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80" r:id="rId3"/>
  </p:sldMasterIdLst>
  <p:notesMasterIdLst>
    <p:notesMasterId r:id="rId179"/>
  </p:notesMasterIdLst>
  <p:handoutMasterIdLst>
    <p:handoutMasterId r:id="rId180"/>
  </p:handoutMasterIdLst>
  <p:sldIdLst>
    <p:sldId id="419" r:id="rId4"/>
    <p:sldId id="669" r:id="rId5"/>
    <p:sldId id="397" r:id="rId6"/>
    <p:sldId id="416" r:id="rId7"/>
    <p:sldId id="414" r:id="rId8"/>
    <p:sldId id="398" r:id="rId9"/>
    <p:sldId id="399" r:id="rId10"/>
    <p:sldId id="402" r:id="rId11"/>
    <p:sldId id="418" r:id="rId12"/>
    <p:sldId id="456" r:id="rId13"/>
    <p:sldId id="457" r:id="rId14"/>
    <p:sldId id="458" r:id="rId15"/>
    <p:sldId id="459" r:id="rId16"/>
    <p:sldId id="471" r:id="rId17"/>
    <p:sldId id="460" r:id="rId18"/>
    <p:sldId id="461" r:id="rId19"/>
    <p:sldId id="462" r:id="rId20"/>
    <p:sldId id="464" r:id="rId21"/>
    <p:sldId id="412" r:id="rId22"/>
    <p:sldId id="631" r:id="rId23"/>
    <p:sldId id="632" r:id="rId24"/>
    <p:sldId id="407" r:id="rId25"/>
    <p:sldId id="625" r:id="rId26"/>
    <p:sldId id="408" r:id="rId27"/>
    <p:sldId id="409" r:id="rId28"/>
    <p:sldId id="410" r:id="rId29"/>
    <p:sldId id="411" r:id="rId30"/>
    <p:sldId id="587" r:id="rId31"/>
    <p:sldId id="415" r:id="rId32"/>
    <p:sldId id="502" r:id="rId33"/>
    <p:sldId id="256" r:id="rId34"/>
    <p:sldId id="755" r:id="rId35"/>
    <p:sldId id="754" r:id="rId36"/>
    <p:sldId id="671" r:id="rId37"/>
    <p:sldId id="756" r:id="rId38"/>
    <p:sldId id="673" r:id="rId39"/>
    <p:sldId id="674" r:id="rId40"/>
    <p:sldId id="675" r:id="rId41"/>
    <p:sldId id="676" r:id="rId42"/>
    <p:sldId id="757" r:id="rId43"/>
    <p:sldId id="716" r:id="rId44"/>
    <p:sldId id="742" r:id="rId45"/>
    <p:sldId id="743" r:id="rId46"/>
    <p:sldId id="679" r:id="rId47"/>
    <p:sldId id="423" r:id="rId48"/>
    <p:sldId id="507" r:id="rId49"/>
    <p:sldId id="591" r:id="rId50"/>
    <p:sldId id="592" r:id="rId51"/>
    <p:sldId id="442" r:id="rId52"/>
    <p:sldId id="449" r:id="rId53"/>
    <p:sldId id="683" r:id="rId54"/>
    <p:sldId id="594" r:id="rId55"/>
    <p:sldId id="968" r:id="rId56"/>
    <p:sldId id="427" r:id="rId57"/>
    <p:sldId id="684" r:id="rId58"/>
    <p:sldId id="685" r:id="rId59"/>
    <p:sldId id="686" r:id="rId60"/>
    <p:sldId id="758" r:id="rId61"/>
    <p:sldId id="687" r:id="rId62"/>
    <p:sldId id="593" r:id="rId63"/>
    <p:sldId id="759" r:id="rId64"/>
    <p:sldId id="760" r:id="rId65"/>
    <p:sldId id="761" r:id="rId66"/>
    <p:sldId id="634" r:id="rId67"/>
    <p:sldId id="637" r:id="rId68"/>
    <p:sldId id="715" r:id="rId69"/>
    <p:sldId id="635" r:id="rId70"/>
    <p:sldId id="595" r:id="rId71"/>
    <p:sldId id="455" r:id="rId72"/>
    <p:sldId id="443" r:id="rId73"/>
    <p:sldId id="503" r:id="rId74"/>
    <p:sldId id="546" r:id="rId75"/>
    <p:sldId id="740" r:id="rId76"/>
    <p:sldId id="762" r:id="rId77"/>
    <p:sldId id="763" r:id="rId78"/>
    <p:sldId id="764" r:id="rId79"/>
    <p:sldId id="765" r:id="rId80"/>
    <p:sldId id="766" r:id="rId81"/>
    <p:sldId id="965" r:id="rId82"/>
    <p:sldId id="884" r:id="rId83"/>
    <p:sldId id="744" r:id="rId84"/>
    <p:sldId id="966" r:id="rId85"/>
    <p:sldId id="491" r:id="rId86"/>
    <p:sldId id="482" r:id="rId87"/>
    <p:sldId id="486" r:id="rId88"/>
    <p:sldId id="483" r:id="rId89"/>
    <p:sldId id="508" r:id="rId90"/>
    <p:sldId id="489" r:id="rId91"/>
    <p:sldId id="839" r:id="rId92"/>
    <p:sldId id="485" r:id="rId93"/>
    <p:sldId id="626" r:id="rId94"/>
    <p:sldId id="490" r:id="rId95"/>
    <p:sldId id="602" r:id="rId96"/>
    <p:sldId id="494" r:id="rId97"/>
    <p:sldId id="838" r:id="rId98"/>
    <p:sldId id="495" r:id="rId99"/>
    <p:sldId id="627" r:id="rId100"/>
    <p:sldId id="510" r:id="rId101"/>
    <p:sldId id="624" r:id="rId102"/>
    <p:sldId id="512" r:id="rId103"/>
    <p:sldId id="836" r:id="rId104"/>
    <p:sldId id="514" r:id="rId105"/>
    <p:sldId id="837" r:id="rId106"/>
    <p:sldId id="516" r:id="rId107"/>
    <p:sldId id="519" r:id="rId108"/>
    <p:sldId id="628" r:id="rId109"/>
    <p:sldId id="655" r:id="rId110"/>
    <p:sldId id="938" r:id="rId111"/>
    <p:sldId id="804" r:id="rId112"/>
    <p:sldId id="645" r:id="rId113"/>
    <p:sldId id="650" r:id="rId114"/>
    <p:sldId id="649" r:id="rId115"/>
    <p:sldId id="651" r:id="rId116"/>
    <p:sldId id="653" r:id="rId117"/>
    <p:sldId id="629" r:id="rId118"/>
    <p:sldId id="654" r:id="rId119"/>
    <p:sldId id="656" r:id="rId120"/>
    <p:sldId id="967" r:id="rId121"/>
    <p:sldId id="660" r:id="rId122"/>
    <p:sldId id="662" r:id="rId123"/>
    <p:sldId id="802" r:id="rId124"/>
    <p:sldId id="558" r:id="rId125"/>
    <p:sldId id="444" r:id="rId126"/>
    <p:sldId id="504" r:id="rId127"/>
    <p:sldId id="559" r:id="rId128"/>
    <p:sldId id="561" r:id="rId129"/>
    <p:sldId id="564" r:id="rId130"/>
    <p:sldId id="565" r:id="rId131"/>
    <p:sldId id="563" r:id="rId132"/>
    <p:sldId id="562" r:id="rId133"/>
    <p:sldId id="663" r:id="rId134"/>
    <p:sldId id="664" r:id="rId135"/>
    <p:sldId id="665" r:id="rId136"/>
    <p:sldId id="667" r:id="rId137"/>
    <p:sldId id="666" r:id="rId138"/>
    <p:sldId id="689" r:id="rId139"/>
    <p:sldId id="690" r:id="rId140"/>
    <p:sldId id="583" r:id="rId141"/>
    <p:sldId id="445" r:id="rId142"/>
    <p:sldId id="505" r:id="rId143"/>
    <p:sldId id="466" r:id="rId144"/>
    <p:sldId id="467" r:id="rId145"/>
    <p:sldId id="468" r:id="rId146"/>
    <p:sldId id="469" r:id="rId147"/>
    <p:sldId id="603" r:id="rId148"/>
    <p:sldId id="470" r:id="rId149"/>
    <p:sldId id="446" r:id="rId150"/>
    <p:sldId id="506" r:id="rId151"/>
    <p:sldId id="560" r:id="rId152"/>
    <p:sldId id="604" r:id="rId153"/>
    <p:sldId id="605" r:id="rId154"/>
    <p:sldId id="608" r:id="rId155"/>
    <p:sldId id="610" r:id="rId156"/>
    <p:sldId id="611" r:id="rId157"/>
    <p:sldId id="623" r:id="rId158"/>
    <p:sldId id="609" r:id="rId159"/>
    <p:sldId id="607" r:id="rId160"/>
    <p:sldId id="606" r:id="rId161"/>
    <p:sldId id="613" r:id="rId162"/>
    <p:sldId id="612" r:id="rId163"/>
    <p:sldId id="615" r:id="rId164"/>
    <p:sldId id="616" r:id="rId165"/>
    <p:sldId id="617" r:id="rId166"/>
    <p:sldId id="618" r:id="rId167"/>
    <p:sldId id="619" r:id="rId168"/>
    <p:sldId id="620" r:id="rId169"/>
    <p:sldId id="621" r:id="rId170"/>
    <p:sldId id="696" r:id="rId171"/>
    <p:sldId id="699" r:id="rId172"/>
    <p:sldId id="691" r:id="rId173"/>
    <p:sldId id="693" r:id="rId174"/>
    <p:sldId id="695" r:id="rId175"/>
    <p:sldId id="692" r:id="rId176"/>
    <p:sldId id="688" r:id="rId177"/>
    <p:sldId id="668"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0: Introduction" id="{7D359591-0006-476F-9A5D-FE5A59C04A0E}">
          <p14:sldIdLst>
            <p14:sldId id="419"/>
            <p14:sldId id="669"/>
            <p14:sldId id="397"/>
            <p14:sldId id="416"/>
            <p14:sldId id="414"/>
            <p14:sldId id="398"/>
            <p14:sldId id="399"/>
          </p14:sldIdLst>
        </p14:section>
        <p14:section name="Module 1: Overview" id="{005F2F5D-D7B3-4A05-9A8E-6F38EE18E967}">
          <p14:sldIdLst>
            <p14:sldId id="402"/>
            <p14:sldId id="418"/>
            <p14:sldId id="456"/>
            <p14:sldId id="457"/>
            <p14:sldId id="458"/>
            <p14:sldId id="459"/>
            <p14:sldId id="471"/>
            <p14:sldId id="460"/>
            <p14:sldId id="461"/>
            <p14:sldId id="462"/>
            <p14:sldId id="464"/>
            <p14:sldId id="412"/>
            <p14:sldId id="631"/>
            <p14:sldId id="632"/>
            <p14:sldId id="407"/>
            <p14:sldId id="625"/>
            <p14:sldId id="408"/>
            <p14:sldId id="409"/>
            <p14:sldId id="410"/>
            <p14:sldId id="411"/>
            <p14:sldId id="587"/>
          </p14:sldIdLst>
        </p14:section>
        <p14:section name="Module 2: Map Upload and Sync" id="{FAA12877-73AB-44FD-A352-FC7C3ED99C2F}">
          <p14:sldIdLst>
            <p14:sldId id="415"/>
            <p14:sldId id="502"/>
            <p14:sldId id="256"/>
            <p14:sldId id="755"/>
            <p14:sldId id="754"/>
            <p14:sldId id="671"/>
            <p14:sldId id="756"/>
            <p14:sldId id="673"/>
            <p14:sldId id="674"/>
            <p14:sldId id="675"/>
            <p14:sldId id="676"/>
            <p14:sldId id="757"/>
            <p14:sldId id="716"/>
            <p14:sldId id="742"/>
            <p14:sldId id="743"/>
            <p14:sldId id="679"/>
          </p14:sldIdLst>
        </p14:section>
        <p14:section name="Module 3: On-Site Preparation" id="{181FCBC3-800E-4592-A5C2-AB2CE02F5868}">
          <p14:sldIdLst>
            <p14:sldId id="423"/>
            <p14:sldId id="507"/>
            <p14:sldId id="591"/>
            <p14:sldId id="592"/>
            <p14:sldId id="442"/>
            <p14:sldId id="449"/>
            <p14:sldId id="683"/>
            <p14:sldId id="594"/>
            <p14:sldId id="968"/>
            <p14:sldId id="427"/>
            <p14:sldId id="684"/>
            <p14:sldId id="685"/>
            <p14:sldId id="686"/>
            <p14:sldId id="758"/>
            <p14:sldId id="687"/>
            <p14:sldId id="593"/>
            <p14:sldId id="759"/>
            <p14:sldId id="760"/>
            <p14:sldId id="761"/>
            <p14:sldId id="634"/>
            <p14:sldId id="637"/>
            <p14:sldId id="715"/>
            <p14:sldId id="635"/>
            <p14:sldId id="595"/>
            <p14:sldId id="455"/>
          </p14:sldIdLst>
        </p14:section>
        <p14:section name="Module 4: Equipment Set-up" id="{2B549F31-3050-4E48-AF02-724496389FCE}">
          <p14:sldIdLst>
            <p14:sldId id="443"/>
            <p14:sldId id="503"/>
            <p14:sldId id="546"/>
            <p14:sldId id="740"/>
            <p14:sldId id="762"/>
            <p14:sldId id="763"/>
            <p14:sldId id="764"/>
            <p14:sldId id="765"/>
            <p14:sldId id="766"/>
            <p14:sldId id="965"/>
            <p14:sldId id="884"/>
            <p14:sldId id="744"/>
            <p14:sldId id="966"/>
            <p14:sldId id="491"/>
            <p14:sldId id="482"/>
            <p14:sldId id="486"/>
            <p14:sldId id="483"/>
            <p14:sldId id="508"/>
            <p14:sldId id="489"/>
            <p14:sldId id="839"/>
            <p14:sldId id="485"/>
            <p14:sldId id="626"/>
            <p14:sldId id="490"/>
            <p14:sldId id="602"/>
            <p14:sldId id="494"/>
            <p14:sldId id="838"/>
            <p14:sldId id="495"/>
            <p14:sldId id="627"/>
            <p14:sldId id="510"/>
            <p14:sldId id="624"/>
            <p14:sldId id="512"/>
            <p14:sldId id="836"/>
            <p14:sldId id="514"/>
            <p14:sldId id="837"/>
            <p14:sldId id="516"/>
            <p14:sldId id="519"/>
            <p14:sldId id="628"/>
            <p14:sldId id="655"/>
            <p14:sldId id="938"/>
            <p14:sldId id="804"/>
            <p14:sldId id="645"/>
            <p14:sldId id="650"/>
            <p14:sldId id="649"/>
            <p14:sldId id="651"/>
            <p14:sldId id="653"/>
            <p14:sldId id="629"/>
            <p14:sldId id="654"/>
            <p14:sldId id="656"/>
            <p14:sldId id="967"/>
            <p14:sldId id="660"/>
            <p14:sldId id="662"/>
            <p14:sldId id="802"/>
            <p14:sldId id="558"/>
          </p14:sldIdLst>
        </p14:section>
        <p14:section name="Module 5: Job Supervision" id="{7F45A5E4-7E7F-408E-821F-3C755CB3C842}">
          <p14:sldIdLst>
            <p14:sldId id="444"/>
            <p14:sldId id="504"/>
            <p14:sldId id="559"/>
            <p14:sldId id="561"/>
            <p14:sldId id="564"/>
            <p14:sldId id="565"/>
            <p14:sldId id="563"/>
            <p14:sldId id="562"/>
            <p14:sldId id="663"/>
            <p14:sldId id="664"/>
            <p14:sldId id="665"/>
            <p14:sldId id="667"/>
            <p14:sldId id="666"/>
            <p14:sldId id="689"/>
            <p14:sldId id="690"/>
            <p14:sldId id="583"/>
          </p14:sldIdLst>
        </p14:section>
        <p14:section name="Module 6: Clean Up" id="{F2FB676E-4372-4779-9620-27D984EF85E8}">
          <p14:sldIdLst>
            <p14:sldId id="445"/>
            <p14:sldId id="505"/>
            <p14:sldId id="466"/>
            <p14:sldId id="467"/>
            <p14:sldId id="468"/>
            <p14:sldId id="469"/>
            <p14:sldId id="603"/>
            <p14:sldId id="470"/>
          </p14:sldIdLst>
        </p14:section>
        <p14:section name="Module 7: Maintenance" id="{2B68F578-B79F-48C0-A766-BC101DFE0B09}">
          <p14:sldIdLst>
            <p14:sldId id="446"/>
            <p14:sldId id="506"/>
            <p14:sldId id="560"/>
            <p14:sldId id="604"/>
            <p14:sldId id="605"/>
            <p14:sldId id="608"/>
            <p14:sldId id="610"/>
            <p14:sldId id="611"/>
            <p14:sldId id="623"/>
            <p14:sldId id="609"/>
            <p14:sldId id="607"/>
            <p14:sldId id="606"/>
            <p14:sldId id="613"/>
            <p14:sldId id="612"/>
            <p14:sldId id="615"/>
            <p14:sldId id="616"/>
            <p14:sldId id="617"/>
            <p14:sldId id="618"/>
            <p14:sldId id="619"/>
            <p14:sldId id="620"/>
            <p14:sldId id="621"/>
            <p14:sldId id="696"/>
            <p14:sldId id="699"/>
            <p14:sldId id="691"/>
            <p14:sldId id="693"/>
            <p14:sldId id="695"/>
            <p14:sldId id="692"/>
            <p14:sldId id="688"/>
            <p14:sldId id="6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 initials="A" lastIdx="1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051"/>
    <a:srgbClr val="33CCFF"/>
    <a:srgbClr val="FFFF00"/>
    <a:srgbClr val="FF99CC"/>
    <a:srgbClr val="FF5050"/>
    <a:srgbClr val="9966FF"/>
    <a:srgbClr val="6666FF"/>
    <a:srgbClr val="FF6600"/>
    <a:srgbClr val="FF66CC"/>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785" autoAdjust="0"/>
    <p:restoredTop sz="90867" autoAdjust="0"/>
  </p:normalViewPr>
  <p:slideViewPr>
    <p:cSldViewPr snapToGrid="0">
      <p:cViewPr varScale="1">
        <p:scale>
          <a:sx n="121" d="100"/>
          <a:sy n="121" d="100"/>
        </p:scale>
        <p:origin x="720" y="91"/>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6" d="100"/>
          <a:sy n="116" d="100"/>
        </p:scale>
        <p:origin x="5052" y="8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commentAuthors" Target="commentAuthor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presProps" Target="presProps.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handoutMaster" Target="handoutMasters/handoutMaster1.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0966F-6DB9-47D7-8DB5-29F2B08BE6BA}" type="datetimeFigureOut">
              <a:rPr lang="en-AU" smtClean="0"/>
              <a:t>11/03/2024</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3DCB26-2624-4BC1-871C-250B9A37FB5F}" type="slidenum">
              <a:rPr lang="en-AU" smtClean="0"/>
              <a:t>‹#›</a:t>
            </a:fld>
            <a:endParaRPr lang="en-A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8E7D8-59EA-4BC7-BAB2-6E6655F4FF9B}" type="datetimeFigureOut">
              <a:rPr lang="en-AU" smtClean="0"/>
              <a:t>11/03/2024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D1090-28E3-4689-9E93-82B3E385D531}" type="slidenum">
              <a:rPr lang="en-AU" smtClean="0"/>
              <a:t>‹#›</a:t>
            </a:fld>
            <a:endParaRPr lang="en-A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BD1090-28E3-4689-9E93-82B3E385D531}"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6000" y="3048127"/>
            <a:ext cx="10800000" cy="761747"/>
          </a:xfrm>
          <a:prstGeom prst="rect">
            <a:avLst/>
          </a:prstGeom>
          <a:noFill/>
        </p:spPr>
        <p:txBody>
          <a:bodyPr wrap="square" lIns="0" tIns="0" rIns="0" bIns="0" anchor="ctr" anchorCtr="0">
            <a:spAutoFit/>
          </a:bodyPr>
          <a:lstStyle>
            <a:lvl1pPr algn="l">
              <a:defRPr sz="5500">
                <a:solidFill>
                  <a:schemeClr val="accent1"/>
                </a:solidFill>
                <a:latin typeface="Segoe UI" panose="020B0502040204020203" pitchFamily="34" charset="0"/>
                <a:cs typeface="Segoe UI" panose="020B0502040204020203" pitchFamily="34" charset="0"/>
              </a:defRPr>
            </a:lvl1pPr>
          </a:lstStyle>
          <a:p>
            <a:r>
              <a:rPr lang="en-US" dirty="0"/>
              <a:t>Click to edit Master title style</a:t>
            </a:r>
            <a:endParaRPr lang="en-A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6096000" y="0"/>
            <a:ext cx="6096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6000" y="728663"/>
            <a:ext cx="5032326"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7" name="Picture 6"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4650006" y="0"/>
            <a:ext cx="7541994"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6000" y="728663"/>
            <a:ext cx="3599325"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7" name="Picture 6"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7896677" y="0"/>
            <a:ext cx="4295323"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6000" y="728663"/>
            <a:ext cx="6836524"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3" name="Picture 2"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8249920" y="0"/>
            <a:ext cx="394208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6000" y="728663"/>
            <a:ext cx="72034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3" name="Picture 2"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8591999" y="0"/>
            <a:ext cx="3600001"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5999" y="728663"/>
            <a:ext cx="7558203"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3" name="Picture 2"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8975882" y="0"/>
            <a:ext cx="3216118"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5999" y="728663"/>
            <a:ext cx="7914601"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3" name="Picture 2"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6000" y="3048127"/>
            <a:ext cx="10800000" cy="761747"/>
          </a:xfrm>
          <a:prstGeom prst="rect">
            <a:avLst/>
          </a:prstGeom>
          <a:noFill/>
        </p:spPr>
        <p:txBody>
          <a:bodyPr wrap="square" lIns="0" tIns="0" rIns="0" bIns="0" anchor="ctr" anchorCtr="0">
            <a:spAutoFit/>
          </a:bodyPr>
          <a:lstStyle>
            <a:lvl1pPr algn="l">
              <a:defRPr sz="5500">
                <a:solidFill>
                  <a:schemeClr val="accent1"/>
                </a:solidFill>
                <a:latin typeface="Segoe UI" panose="020B0502040204020203" pitchFamily="34" charset="0"/>
                <a:cs typeface="Segoe UI" panose="020B0502040204020203" pitchFamily="34" charset="0"/>
              </a:defRPr>
            </a:lvl1pPr>
          </a:lstStyle>
          <a:p>
            <a:r>
              <a:rPr lang="en-US" dirty="0"/>
              <a:t>Click to edit Master title style</a:t>
            </a:r>
            <a:endParaRPr lang="en-AU" dirty="0"/>
          </a:p>
        </p:txBody>
      </p:sp>
    </p:spTree>
    <p:extLst>
      <p:ext uri="{BB962C8B-B14F-4D97-AF65-F5344CB8AC3E}">
        <p14:creationId xmlns:p14="http://schemas.microsoft.com/office/powerpoint/2010/main" val="3245405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728663"/>
            <a:ext cx="90195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pic>
        <p:nvPicPr>
          <p:cNvPr id="4" name="Picture 3"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
        <p:nvSpPr>
          <p:cNvPr id="5"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extLst>
      <p:ext uri="{BB962C8B-B14F-4D97-AF65-F5344CB8AC3E}">
        <p14:creationId xmlns:p14="http://schemas.microsoft.com/office/powerpoint/2010/main" val="110173840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
        <p:nvSpPr>
          <p:cNvPr id="4" name="Title 1"/>
          <p:cNvSpPr>
            <a:spLocks noGrp="1"/>
          </p:cNvSpPr>
          <p:nvPr>
            <p:ph type="title" hasCustomPrompt="1"/>
          </p:nvPr>
        </p:nvSpPr>
        <p:spPr>
          <a:xfrm>
            <a:off x="695325" y="728663"/>
            <a:ext cx="90195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Tree>
    <p:extLst>
      <p:ext uri="{BB962C8B-B14F-4D97-AF65-F5344CB8AC3E}">
        <p14:creationId xmlns:p14="http://schemas.microsoft.com/office/powerpoint/2010/main" val="344354931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bg>
      <p:bgPr>
        <a:gradFill flip="none" rotWithShape="1">
          <a:gsLst>
            <a:gs pos="100000">
              <a:schemeClr val="bg1"/>
            </a:gs>
            <a:gs pos="0">
              <a:srgbClr val="3A3636"/>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96000" y="728663"/>
            <a:ext cx="89941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pic>
        <p:nvPicPr>
          <p:cNvPr id="2" name="Graphic 1"/>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6000" y="538359"/>
            <a:ext cx="1440000" cy="408398"/>
          </a:xfrm>
          <a:prstGeom prst="rect">
            <a:avLst/>
          </a:prstGeom>
        </p:spPr>
      </p:pic>
      <p:sp>
        <p:nvSpPr>
          <p:cNvPr id="4"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extLst>
      <p:ext uri="{BB962C8B-B14F-4D97-AF65-F5344CB8AC3E}">
        <p14:creationId xmlns:p14="http://schemas.microsoft.com/office/powerpoint/2010/main" val="1188114104"/>
      </p:ext>
    </p:extLst>
  </p:cSld>
  <p:clrMapOvr>
    <a:overrideClrMapping bg1="dk1" tx1="lt1" bg2="dk2" tx2="lt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728663"/>
            <a:ext cx="90195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pic>
        <p:nvPicPr>
          <p:cNvPr id="4" name="Picture 3"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
        <p:nvSpPr>
          <p:cNvPr id="5"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rgbClr val="3A3636"/>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96000" y="728663"/>
            <a:ext cx="89941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pic>
        <p:nvPicPr>
          <p:cNvPr id="2" name="Graphic 1"/>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6000" y="538359"/>
            <a:ext cx="1440000" cy="408398"/>
          </a:xfrm>
          <a:prstGeom prst="rect">
            <a:avLst/>
          </a:prstGeom>
        </p:spPr>
      </p:pic>
      <p:sp>
        <p:nvSpPr>
          <p:cNvPr id="4"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extLst>
      <p:ext uri="{BB962C8B-B14F-4D97-AF65-F5344CB8AC3E}">
        <p14:creationId xmlns:p14="http://schemas.microsoft.com/office/powerpoint/2010/main" val="970161757"/>
      </p:ext>
    </p:extLst>
  </p:cSld>
  <p:clrMapOvr>
    <a:overrideClrMapping bg1="dk1" tx1="lt1" bg2="dk2" tx2="lt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bg>
      <p:bgPr>
        <a:gradFill flip="none" rotWithShape="1">
          <a:gsLst>
            <a:gs pos="100000">
              <a:schemeClr val="bg2"/>
            </a:gs>
            <a:gs pos="0">
              <a:srgbClr val="7FB655"/>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96000" y="727206"/>
            <a:ext cx="89941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pic>
        <p:nvPicPr>
          <p:cNvPr id="2" name="Graphic 1"/>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6000" y="538359"/>
            <a:ext cx="1440000" cy="408398"/>
          </a:xfrm>
          <a:prstGeom prst="rect">
            <a:avLst/>
          </a:prstGeom>
        </p:spPr>
      </p:pic>
      <p:sp>
        <p:nvSpPr>
          <p:cNvPr id="4"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extLst>
      <p:ext uri="{BB962C8B-B14F-4D97-AF65-F5344CB8AC3E}">
        <p14:creationId xmlns:p14="http://schemas.microsoft.com/office/powerpoint/2010/main" val="332501280"/>
      </p:ext>
    </p:extLst>
  </p:cSld>
  <p:clrMapOvr>
    <a:overrideClrMapping bg1="dk1" tx1="lt1" bg2="dk2" tx2="lt2" accent1="accent1" accent2="accent2" accent3="accent3" accent4="accent4" accent5="accent5" accent6="accent6" hlink="hlink" folHlink="folHlink"/>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and Content">
    <p:bg>
      <p:bgPr>
        <a:gradFill flip="none" rotWithShape="1">
          <a:gsLst>
            <a:gs pos="100000">
              <a:schemeClr val="bg2"/>
            </a:gs>
            <a:gs pos="0">
              <a:srgbClr val="7FB655"/>
            </a:gs>
          </a:gsLst>
          <a:lin ang="27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255159"/>
      </p:ext>
    </p:extLst>
  </p:cSld>
  <p:clrMapOvr>
    <a:overrideClrMapping bg1="dk1" tx1="lt1" bg2="dk2" tx2="lt2" accent1="accent1" accent2="accent2" accent3="accent3" accent4="accent4" accent5="accent5" accent6="accent6" hlink="hlink" folHlink="folHlink"/>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3947160" y="0"/>
            <a:ext cx="8244840" cy="6858000"/>
          </a:xfrm>
          <a:prstGeom prst="rect">
            <a:avLst/>
          </a:prstGeom>
          <a:gradFill>
            <a:gsLst>
              <a:gs pos="100000">
                <a:schemeClr val="tx2"/>
              </a:gs>
              <a:gs pos="0">
                <a:srgbClr val="7FB65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p:cNvSpPr>
            <a:spLocks noGrp="1"/>
          </p:cNvSpPr>
          <p:nvPr>
            <p:ph type="title" hasCustomPrompt="1"/>
          </p:nvPr>
        </p:nvSpPr>
        <p:spPr>
          <a:xfrm>
            <a:off x="695325" y="1628775"/>
            <a:ext cx="2811196" cy="387798"/>
          </a:xfrm>
          <a:prstGeom prst="rect">
            <a:avLst/>
          </a:prstGeom>
        </p:spPr>
        <p:txBody>
          <a:bodyPr lIns="0" tIns="0" rIns="0" bIns="0">
            <a:spAutoFit/>
          </a:bodyPr>
          <a:lstStyle>
            <a:lvl1pPr algn="l">
              <a:defRPr sz="2800">
                <a:solidFill>
                  <a:schemeClr val="tx1"/>
                </a:solidFill>
                <a:latin typeface="Segoe UI" panose="020B0502040204020203" pitchFamily="34" charset="0"/>
                <a:cs typeface="Segoe UI" panose="020B0502040204020203" pitchFamily="34" charset="0"/>
              </a:defRPr>
            </a:lvl1pPr>
          </a:lstStyle>
          <a:p>
            <a:r>
              <a:rPr lang="en-AU" dirty="0"/>
              <a:t>Text</a:t>
            </a:r>
          </a:p>
        </p:txBody>
      </p:sp>
      <p:pic>
        <p:nvPicPr>
          <p:cNvPr id="2" name="Graphic 1"/>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6000" y="538359"/>
            <a:ext cx="1440000" cy="408398"/>
          </a:xfrm>
          <a:prstGeom prst="rect">
            <a:avLst/>
          </a:prstGeom>
        </p:spPr>
      </p:pic>
      <p:sp>
        <p:nvSpPr>
          <p:cNvPr id="5" name="Text Placeholder 4"/>
          <p:cNvSpPr>
            <a:spLocks noGrp="1"/>
          </p:cNvSpPr>
          <p:nvPr>
            <p:ph type="body" sz="quarter" idx="10"/>
          </p:nvPr>
        </p:nvSpPr>
        <p:spPr>
          <a:xfrm>
            <a:off x="695325" y="473101"/>
            <a:ext cx="2811196" cy="136500"/>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extLst>
      <p:ext uri="{BB962C8B-B14F-4D97-AF65-F5344CB8AC3E}">
        <p14:creationId xmlns:p14="http://schemas.microsoft.com/office/powerpoint/2010/main" val="262480514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3936430" y="0"/>
            <a:ext cx="825557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p:cNvSpPr>
            <a:spLocks noGrp="1"/>
          </p:cNvSpPr>
          <p:nvPr>
            <p:ph type="title" hasCustomPrompt="1"/>
          </p:nvPr>
        </p:nvSpPr>
        <p:spPr>
          <a:xfrm>
            <a:off x="695325" y="1628775"/>
            <a:ext cx="2811196" cy="387798"/>
          </a:xfrm>
          <a:prstGeom prst="rect">
            <a:avLst/>
          </a:prstGeom>
        </p:spPr>
        <p:txBody>
          <a:bodyPr lIns="0" tIns="0" rIns="0" bIns="0">
            <a:spAutoFit/>
          </a:bodyPr>
          <a:lstStyle>
            <a:lvl1pPr algn="l">
              <a:defRPr sz="2800">
                <a:solidFill>
                  <a:schemeClr val="tx1"/>
                </a:solidFill>
                <a:latin typeface="Segoe UI" panose="020B0502040204020203" pitchFamily="34" charset="0"/>
                <a:cs typeface="Segoe UI" panose="020B0502040204020203" pitchFamily="34" charset="0"/>
              </a:defRPr>
            </a:lvl1pPr>
          </a:lstStyle>
          <a:p>
            <a:r>
              <a:rPr lang="en-AU" dirty="0"/>
              <a:t>Text</a:t>
            </a:r>
          </a:p>
        </p:txBody>
      </p:sp>
      <p:pic>
        <p:nvPicPr>
          <p:cNvPr id="4" name="Picture 3"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
        <p:nvSpPr>
          <p:cNvPr id="6" name="Text Placeholder 4"/>
          <p:cNvSpPr>
            <a:spLocks noGrp="1"/>
          </p:cNvSpPr>
          <p:nvPr>
            <p:ph type="body" sz="quarter" idx="10"/>
          </p:nvPr>
        </p:nvSpPr>
        <p:spPr>
          <a:xfrm>
            <a:off x="695325" y="473100"/>
            <a:ext cx="2811196" cy="156820"/>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extLst>
      <p:ext uri="{BB962C8B-B14F-4D97-AF65-F5344CB8AC3E}">
        <p14:creationId xmlns:p14="http://schemas.microsoft.com/office/powerpoint/2010/main" val="172909637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6096000" y="0"/>
            <a:ext cx="6096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6000" y="728663"/>
            <a:ext cx="5032326"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7" name="Picture 6"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extLst>
      <p:ext uri="{BB962C8B-B14F-4D97-AF65-F5344CB8AC3E}">
        <p14:creationId xmlns:p14="http://schemas.microsoft.com/office/powerpoint/2010/main" val="106166914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4650006" y="0"/>
            <a:ext cx="7541994"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6000" y="728663"/>
            <a:ext cx="3599325"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7" name="Picture 6"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extLst>
      <p:ext uri="{BB962C8B-B14F-4D97-AF65-F5344CB8AC3E}">
        <p14:creationId xmlns:p14="http://schemas.microsoft.com/office/powerpoint/2010/main" val="2939054798"/>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7896677" y="0"/>
            <a:ext cx="4295323"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6000" y="728663"/>
            <a:ext cx="6836524"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3" name="Picture 2"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extLst>
      <p:ext uri="{BB962C8B-B14F-4D97-AF65-F5344CB8AC3E}">
        <p14:creationId xmlns:p14="http://schemas.microsoft.com/office/powerpoint/2010/main" val="286657502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8249920" y="0"/>
            <a:ext cx="394208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6000" y="728663"/>
            <a:ext cx="72034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3" name="Picture 2"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extLst>
      <p:ext uri="{BB962C8B-B14F-4D97-AF65-F5344CB8AC3E}">
        <p14:creationId xmlns:p14="http://schemas.microsoft.com/office/powerpoint/2010/main" val="353359177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8591999" y="0"/>
            <a:ext cx="3600001"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5999" y="728663"/>
            <a:ext cx="7558203"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3" name="Picture 2"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extLst>
      <p:ext uri="{BB962C8B-B14F-4D97-AF65-F5344CB8AC3E}">
        <p14:creationId xmlns:p14="http://schemas.microsoft.com/office/powerpoint/2010/main" val="1982756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
        <p:nvSpPr>
          <p:cNvPr id="4" name="Title 1"/>
          <p:cNvSpPr>
            <a:spLocks noGrp="1"/>
          </p:cNvSpPr>
          <p:nvPr>
            <p:ph type="title" hasCustomPrompt="1"/>
          </p:nvPr>
        </p:nvSpPr>
        <p:spPr>
          <a:xfrm>
            <a:off x="695325" y="728663"/>
            <a:ext cx="90195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8975882" y="0"/>
            <a:ext cx="3216118"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695999" y="728663"/>
            <a:ext cx="7914601"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sp>
        <p:nvSpPr>
          <p:cNvPr id="6"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pic>
        <p:nvPicPr>
          <p:cNvPr id="3" name="Picture 2"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Tree>
    <p:extLst>
      <p:ext uri="{BB962C8B-B14F-4D97-AF65-F5344CB8AC3E}">
        <p14:creationId xmlns:p14="http://schemas.microsoft.com/office/powerpoint/2010/main" val="134837930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bg>
      <p:bgPr>
        <a:solidFill>
          <a:srgbClr val="FFFFFF"/>
        </a:solid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96000" y="3048124"/>
            <a:ext cx="10800000" cy="761751"/>
          </a:xfrm>
          <a:prstGeom prst="rect">
            <a:avLst/>
          </a:prstGeom>
        </p:spPr>
        <p:txBody>
          <a:bodyPr/>
          <a:lstStyle/>
          <a:p>
            <a:r>
              <a:t>Title Text</a:t>
            </a:r>
          </a:p>
        </p:txBody>
      </p:sp>
      <p:sp>
        <p:nvSpPr>
          <p:cNvPr id="12" name="Slide Number"/>
          <p:cNvSpPr txBox="1">
            <a:spLocks noGrp="1"/>
          </p:cNvSpPr>
          <p:nvPr>
            <p:ph type="sldNum" sz="quarter" idx="2"/>
          </p:nvPr>
        </p:nvSpPr>
        <p:spPr>
          <a:xfrm>
            <a:off x="8463948" y="6224225"/>
            <a:ext cx="273652" cy="26425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3858847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9" name="Title"/>
          <p:cNvSpPr txBox="1">
            <a:spLocks noGrp="1"/>
          </p:cNvSpPr>
          <p:nvPr>
            <p:ph type="title" hasCustomPrompt="1"/>
          </p:nvPr>
        </p:nvSpPr>
        <p:spPr>
          <a:xfrm>
            <a:off x="695325" y="728662"/>
            <a:ext cx="9019500" cy="387802"/>
          </a:xfrm>
          <a:prstGeom prst="rect">
            <a:avLst/>
          </a:prstGeom>
        </p:spPr>
        <p:txBody>
          <a:bodyPr anchor="t"/>
          <a:lstStyle>
            <a:lvl1pPr>
              <a:defRPr sz="2800">
                <a:solidFill>
                  <a:srgbClr val="000000"/>
                </a:solidFill>
              </a:defRPr>
            </a:lvl1pPr>
          </a:lstStyle>
          <a:p>
            <a:r>
              <a:t>Title</a:t>
            </a:r>
          </a:p>
        </p:txBody>
      </p:sp>
      <p:pic>
        <p:nvPicPr>
          <p:cNvPr id="20" name="Picture 3" descr="Picture 3"/>
          <p:cNvPicPr>
            <a:picLocks noChangeAspect="1"/>
          </p:cNvPicPr>
          <p:nvPr/>
        </p:nvPicPr>
        <p:blipFill>
          <a:blip r:embed="rId2"/>
          <a:stretch>
            <a:fillRect/>
          </a:stretch>
        </p:blipFill>
        <p:spPr>
          <a:xfrm>
            <a:off x="10082075" y="524344"/>
            <a:ext cx="1440004" cy="471468"/>
          </a:xfrm>
          <a:prstGeom prst="rect">
            <a:avLst/>
          </a:prstGeom>
          <a:ln w="12700">
            <a:miter lim="400000"/>
          </a:ln>
        </p:spPr>
      </p:pic>
      <p:sp>
        <p:nvSpPr>
          <p:cNvPr id="21"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2501989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FFFFFF"/>
        </a:solidFill>
        <a:effectLst/>
      </p:bgPr>
    </p:bg>
    <p:spTree>
      <p:nvGrpSpPr>
        <p:cNvPr id="1" name=""/>
        <p:cNvGrpSpPr/>
        <p:nvPr/>
      </p:nvGrpSpPr>
      <p:grpSpPr>
        <a:xfrm>
          <a:off x="0" y="0"/>
          <a:ext cx="0" cy="0"/>
          <a:chOff x="0" y="0"/>
          <a:chExt cx="0" cy="0"/>
        </a:xfrm>
      </p:grpSpPr>
      <p:sp>
        <p:nvSpPr>
          <p:cNvPr id="29"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30" name="Title"/>
          <p:cNvSpPr txBox="1">
            <a:spLocks noGrp="1"/>
          </p:cNvSpPr>
          <p:nvPr>
            <p:ph type="title" hasCustomPrompt="1"/>
          </p:nvPr>
        </p:nvSpPr>
        <p:spPr>
          <a:xfrm>
            <a:off x="695325" y="728662"/>
            <a:ext cx="9019500" cy="387802"/>
          </a:xfrm>
          <a:prstGeom prst="rect">
            <a:avLst/>
          </a:prstGeom>
        </p:spPr>
        <p:txBody>
          <a:bodyPr anchor="t"/>
          <a:lstStyle>
            <a:lvl1pPr>
              <a:defRPr sz="2800">
                <a:solidFill>
                  <a:srgbClr val="000000"/>
                </a:solidFill>
              </a:defRPr>
            </a:lvl1pPr>
          </a:lstStyle>
          <a:p>
            <a:r>
              <a:t>Title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858390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2_Title and Content">
    <p:bg>
      <p:bgPr>
        <a:gradFill flip="none" rotWithShape="1">
          <a:gsLst>
            <a:gs pos="0">
              <a:srgbClr val="3A3636"/>
            </a:gs>
            <a:gs pos="100000">
              <a:srgbClr val="000000"/>
            </a:gs>
          </a:gsLst>
          <a:lin ang="2700000" scaled="0"/>
        </a:gradFill>
        <a:effectLst/>
      </p:bgPr>
    </p:bg>
    <p:spTree>
      <p:nvGrpSpPr>
        <p:cNvPr id="1" name=""/>
        <p:cNvGrpSpPr/>
        <p:nvPr/>
      </p:nvGrpSpPr>
      <p:grpSpPr>
        <a:xfrm>
          <a:off x="0" y="0"/>
          <a:ext cx="0" cy="0"/>
          <a:chOff x="0" y="0"/>
          <a:chExt cx="0" cy="0"/>
        </a:xfrm>
      </p:grpSpPr>
      <p:sp>
        <p:nvSpPr>
          <p:cNvPr id="38" name="Title"/>
          <p:cNvSpPr txBox="1">
            <a:spLocks noGrp="1"/>
          </p:cNvSpPr>
          <p:nvPr>
            <p:ph type="title" hasCustomPrompt="1"/>
          </p:nvPr>
        </p:nvSpPr>
        <p:spPr>
          <a:xfrm>
            <a:off x="696000" y="728662"/>
            <a:ext cx="8994100" cy="387802"/>
          </a:xfrm>
          <a:prstGeom prst="rect">
            <a:avLst/>
          </a:prstGeom>
        </p:spPr>
        <p:txBody>
          <a:bodyPr anchor="t"/>
          <a:lstStyle>
            <a:lvl1pPr>
              <a:defRPr sz="2800">
                <a:solidFill>
                  <a:srgbClr val="FFFFFF"/>
                </a:solidFill>
              </a:defRPr>
            </a:lvl1pPr>
          </a:lstStyle>
          <a:p>
            <a:r>
              <a:t>Title</a:t>
            </a:r>
          </a:p>
        </p:txBody>
      </p:sp>
      <p:pic>
        <p:nvPicPr>
          <p:cNvPr id="39" name="Graphic 1" descr="Graphic 1"/>
          <p:cNvPicPr>
            <a:picLocks noChangeAspect="1"/>
          </p:cNvPicPr>
          <p:nvPr/>
        </p:nvPicPr>
        <p:blipFill>
          <a:blip r:embed="rId2"/>
          <a:stretch>
            <a:fillRect/>
          </a:stretch>
        </p:blipFill>
        <p:spPr>
          <a:xfrm>
            <a:off x="10056000" y="538357"/>
            <a:ext cx="1440004" cy="408402"/>
          </a:xfrm>
          <a:prstGeom prst="rect">
            <a:avLst/>
          </a:prstGeom>
          <a:ln w="12700">
            <a:miter lim="400000"/>
          </a:ln>
        </p:spPr>
      </p:pic>
      <p:sp>
        <p:nvSpPr>
          <p:cNvPr id="40"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solidFill>
                  <a:srgbClr val="FFFFFF"/>
                </a:solidFill>
                <a:latin typeface="Segoe UI"/>
                <a:ea typeface="Segoe UI"/>
                <a:cs typeface="Segoe UI"/>
                <a:sym typeface="Segoe UI"/>
              </a:defRPr>
            </a:lvl1pPr>
            <a:lvl2pPr marL="666750" indent="-209550">
              <a:buFontTx/>
              <a:defRPr sz="1100" cap="all">
                <a:solidFill>
                  <a:srgbClr val="FFFFFF"/>
                </a:solidFill>
                <a:latin typeface="Segoe UI"/>
                <a:ea typeface="Segoe UI"/>
                <a:cs typeface="Segoe UI"/>
                <a:sym typeface="Segoe UI"/>
              </a:defRPr>
            </a:lvl2pPr>
            <a:lvl3pPr marL="1123950" indent="-209550">
              <a:buFontTx/>
              <a:defRPr sz="1100" cap="all">
                <a:solidFill>
                  <a:srgbClr val="FFFFFF"/>
                </a:solidFill>
                <a:latin typeface="Segoe UI"/>
                <a:ea typeface="Segoe UI"/>
                <a:cs typeface="Segoe UI"/>
                <a:sym typeface="Segoe UI"/>
              </a:defRPr>
            </a:lvl3pPr>
            <a:lvl4pPr marL="1581150" indent="-209550">
              <a:buFontTx/>
              <a:defRPr sz="1100" cap="all">
                <a:solidFill>
                  <a:srgbClr val="FFFFFF"/>
                </a:solidFill>
                <a:latin typeface="Segoe UI"/>
                <a:ea typeface="Segoe UI"/>
                <a:cs typeface="Segoe UI"/>
                <a:sym typeface="Segoe UI"/>
              </a:defRPr>
            </a:lvl4pPr>
            <a:lvl5pPr marL="2038350" indent="-209550">
              <a:buFontTx/>
              <a:defRPr sz="1100" cap="all">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673265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4_Title and Content">
    <p:bg>
      <p:bgPr>
        <a:solidFill>
          <a:srgbClr val="3A3636"/>
        </a:solidFill>
        <a:effectLst/>
      </p:bgPr>
    </p:bg>
    <p:spTree>
      <p:nvGrpSpPr>
        <p:cNvPr id="1" name=""/>
        <p:cNvGrpSpPr/>
        <p:nvPr/>
      </p:nvGrpSpPr>
      <p:grpSpPr>
        <a:xfrm>
          <a:off x="0" y="0"/>
          <a:ext cx="0" cy="0"/>
          <a:chOff x="0" y="0"/>
          <a:chExt cx="0" cy="0"/>
        </a:xfrm>
      </p:grpSpPr>
      <p:sp>
        <p:nvSpPr>
          <p:cNvPr id="48" name="Title"/>
          <p:cNvSpPr txBox="1">
            <a:spLocks noGrp="1"/>
          </p:cNvSpPr>
          <p:nvPr>
            <p:ph type="title" hasCustomPrompt="1"/>
          </p:nvPr>
        </p:nvSpPr>
        <p:spPr>
          <a:xfrm>
            <a:off x="696000" y="728662"/>
            <a:ext cx="8994100" cy="387802"/>
          </a:xfrm>
          <a:prstGeom prst="rect">
            <a:avLst/>
          </a:prstGeom>
        </p:spPr>
        <p:txBody>
          <a:bodyPr anchor="t"/>
          <a:lstStyle>
            <a:lvl1pPr>
              <a:defRPr sz="2800">
                <a:solidFill>
                  <a:srgbClr val="FFFFFF"/>
                </a:solidFill>
              </a:defRPr>
            </a:lvl1pPr>
          </a:lstStyle>
          <a:p>
            <a:r>
              <a:t>Title</a:t>
            </a:r>
          </a:p>
        </p:txBody>
      </p:sp>
      <p:pic>
        <p:nvPicPr>
          <p:cNvPr id="49" name="Graphic 1" descr="Graphic 1"/>
          <p:cNvPicPr>
            <a:picLocks noChangeAspect="1"/>
          </p:cNvPicPr>
          <p:nvPr/>
        </p:nvPicPr>
        <p:blipFill>
          <a:blip r:embed="rId2"/>
          <a:stretch>
            <a:fillRect/>
          </a:stretch>
        </p:blipFill>
        <p:spPr>
          <a:xfrm>
            <a:off x="10056000" y="538357"/>
            <a:ext cx="1440004" cy="408402"/>
          </a:xfrm>
          <a:prstGeom prst="rect">
            <a:avLst/>
          </a:prstGeom>
          <a:ln w="12700">
            <a:miter lim="400000"/>
          </a:ln>
        </p:spPr>
      </p:pic>
      <p:sp>
        <p:nvSpPr>
          <p:cNvPr id="50"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solidFill>
                  <a:srgbClr val="FFFFFF"/>
                </a:solidFill>
                <a:latin typeface="Segoe UI"/>
                <a:ea typeface="Segoe UI"/>
                <a:cs typeface="Segoe UI"/>
                <a:sym typeface="Segoe UI"/>
              </a:defRPr>
            </a:lvl1pPr>
            <a:lvl2pPr marL="666750" indent="-209550">
              <a:buFontTx/>
              <a:defRPr sz="1100" cap="all">
                <a:solidFill>
                  <a:srgbClr val="FFFFFF"/>
                </a:solidFill>
                <a:latin typeface="Segoe UI"/>
                <a:ea typeface="Segoe UI"/>
                <a:cs typeface="Segoe UI"/>
                <a:sym typeface="Segoe UI"/>
              </a:defRPr>
            </a:lvl2pPr>
            <a:lvl3pPr marL="1123950" indent="-209550">
              <a:buFontTx/>
              <a:defRPr sz="1100" cap="all">
                <a:solidFill>
                  <a:srgbClr val="FFFFFF"/>
                </a:solidFill>
                <a:latin typeface="Segoe UI"/>
                <a:ea typeface="Segoe UI"/>
                <a:cs typeface="Segoe UI"/>
                <a:sym typeface="Segoe UI"/>
              </a:defRPr>
            </a:lvl3pPr>
            <a:lvl4pPr marL="1581150" indent="-209550">
              <a:buFontTx/>
              <a:defRPr sz="1100" cap="all">
                <a:solidFill>
                  <a:srgbClr val="FFFFFF"/>
                </a:solidFill>
                <a:latin typeface="Segoe UI"/>
                <a:ea typeface="Segoe UI"/>
                <a:cs typeface="Segoe UI"/>
                <a:sym typeface="Segoe UI"/>
              </a:defRPr>
            </a:lvl4pPr>
            <a:lvl5pPr marL="2038350" indent="-209550">
              <a:buFontTx/>
              <a:defRPr sz="1100" cap="all">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941703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58" name="Title"/>
          <p:cNvSpPr txBox="1">
            <a:spLocks noGrp="1"/>
          </p:cNvSpPr>
          <p:nvPr>
            <p:ph type="title" hasCustomPrompt="1"/>
          </p:nvPr>
        </p:nvSpPr>
        <p:spPr>
          <a:xfrm>
            <a:off x="696000" y="727204"/>
            <a:ext cx="8994100" cy="387803"/>
          </a:xfrm>
          <a:prstGeom prst="rect">
            <a:avLst/>
          </a:prstGeom>
        </p:spPr>
        <p:txBody>
          <a:bodyPr anchor="t"/>
          <a:lstStyle>
            <a:lvl1pPr>
              <a:defRPr sz="2800">
                <a:solidFill>
                  <a:srgbClr val="FFFFFF"/>
                </a:solidFill>
              </a:defRPr>
            </a:lvl1pPr>
          </a:lstStyle>
          <a:p>
            <a:r>
              <a:t>Title</a:t>
            </a:r>
          </a:p>
        </p:txBody>
      </p:sp>
      <p:pic>
        <p:nvPicPr>
          <p:cNvPr id="59" name="Graphic 1" descr="Graphic 1"/>
          <p:cNvPicPr>
            <a:picLocks noChangeAspect="1"/>
          </p:cNvPicPr>
          <p:nvPr/>
        </p:nvPicPr>
        <p:blipFill>
          <a:blip r:embed="rId2"/>
          <a:stretch>
            <a:fillRect/>
          </a:stretch>
        </p:blipFill>
        <p:spPr>
          <a:xfrm>
            <a:off x="10056000" y="538357"/>
            <a:ext cx="1440004" cy="408402"/>
          </a:xfrm>
          <a:prstGeom prst="rect">
            <a:avLst/>
          </a:prstGeom>
          <a:ln w="12700">
            <a:miter lim="400000"/>
          </a:ln>
        </p:spPr>
      </p:pic>
      <p:sp>
        <p:nvSpPr>
          <p:cNvPr id="60"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solidFill>
                  <a:srgbClr val="FFFFFF"/>
                </a:solidFill>
                <a:latin typeface="Segoe UI"/>
                <a:ea typeface="Segoe UI"/>
                <a:cs typeface="Segoe UI"/>
                <a:sym typeface="Segoe UI"/>
              </a:defRPr>
            </a:lvl1pPr>
            <a:lvl2pPr marL="666750" indent="-209550">
              <a:buFontTx/>
              <a:defRPr sz="1100" cap="all">
                <a:solidFill>
                  <a:srgbClr val="FFFFFF"/>
                </a:solidFill>
                <a:latin typeface="Segoe UI"/>
                <a:ea typeface="Segoe UI"/>
                <a:cs typeface="Segoe UI"/>
                <a:sym typeface="Segoe UI"/>
              </a:defRPr>
            </a:lvl2pPr>
            <a:lvl3pPr marL="1123950" indent="-209550">
              <a:buFontTx/>
              <a:defRPr sz="1100" cap="all">
                <a:solidFill>
                  <a:srgbClr val="FFFFFF"/>
                </a:solidFill>
                <a:latin typeface="Segoe UI"/>
                <a:ea typeface="Segoe UI"/>
                <a:cs typeface="Segoe UI"/>
                <a:sym typeface="Segoe UI"/>
              </a:defRPr>
            </a:lvl3pPr>
            <a:lvl4pPr marL="1581150" indent="-209550">
              <a:buFontTx/>
              <a:defRPr sz="1100" cap="all">
                <a:solidFill>
                  <a:srgbClr val="FFFFFF"/>
                </a:solidFill>
                <a:latin typeface="Segoe UI"/>
                <a:ea typeface="Segoe UI"/>
                <a:cs typeface="Segoe UI"/>
                <a:sym typeface="Segoe UI"/>
              </a:defRPr>
            </a:lvl4pPr>
            <a:lvl5pPr marL="2038350" indent="-209550">
              <a:buFontTx/>
              <a:defRPr sz="1100" cap="all">
                <a:solidFill>
                  <a:srgbClr val="FFFFFF"/>
                </a:solidFi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87330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457862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 Layout">
    <p:bg>
      <p:bgPr>
        <a:solidFill>
          <a:srgbClr val="FFFFFF"/>
        </a:solidFill>
        <a:effectLst/>
      </p:bgPr>
    </p:bg>
    <p:spTree>
      <p:nvGrpSpPr>
        <p:cNvPr id="1" name=""/>
        <p:cNvGrpSpPr/>
        <p:nvPr/>
      </p:nvGrpSpPr>
      <p:grpSpPr>
        <a:xfrm>
          <a:off x="0" y="0"/>
          <a:ext cx="0" cy="0"/>
          <a:chOff x="0" y="0"/>
          <a:chExt cx="0" cy="0"/>
        </a:xfrm>
      </p:grpSpPr>
      <p:sp>
        <p:nvSpPr>
          <p:cNvPr id="75" name="Rectangle 8"/>
          <p:cNvSpPr/>
          <p:nvPr/>
        </p:nvSpPr>
        <p:spPr>
          <a:xfrm>
            <a:off x="3947159" y="0"/>
            <a:ext cx="8244841" cy="6858000"/>
          </a:xfrm>
          <a:prstGeom prst="rect">
            <a:avLst/>
          </a:prstGeom>
          <a:gradFill>
            <a:gsLst>
              <a:gs pos="0">
                <a:srgbClr val="7FB655"/>
              </a:gs>
              <a:gs pos="100000">
                <a:srgbClr val="4A6B2C"/>
              </a:gs>
            </a:gsLst>
            <a:lin ang="2700000"/>
          </a:gra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76" name="Text"/>
          <p:cNvSpPr txBox="1">
            <a:spLocks noGrp="1"/>
          </p:cNvSpPr>
          <p:nvPr>
            <p:ph type="title" hasCustomPrompt="1"/>
          </p:nvPr>
        </p:nvSpPr>
        <p:spPr>
          <a:xfrm>
            <a:off x="695325" y="1628775"/>
            <a:ext cx="2811198" cy="387800"/>
          </a:xfrm>
          <a:prstGeom prst="rect">
            <a:avLst/>
          </a:prstGeom>
        </p:spPr>
        <p:txBody>
          <a:bodyPr anchor="t"/>
          <a:lstStyle>
            <a:lvl1pPr>
              <a:defRPr sz="2800">
                <a:solidFill>
                  <a:srgbClr val="000000"/>
                </a:solidFill>
              </a:defRPr>
            </a:lvl1pPr>
          </a:lstStyle>
          <a:p>
            <a:r>
              <a:t>Text</a:t>
            </a:r>
          </a:p>
        </p:txBody>
      </p:sp>
      <p:pic>
        <p:nvPicPr>
          <p:cNvPr id="77" name="Graphic 1" descr="Graphic 1"/>
          <p:cNvPicPr>
            <a:picLocks noChangeAspect="1"/>
          </p:cNvPicPr>
          <p:nvPr/>
        </p:nvPicPr>
        <p:blipFill>
          <a:blip r:embed="rId2"/>
          <a:stretch>
            <a:fillRect/>
          </a:stretch>
        </p:blipFill>
        <p:spPr>
          <a:xfrm>
            <a:off x="10056000" y="538357"/>
            <a:ext cx="1440004" cy="408402"/>
          </a:xfrm>
          <a:prstGeom prst="rect">
            <a:avLst/>
          </a:prstGeom>
          <a:ln w="12700">
            <a:miter lim="400000"/>
          </a:ln>
        </p:spPr>
      </p:pic>
      <p:sp>
        <p:nvSpPr>
          <p:cNvPr id="78" name="Body Level One…"/>
          <p:cNvSpPr txBox="1">
            <a:spLocks noGrp="1"/>
          </p:cNvSpPr>
          <p:nvPr>
            <p:ph type="body" sz="quarter" idx="1"/>
          </p:nvPr>
        </p:nvSpPr>
        <p:spPr>
          <a:xfrm>
            <a:off x="695325" y="473101"/>
            <a:ext cx="2811198" cy="136504"/>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7362751"/>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Custom Layout">
    <p:bg>
      <p:bgPr>
        <a:solidFill>
          <a:srgbClr val="FFFFFF"/>
        </a:solidFill>
        <a:effectLst/>
      </p:bgPr>
    </p:bg>
    <p:spTree>
      <p:nvGrpSpPr>
        <p:cNvPr id="1" name=""/>
        <p:cNvGrpSpPr/>
        <p:nvPr/>
      </p:nvGrpSpPr>
      <p:grpSpPr>
        <a:xfrm>
          <a:off x="0" y="0"/>
          <a:ext cx="0" cy="0"/>
          <a:chOff x="0" y="0"/>
          <a:chExt cx="0" cy="0"/>
        </a:xfrm>
      </p:grpSpPr>
      <p:sp>
        <p:nvSpPr>
          <p:cNvPr id="86" name="Rectangle 8"/>
          <p:cNvSpPr/>
          <p:nvPr/>
        </p:nvSpPr>
        <p:spPr>
          <a:xfrm>
            <a:off x="3936429" y="0"/>
            <a:ext cx="8255570" cy="6858000"/>
          </a:xfrm>
          <a:prstGeom prst="rect">
            <a:avLst/>
          </a:prstGeom>
          <a:solidFill>
            <a:srgbClr val="EFF1F4"/>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87" name="Text"/>
          <p:cNvSpPr txBox="1">
            <a:spLocks noGrp="1"/>
          </p:cNvSpPr>
          <p:nvPr>
            <p:ph type="title" hasCustomPrompt="1"/>
          </p:nvPr>
        </p:nvSpPr>
        <p:spPr>
          <a:xfrm>
            <a:off x="695325" y="1628775"/>
            <a:ext cx="2811198" cy="387800"/>
          </a:xfrm>
          <a:prstGeom prst="rect">
            <a:avLst/>
          </a:prstGeom>
        </p:spPr>
        <p:txBody>
          <a:bodyPr anchor="t"/>
          <a:lstStyle>
            <a:lvl1pPr>
              <a:defRPr sz="2800">
                <a:solidFill>
                  <a:srgbClr val="000000"/>
                </a:solidFill>
              </a:defRPr>
            </a:lvl1pPr>
          </a:lstStyle>
          <a:p>
            <a:r>
              <a:t>Text</a:t>
            </a:r>
          </a:p>
        </p:txBody>
      </p:sp>
      <p:pic>
        <p:nvPicPr>
          <p:cNvPr id="88" name="Picture 3" descr="Picture 3"/>
          <p:cNvPicPr>
            <a:picLocks noChangeAspect="1"/>
          </p:cNvPicPr>
          <p:nvPr/>
        </p:nvPicPr>
        <p:blipFill>
          <a:blip r:embed="rId2"/>
          <a:stretch>
            <a:fillRect/>
          </a:stretch>
        </p:blipFill>
        <p:spPr>
          <a:xfrm>
            <a:off x="10082075" y="524344"/>
            <a:ext cx="1440004" cy="471468"/>
          </a:xfrm>
          <a:prstGeom prst="rect">
            <a:avLst/>
          </a:prstGeom>
          <a:ln w="12700">
            <a:miter lim="400000"/>
          </a:ln>
        </p:spPr>
      </p:pic>
      <p:sp>
        <p:nvSpPr>
          <p:cNvPr id="89" name="Body Level One…"/>
          <p:cNvSpPr txBox="1">
            <a:spLocks noGrp="1"/>
          </p:cNvSpPr>
          <p:nvPr>
            <p:ph type="body" sz="quarter" idx="1"/>
          </p:nvPr>
        </p:nvSpPr>
        <p:spPr>
          <a:xfrm>
            <a:off x="695325" y="473098"/>
            <a:ext cx="2811198" cy="156824"/>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30654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gradFill flip="none" rotWithShape="1">
          <a:gsLst>
            <a:gs pos="100000">
              <a:schemeClr val="bg1"/>
            </a:gs>
            <a:gs pos="0">
              <a:srgbClr val="3A3636"/>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96000" y="728663"/>
            <a:ext cx="89941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pic>
        <p:nvPicPr>
          <p:cNvPr id="2" name="Graphic 1"/>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6000" y="538359"/>
            <a:ext cx="1440000" cy="408398"/>
          </a:xfrm>
          <a:prstGeom prst="rect">
            <a:avLst/>
          </a:prstGeom>
        </p:spPr>
      </p:pic>
      <p:sp>
        <p:nvSpPr>
          <p:cNvPr id="4"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2_Custom Layout">
    <p:bg>
      <p:bgPr>
        <a:solidFill>
          <a:srgbClr val="FFFFFF"/>
        </a:solidFill>
        <a:effectLst/>
      </p:bgPr>
    </p:bg>
    <p:spTree>
      <p:nvGrpSpPr>
        <p:cNvPr id="1" name=""/>
        <p:cNvGrpSpPr/>
        <p:nvPr/>
      </p:nvGrpSpPr>
      <p:grpSpPr>
        <a:xfrm>
          <a:off x="0" y="0"/>
          <a:ext cx="0" cy="0"/>
          <a:chOff x="0" y="0"/>
          <a:chExt cx="0" cy="0"/>
        </a:xfrm>
      </p:grpSpPr>
      <p:sp>
        <p:nvSpPr>
          <p:cNvPr id="97" name="Rectangle 8"/>
          <p:cNvSpPr/>
          <p:nvPr/>
        </p:nvSpPr>
        <p:spPr>
          <a:xfrm>
            <a:off x="6096000" y="0"/>
            <a:ext cx="6096000" cy="6858000"/>
          </a:xfrm>
          <a:prstGeom prst="rect">
            <a:avLst/>
          </a:prstGeom>
          <a:solidFill>
            <a:srgbClr val="EFF1F4"/>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98" name="Title"/>
          <p:cNvSpPr txBox="1">
            <a:spLocks noGrp="1"/>
          </p:cNvSpPr>
          <p:nvPr>
            <p:ph type="title" hasCustomPrompt="1"/>
          </p:nvPr>
        </p:nvSpPr>
        <p:spPr>
          <a:xfrm>
            <a:off x="696000" y="728662"/>
            <a:ext cx="5032327" cy="387802"/>
          </a:xfrm>
          <a:prstGeom prst="rect">
            <a:avLst/>
          </a:prstGeom>
        </p:spPr>
        <p:txBody>
          <a:bodyPr anchor="t"/>
          <a:lstStyle>
            <a:lvl1pPr>
              <a:defRPr sz="2800">
                <a:solidFill>
                  <a:srgbClr val="000000"/>
                </a:solidFill>
              </a:defRPr>
            </a:lvl1pPr>
          </a:lstStyle>
          <a:p>
            <a:r>
              <a:t>Title</a:t>
            </a:r>
          </a:p>
        </p:txBody>
      </p:sp>
      <p:sp>
        <p:nvSpPr>
          <p:cNvPr id="99"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pic>
        <p:nvPicPr>
          <p:cNvPr id="100" name="Picture 6" descr="Picture 6"/>
          <p:cNvPicPr>
            <a:picLocks noChangeAspect="1"/>
          </p:cNvPicPr>
          <p:nvPr/>
        </p:nvPicPr>
        <p:blipFill>
          <a:blip r:embed="rId2"/>
          <a:stretch>
            <a:fillRect/>
          </a:stretch>
        </p:blipFill>
        <p:spPr>
          <a:xfrm>
            <a:off x="10082075" y="524344"/>
            <a:ext cx="1440004" cy="471468"/>
          </a:xfrm>
          <a:prstGeom prst="rect">
            <a:avLst/>
          </a:prstGeom>
          <a:ln w="12700">
            <a:miter lim="400000"/>
          </a:ln>
        </p:spPr>
      </p:pic>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149362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7_Custom Layout">
    <p:bg>
      <p:bgPr>
        <a:solidFill>
          <a:srgbClr val="FFFFFF"/>
        </a:solidFill>
        <a:effectLst/>
      </p:bgPr>
    </p:bg>
    <p:spTree>
      <p:nvGrpSpPr>
        <p:cNvPr id="1" name=""/>
        <p:cNvGrpSpPr/>
        <p:nvPr/>
      </p:nvGrpSpPr>
      <p:grpSpPr>
        <a:xfrm>
          <a:off x="0" y="0"/>
          <a:ext cx="0" cy="0"/>
          <a:chOff x="0" y="0"/>
          <a:chExt cx="0" cy="0"/>
        </a:xfrm>
      </p:grpSpPr>
      <p:sp>
        <p:nvSpPr>
          <p:cNvPr id="108" name="Rectangle 8"/>
          <p:cNvSpPr/>
          <p:nvPr/>
        </p:nvSpPr>
        <p:spPr>
          <a:xfrm>
            <a:off x="4650006" y="0"/>
            <a:ext cx="7541994" cy="6858000"/>
          </a:xfrm>
          <a:prstGeom prst="rect">
            <a:avLst/>
          </a:prstGeom>
          <a:solidFill>
            <a:srgbClr val="EAF6E1"/>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09" name="Title"/>
          <p:cNvSpPr txBox="1">
            <a:spLocks noGrp="1"/>
          </p:cNvSpPr>
          <p:nvPr>
            <p:ph type="title" hasCustomPrompt="1"/>
          </p:nvPr>
        </p:nvSpPr>
        <p:spPr>
          <a:xfrm>
            <a:off x="696000" y="728662"/>
            <a:ext cx="3599325" cy="387802"/>
          </a:xfrm>
          <a:prstGeom prst="rect">
            <a:avLst/>
          </a:prstGeom>
        </p:spPr>
        <p:txBody>
          <a:bodyPr anchor="t"/>
          <a:lstStyle>
            <a:lvl1pPr>
              <a:defRPr sz="2800">
                <a:solidFill>
                  <a:srgbClr val="000000"/>
                </a:solidFill>
              </a:defRPr>
            </a:lvl1pPr>
          </a:lstStyle>
          <a:p>
            <a:r>
              <a:t>Title</a:t>
            </a:r>
          </a:p>
        </p:txBody>
      </p:sp>
      <p:sp>
        <p:nvSpPr>
          <p:cNvPr id="110"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pic>
        <p:nvPicPr>
          <p:cNvPr id="111" name="Picture 6" descr="Picture 6"/>
          <p:cNvPicPr>
            <a:picLocks noChangeAspect="1"/>
          </p:cNvPicPr>
          <p:nvPr/>
        </p:nvPicPr>
        <p:blipFill>
          <a:blip r:embed="rId2"/>
          <a:stretch>
            <a:fillRect/>
          </a:stretch>
        </p:blipFill>
        <p:spPr>
          <a:xfrm>
            <a:off x="10082075" y="524344"/>
            <a:ext cx="1440004" cy="471468"/>
          </a:xfrm>
          <a:prstGeom prst="rect">
            <a:avLst/>
          </a:prstGeom>
          <a:ln w="12700">
            <a:miter lim="400000"/>
          </a:ln>
        </p:spPr>
      </p:pic>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985070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3_Custom Layout">
    <p:bg>
      <p:bgPr>
        <a:solidFill>
          <a:srgbClr val="FFFFFF"/>
        </a:solidFill>
        <a:effectLst/>
      </p:bgPr>
    </p:bg>
    <p:spTree>
      <p:nvGrpSpPr>
        <p:cNvPr id="1" name=""/>
        <p:cNvGrpSpPr/>
        <p:nvPr/>
      </p:nvGrpSpPr>
      <p:grpSpPr>
        <a:xfrm>
          <a:off x="0" y="0"/>
          <a:ext cx="0" cy="0"/>
          <a:chOff x="0" y="0"/>
          <a:chExt cx="0" cy="0"/>
        </a:xfrm>
      </p:grpSpPr>
      <p:sp>
        <p:nvSpPr>
          <p:cNvPr id="119" name="Rectangle 8"/>
          <p:cNvSpPr/>
          <p:nvPr/>
        </p:nvSpPr>
        <p:spPr>
          <a:xfrm>
            <a:off x="7896676" y="0"/>
            <a:ext cx="4295324" cy="6858000"/>
          </a:xfrm>
          <a:prstGeom prst="rect">
            <a:avLst/>
          </a:prstGeom>
          <a:solidFill>
            <a:srgbClr val="EFF1F4"/>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20" name="Title"/>
          <p:cNvSpPr txBox="1">
            <a:spLocks noGrp="1"/>
          </p:cNvSpPr>
          <p:nvPr>
            <p:ph type="title" hasCustomPrompt="1"/>
          </p:nvPr>
        </p:nvSpPr>
        <p:spPr>
          <a:xfrm>
            <a:off x="696000" y="728662"/>
            <a:ext cx="6836524" cy="387802"/>
          </a:xfrm>
          <a:prstGeom prst="rect">
            <a:avLst/>
          </a:prstGeom>
        </p:spPr>
        <p:txBody>
          <a:bodyPr anchor="t"/>
          <a:lstStyle>
            <a:lvl1pPr>
              <a:defRPr sz="2800">
                <a:solidFill>
                  <a:srgbClr val="000000"/>
                </a:solidFill>
              </a:defRPr>
            </a:lvl1pPr>
          </a:lstStyle>
          <a:p>
            <a:r>
              <a:t>Title</a:t>
            </a:r>
          </a:p>
        </p:txBody>
      </p:sp>
      <p:sp>
        <p:nvSpPr>
          <p:cNvPr id="121"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pic>
        <p:nvPicPr>
          <p:cNvPr id="122" name="Picture 2" descr="Picture 2"/>
          <p:cNvPicPr>
            <a:picLocks noChangeAspect="1"/>
          </p:cNvPicPr>
          <p:nvPr/>
        </p:nvPicPr>
        <p:blipFill>
          <a:blip r:embed="rId2"/>
          <a:stretch>
            <a:fillRect/>
          </a:stretch>
        </p:blipFill>
        <p:spPr>
          <a:xfrm>
            <a:off x="10082075" y="524344"/>
            <a:ext cx="1440004" cy="471468"/>
          </a:xfrm>
          <a:prstGeom prst="rect">
            <a:avLst/>
          </a:prstGeom>
          <a:ln w="12700">
            <a:miter lim="400000"/>
          </a:ln>
        </p:spPr>
      </p:pic>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3019907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5_Custom Layout">
    <p:bg>
      <p:bgPr>
        <a:solidFill>
          <a:srgbClr val="FFFFFF"/>
        </a:solidFill>
        <a:effectLst/>
      </p:bgPr>
    </p:bg>
    <p:spTree>
      <p:nvGrpSpPr>
        <p:cNvPr id="1" name=""/>
        <p:cNvGrpSpPr/>
        <p:nvPr/>
      </p:nvGrpSpPr>
      <p:grpSpPr>
        <a:xfrm>
          <a:off x="0" y="0"/>
          <a:ext cx="0" cy="0"/>
          <a:chOff x="0" y="0"/>
          <a:chExt cx="0" cy="0"/>
        </a:xfrm>
      </p:grpSpPr>
      <p:sp>
        <p:nvSpPr>
          <p:cNvPr id="130" name="Rectangle 8"/>
          <p:cNvSpPr/>
          <p:nvPr/>
        </p:nvSpPr>
        <p:spPr>
          <a:xfrm>
            <a:off x="8249918" y="0"/>
            <a:ext cx="3942082" cy="6858000"/>
          </a:xfrm>
          <a:prstGeom prst="rect">
            <a:avLst/>
          </a:prstGeom>
          <a:solidFill>
            <a:srgbClr val="EFF1F4"/>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31" name="Title"/>
          <p:cNvSpPr txBox="1">
            <a:spLocks noGrp="1"/>
          </p:cNvSpPr>
          <p:nvPr>
            <p:ph type="title" hasCustomPrompt="1"/>
          </p:nvPr>
        </p:nvSpPr>
        <p:spPr>
          <a:xfrm>
            <a:off x="696000" y="728662"/>
            <a:ext cx="7203400" cy="387802"/>
          </a:xfrm>
          <a:prstGeom prst="rect">
            <a:avLst/>
          </a:prstGeom>
        </p:spPr>
        <p:txBody>
          <a:bodyPr anchor="t"/>
          <a:lstStyle>
            <a:lvl1pPr>
              <a:defRPr sz="2800">
                <a:solidFill>
                  <a:srgbClr val="000000"/>
                </a:solidFill>
              </a:defRPr>
            </a:lvl1pPr>
          </a:lstStyle>
          <a:p>
            <a:r>
              <a:t>Title</a:t>
            </a:r>
          </a:p>
        </p:txBody>
      </p:sp>
      <p:sp>
        <p:nvSpPr>
          <p:cNvPr id="132"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pic>
        <p:nvPicPr>
          <p:cNvPr id="133" name="Picture 2" descr="Picture 2"/>
          <p:cNvPicPr>
            <a:picLocks noChangeAspect="1"/>
          </p:cNvPicPr>
          <p:nvPr/>
        </p:nvPicPr>
        <p:blipFill>
          <a:blip r:embed="rId2"/>
          <a:stretch>
            <a:fillRect/>
          </a:stretch>
        </p:blipFill>
        <p:spPr>
          <a:xfrm>
            <a:off x="10082075" y="524344"/>
            <a:ext cx="1440004" cy="471468"/>
          </a:xfrm>
          <a:prstGeom prst="rect">
            <a:avLst/>
          </a:prstGeom>
          <a:ln w="12700">
            <a:miter lim="400000"/>
          </a:ln>
        </p:spPr>
      </p:pic>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125274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4_Custom Layout">
    <p:bg>
      <p:bgPr>
        <a:solidFill>
          <a:srgbClr val="FFFFFF"/>
        </a:solidFill>
        <a:effectLst/>
      </p:bgPr>
    </p:bg>
    <p:spTree>
      <p:nvGrpSpPr>
        <p:cNvPr id="1" name=""/>
        <p:cNvGrpSpPr/>
        <p:nvPr/>
      </p:nvGrpSpPr>
      <p:grpSpPr>
        <a:xfrm>
          <a:off x="0" y="0"/>
          <a:ext cx="0" cy="0"/>
          <a:chOff x="0" y="0"/>
          <a:chExt cx="0" cy="0"/>
        </a:xfrm>
      </p:grpSpPr>
      <p:sp>
        <p:nvSpPr>
          <p:cNvPr id="141" name="Rectangle 8"/>
          <p:cNvSpPr/>
          <p:nvPr/>
        </p:nvSpPr>
        <p:spPr>
          <a:xfrm>
            <a:off x="8591998" y="0"/>
            <a:ext cx="3600003" cy="6858000"/>
          </a:xfrm>
          <a:prstGeom prst="rect">
            <a:avLst/>
          </a:prstGeom>
          <a:solidFill>
            <a:srgbClr val="EFF1F4"/>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42" name="Title"/>
          <p:cNvSpPr txBox="1">
            <a:spLocks noGrp="1"/>
          </p:cNvSpPr>
          <p:nvPr>
            <p:ph type="title" hasCustomPrompt="1"/>
          </p:nvPr>
        </p:nvSpPr>
        <p:spPr>
          <a:xfrm>
            <a:off x="695998" y="728662"/>
            <a:ext cx="7558204" cy="387802"/>
          </a:xfrm>
          <a:prstGeom prst="rect">
            <a:avLst/>
          </a:prstGeom>
        </p:spPr>
        <p:txBody>
          <a:bodyPr anchor="t"/>
          <a:lstStyle>
            <a:lvl1pPr>
              <a:defRPr sz="2800">
                <a:solidFill>
                  <a:srgbClr val="000000"/>
                </a:solidFill>
              </a:defRPr>
            </a:lvl1pPr>
          </a:lstStyle>
          <a:p>
            <a:r>
              <a:t>Title</a:t>
            </a:r>
          </a:p>
        </p:txBody>
      </p:sp>
      <p:sp>
        <p:nvSpPr>
          <p:cNvPr id="143"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pic>
        <p:nvPicPr>
          <p:cNvPr id="144" name="Picture 2" descr="Picture 2"/>
          <p:cNvPicPr>
            <a:picLocks noChangeAspect="1"/>
          </p:cNvPicPr>
          <p:nvPr/>
        </p:nvPicPr>
        <p:blipFill>
          <a:blip r:embed="rId2"/>
          <a:stretch>
            <a:fillRect/>
          </a:stretch>
        </p:blipFill>
        <p:spPr>
          <a:xfrm>
            <a:off x="10082075" y="524344"/>
            <a:ext cx="1440004" cy="471468"/>
          </a:xfrm>
          <a:prstGeom prst="rect">
            <a:avLst/>
          </a:prstGeom>
          <a:ln w="12700">
            <a:miter lim="400000"/>
          </a:ln>
        </p:spPr>
      </p:pic>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848912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6_Custom Layout">
    <p:bg>
      <p:bgPr>
        <a:solidFill>
          <a:srgbClr val="FFFFFF"/>
        </a:solidFill>
        <a:effectLst/>
      </p:bgPr>
    </p:bg>
    <p:spTree>
      <p:nvGrpSpPr>
        <p:cNvPr id="1" name=""/>
        <p:cNvGrpSpPr/>
        <p:nvPr/>
      </p:nvGrpSpPr>
      <p:grpSpPr>
        <a:xfrm>
          <a:off x="0" y="0"/>
          <a:ext cx="0" cy="0"/>
          <a:chOff x="0" y="0"/>
          <a:chExt cx="0" cy="0"/>
        </a:xfrm>
      </p:grpSpPr>
      <p:sp>
        <p:nvSpPr>
          <p:cNvPr id="152" name="Rectangle 8"/>
          <p:cNvSpPr/>
          <p:nvPr/>
        </p:nvSpPr>
        <p:spPr>
          <a:xfrm>
            <a:off x="8975882" y="0"/>
            <a:ext cx="3216122" cy="6858000"/>
          </a:xfrm>
          <a:prstGeom prst="rect">
            <a:avLst/>
          </a:prstGeom>
          <a:solidFill>
            <a:srgbClr val="EFF1F4"/>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153" name="Title"/>
          <p:cNvSpPr txBox="1">
            <a:spLocks noGrp="1"/>
          </p:cNvSpPr>
          <p:nvPr>
            <p:ph type="title" hasCustomPrompt="1"/>
          </p:nvPr>
        </p:nvSpPr>
        <p:spPr>
          <a:xfrm>
            <a:off x="695998" y="728662"/>
            <a:ext cx="7914603" cy="387802"/>
          </a:xfrm>
          <a:prstGeom prst="rect">
            <a:avLst/>
          </a:prstGeom>
        </p:spPr>
        <p:txBody>
          <a:bodyPr anchor="t"/>
          <a:lstStyle>
            <a:lvl1pPr>
              <a:defRPr sz="2800">
                <a:solidFill>
                  <a:srgbClr val="000000"/>
                </a:solidFill>
              </a:defRPr>
            </a:lvl1pPr>
          </a:lstStyle>
          <a:p>
            <a:r>
              <a:t>Title</a:t>
            </a:r>
          </a:p>
        </p:txBody>
      </p:sp>
      <p:sp>
        <p:nvSpPr>
          <p:cNvPr id="154" name="Body Level One…"/>
          <p:cNvSpPr txBox="1">
            <a:spLocks noGrp="1"/>
          </p:cNvSpPr>
          <p:nvPr>
            <p:ph type="body" sz="quarter" idx="1"/>
          </p:nvPr>
        </p:nvSpPr>
        <p:spPr>
          <a:xfrm>
            <a:off x="695325" y="473098"/>
            <a:ext cx="3600002" cy="152353"/>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pic>
        <p:nvPicPr>
          <p:cNvPr id="155" name="Picture 2" descr="Picture 2"/>
          <p:cNvPicPr>
            <a:picLocks noChangeAspect="1"/>
          </p:cNvPicPr>
          <p:nvPr/>
        </p:nvPicPr>
        <p:blipFill>
          <a:blip r:embed="rId2"/>
          <a:stretch>
            <a:fillRect/>
          </a:stretch>
        </p:blipFill>
        <p:spPr>
          <a:xfrm>
            <a:off x="10082075" y="524344"/>
            <a:ext cx="1440004" cy="471468"/>
          </a:xfrm>
          <a:prstGeom prst="rect">
            <a:avLst/>
          </a:prstGeom>
          <a:ln w="12700">
            <a:miter lim="400000"/>
          </a:ln>
        </p:spPr>
      </p:pic>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4395020"/>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6_Title and Content">
    <p:bg>
      <p:bgPr>
        <a:solidFill>
          <a:srgbClr val="FFFFFF"/>
        </a:solidFill>
        <a:effectLst/>
      </p:bgPr>
    </p:bg>
    <p:spTree>
      <p:nvGrpSpPr>
        <p:cNvPr id="1" name=""/>
        <p:cNvGrpSpPr/>
        <p:nvPr/>
      </p:nvGrpSpPr>
      <p:grpSpPr>
        <a:xfrm>
          <a:off x="0" y="0"/>
          <a:ext cx="0" cy="0"/>
          <a:chOff x="0" y="0"/>
          <a:chExt cx="0" cy="0"/>
        </a:xfrm>
      </p:grpSpPr>
      <p:sp>
        <p:nvSpPr>
          <p:cNvPr id="163" name="Title"/>
          <p:cNvSpPr txBox="1">
            <a:spLocks noGrp="1"/>
          </p:cNvSpPr>
          <p:nvPr>
            <p:ph type="title" hasCustomPrompt="1"/>
          </p:nvPr>
        </p:nvSpPr>
        <p:spPr>
          <a:xfrm>
            <a:off x="695325" y="728662"/>
            <a:ext cx="9019500" cy="387801"/>
          </a:xfrm>
          <a:prstGeom prst="rect">
            <a:avLst/>
          </a:prstGeom>
        </p:spPr>
        <p:txBody>
          <a:bodyPr anchor="t"/>
          <a:lstStyle>
            <a:lvl1pPr>
              <a:defRPr sz="2800">
                <a:solidFill>
                  <a:srgbClr val="000000"/>
                </a:solidFill>
              </a:defRPr>
            </a:lvl1pPr>
          </a:lstStyle>
          <a:p>
            <a:r>
              <a:t>Title</a:t>
            </a:r>
          </a:p>
        </p:txBody>
      </p:sp>
      <p:pic>
        <p:nvPicPr>
          <p:cNvPr id="164" name="Picture 3" descr="Picture 3"/>
          <p:cNvPicPr>
            <a:picLocks noChangeAspect="1"/>
          </p:cNvPicPr>
          <p:nvPr/>
        </p:nvPicPr>
        <p:blipFill>
          <a:blip r:embed="rId2"/>
          <a:stretch>
            <a:fillRect/>
          </a:stretch>
        </p:blipFill>
        <p:spPr>
          <a:xfrm>
            <a:off x="10082075" y="524344"/>
            <a:ext cx="1440003" cy="471468"/>
          </a:xfrm>
          <a:prstGeom prst="rect">
            <a:avLst/>
          </a:prstGeom>
          <a:ln w="12700">
            <a:miter lim="400000"/>
          </a:ln>
        </p:spPr>
      </p:pic>
      <p:sp>
        <p:nvSpPr>
          <p:cNvPr id="165" name="Body Level One…"/>
          <p:cNvSpPr txBox="1">
            <a:spLocks noGrp="1"/>
          </p:cNvSpPr>
          <p:nvPr>
            <p:ph type="body" sz="quarter" idx="1"/>
          </p:nvPr>
        </p:nvSpPr>
        <p:spPr>
          <a:xfrm>
            <a:off x="695325" y="473098"/>
            <a:ext cx="3600002" cy="152352"/>
          </a:xfrm>
          <a:prstGeom prst="rect">
            <a:avLst/>
          </a:prstGeom>
        </p:spPr>
        <p:txBody>
          <a:bodyPr lIns="0" tIns="0" rIns="0" bIns="0">
            <a:normAutofit/>
          </a:bodyPr>
          <a:lstStyle>
            <a:lvl1pPr marL="0" indent="0">
              <a:buSzTx/>
              <a:buFontTx/>
              <a:buNone/>
              <a:defRPr sz="1100" cap="all">
                <a:latin typeface="Segoe UI"/>
                <a:ea typeface="Segoe UI"/>
                <a:cs typeface="Segoe UI"/>
                <a:sym typeface="Segoe UI"/>
              </a:defRPr>
            </a:lvl1pPr>
            <a:lvl2pPr marL="666750" indent="-209550">
              <a:buFontTx/>
              <a:defRPr sz="1100" cap="all">
                <a:latin typeface="Segoe UI"/>
                <a:ea typeface="Segoe UI"/>
                <a:cs typeface="Segoe UI"/>
                <a:sym typeface="Segoe UI"/>
              </a:defRPr>
            </a:lvl2pPr>
            <a:lvl3pPr marL="1123950" indent="-209550">
              <a:buFontTx/>
              <a:defRPr sz="1100" cap="all">
                <a:latin typeface="Segoe UI"/>
                <a:ea typeface="Segoe UI"/>
                <a:cs typeface="Segoe UI"/>
                <a:sym typeface="Segoe UI"/>
              </a:defRPr>
            </a:lvl3pPr>
            <a:lvl4pPr marL="1581150" indent="-209550">
              <a:buFontTx/>
              <a:defRPr sz="1100" cap="all">
                <a:latin typeface="Segoe UI"/>
                <a:ea typeface="Segoe UI"/>
                <a:cs typeface="Segoe UI"/>
                <a:sym typeface="Segoe UI"/>
              </a:defRPr>
            </a:lvl4pPr>
            <a:lvl5pPr marL="2038350" indent="-209550">
              <a:buFontTx/>
              <a:defRPr sz="1100" cap="all">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xfrm>
            <a:off x="8463948" y="6224225"/>
            <a:ext cx="273652" cy="26425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2766507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rgbClr val="3A3636"/>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96000" y="728663"/>
            <a:ext cx="89941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pic>
        <p:nvPicPr>
          <p:cNvPr id="2" name="Graphic 1"/>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6000" y="538359"/>
            <a:ext cx="1440000" cy="408398"/>
          </a:xfrm>
          <a:prstGeom prst="rect">
            <a:avLst/>
          </a:prstGeom>
        </p:spPr>
      </p:pic>
      <p:sp>
        <p:nvSpPr>
          <p:cNvPr id="4"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bg>
      <p:bgPr>
        <a:gradFill flip="none" rotWithShape="1">
          <a:gsLst>
            <a:gs pos="100000">
              <a:schemeClr val="bg2"/>
            </a:gs>
            <a:gs pos="0">
              <a:srgbClr val="7FB655"/>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96000" y="727206"/>
            <a:ext cx="8994100" cy="387798"/>
          </a:xfrm>
          <a:prstGeom prst="rect">
            <a:avLst/>
          </a:prstGeom>
        </p:spPr>
        <p:txBody>
          <a:bodyPr wrap="square" lIns="0" tIns="0" rIns="0" bIns="0" anchor="t" anchorCtr="0">
            <a:spAutoFit/>
          </a:bodyPr>
          <a:lstStyle>
            <a:lvl1pPr algn="l">
              <a:defRPr sz="2800">
                <a:latin typeface="Segoe UI" panose="020B0502040204020203" pitchFamily="34" charset="0"/>
                <a:cs typeface="Segoe UI" panose="020B0502040204020203" pitchFamily="34" charset="0"/>
              </a:defRPr>
            </a:lvl1pPr>
          </a:lstStyle>
          <a:p>
            <a:r>
              <a:rPr lang="en-AU" dirty="0"/>
              <a:t>Title</a:t>
            </a:r>
          </a:p>
        </p:txBody>
      </p:sp>
      <p:pic>
        <p:nvPicPr>
          <p:cNvPr id="2" name="Graphic 1"/>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6000" y="538359"/>
            <a:ext cx="1440000" cy="408398"/>
          </a:xfrm>
          <a:prstGeom prst="rect">
            <a:avLst/>
          </a:prstGeom>
        </p:spPr>
      </p:pic>
      <p:sp>
        <p:nvSpPr>
          <p:cNvPr id="4" name="Text Placeholder 4"/>
          <p:cNvSpPr>
            <a:spLocks noGrp="1"/>
          </p:cNvSpPr>
          <p:nvPr>
            <p:ph type="body" sz="quarter" idx="10"/>
          </p:nvPr>
        </p:nvSpPr>
        <p:spPr>
          <a:xfrm>
            <a:off x="695325" y="473100"/>
            <a:ext cx="3600000" cy="152349"/>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gradFill flip="none" rotWithShape="1">
          <a:gsLst>
            <a:gs pos="100000">
              <a:schemeClr val="bg2"/>
            </a:gs>
            <a:gs pos="0">
              <a:srgbClr val="7FB655"/>
            </a:gs>
          </a:gsLst>
          <a:lin ang="2700000" scaled="1"/>
          <a:tileRect/>
        </a:gra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3947160" y="0"/>
            <a:ext cx="8244840" cy="6858000"/>
          </a:xfrm>
          <a:prstGeom prst="rect">
            <a:avLst/>
          </a:prstGeom>
          <a:gradFill>
            <a:gsLst>
              <a:gs pos="100000">
                <a:schemeClr val="tx2"/>
              </a:gs>
              <a:gs pos="0">
                <a:srgbClr val="7FB65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p:cNvSpPr>
            <a:spLocks noGrp="1"/>
          </p:cNvSpPr>
          <p:nvPr>
            <p:ph type="title" hasCustomPrompt="1"/>
          </p:nvPr>
        </p:nvSpPr>
        <p:spPr>
          <a:xfrm>
            <a:off x="695325" y="1628775"/>
            <a:ext cx="2811196" cy="387798"/>
          </a:xfrm>
          <a:prstGeom prst="rect">
            <a:avLst/>
          </a:prstGeom>
        </p:spPr>
        <p:txBody>
          <a:bodyPr lIns="0" tIns="0" rIns="0" bIns="0">
            <a:spAutoFit/>
          </a:bodyPr>
          <a:lstStyle>
            <a:lvl1pPr algn="l">
              <a:defRPr sz="2800">
                <a:solidFill>
                  <a:schemeClr val="tx1"/>
                </a:solidFill>
                <a:latin typeface="Segoe UI" panose="020B0502040204020203" pitchFamily="34" charset="0"/>
                <a:cs typeface="Segoe UI" panose="020B0502040204020203" pitchFamily="34" charset="0"/>
              </a:defRPr>
            </a:lvl1pPr>
          </a:lstStyle>
          <a:p>
            <a:r>
              <a:rPr lang="en-AU" dirty="0"/>
              <a:t>Text</a:t>
            </a:r>
          </a:p>
        </p:txBody>
      </p:sp>
      <p:pic>
        <p:nvPicPr>
          <p:cNvPr id="2" name="Graphic 1"/>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6000" y="538359"/>
            <a:ext cx="1440000" cy="408398"/>
          </a:xfrm>
          <a:prstGeom prst="rect">
            <a:avLst/>
          </a:prstGeom>
        </p:spPr>
      </p:pic>
      <p:sp>
        <p:nvSpPr>
          <p:cNvPr id="5" name="Text Placeholder 4"/>
          <p:cNvSpPr>
            <a:spLocks noGrp="1"/>
          </p:cNvSpPr>
          <p:nvPr>
            <p:ph type="body" sz="quarter" idx="10"/>
          </p:nvPr>
        </p:nvSpPr>
        <p:spPr>
          <a:xfrm>
            <a:off x="695325" y="473101"/>
            <a:ext cx="2811196" cy="136500"/>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3936430" y="0"/>
            <a:ext cx="825557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p:cNvSpPr>
            <a:spLocks noGrp="1"/>
          </p:cNvSpPr>
          <p:nvPr>
            <p:ph type="title" hasCustomPrompt="1"/>
          </p:nvPr>
        </p:nvSpPr>
        <p:spPr>
          <a:xfrm>
            <a:off x="695325" y="1628775"/>
            <a:ext cx="2811196" cy="387798"/>
          </a:xfrm>
          <a:prstGeom prst="rect">
            <a:avLst/>
          </a:prstGeom>
        </p:spPr>
        <p:txBody>
          <a:bodyPr lIns="0" tIns="0" rIns="0" bIns="0">
            <a:spAutoFit/>
          </a:bodyPr>
          <a:lstStyle>
            <a:lvl1pPr algn="l">
              <a:defRPr sz="2800">
                <a:solidFill>
                  <a:schemeClr val="tx1"/>
                </a:solidFill>
                <a:latin typeface="Segoe UI" panose="020B0502040204020203" pitchFamily="34" charset="0"/>
                <a:cs typeface="Segoe UI" panose="020B0502040204020203" pitchFamily="34" charset="0"/>
              </a:defRPr>
            </a:lvl1pPr>
          </a:lstStyle>
          <a:p>
            <a:r>
              <a:rPr lang="en-AU" dirty="0"/>
              <a:t>Text</a:t>
            </a:r>
          </a:p>
        </p:txBody>
      </p:sp>
      <p:pic>
        <p:nvPicPr>
          <p:cNvPr id="4" name="Picture 3" descr="Icon&#10;&#10;Description automatically generate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2075" y="524346"/>
            <a:ext cx="1440000" cy="471465"/>
          </a:xfrm>
          <a:prstGeom prst="rect">
            <a:avLst/>
          </a:prstGeom>
        </p:spPr>
      </p:pic>
      <p:sp>
        <p:nvSpPr>
          <p:cNvPr id="6" name="Text Placeholder 4"/>
          <p:cNvSpPr>
            <a:spLocks noGrp="1"/>
          </p:cNvSpPr>
          <p:nvPr>
            <p:ph type="body" sz="quarter" idx="10"/>
          </p:nvPr>
        </p:nvSpPr>
        <p:spPr>
          <a:xfrm>
            <a:off x="695325" y="473100"/>
            <a:ext cx="2811196" cy="156820"/>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endParaRPr lang="en-AU"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95325" y="473100"/>
            <a:ext cx="3600000" cy="151765"/>
          </a:xfrm>
          <a:prstGeom prst="rect">
            <a:avLst/>
          </a:prstGeom>
        </p:spPr>
        <p:txBody>
          <a:bodyPr wrap="square" lIns="0" tIns="0" rIns="0" bIns="0">
            <a:spAutoFit/>
          </a:bodyPr>
          <a:lstStyle>
            <a:lvl1pPr marL="0" indent="0">
              <a:buNone/>
              <a:defRPr sz="1100" cap="all" baseline="0">
                <a:latin typeface="Segoe UI" panose="020B0502040204020203" pitchFamily="34" charset="0"/>
                <a:cs typeface="Segoe UI" panose="020B0502040204020203" pitchFamily="34" charset="0"/>
              </a:defRPr>
            </a:lvl1pPr>
          </a:lstStyle>
          <a:p>
            <a:pPr lvl="0"/>
            <a:r>
              <a:rPr lang="en-GB" altLang="en-AU" dirty="0"/>
              <a:t>Module 2: map upload and sync</a:t>
            </a:r>
          </a:p>
        </p:txBody>
      </p:sp>
    </p:spTree>
    <p:extLst>
      <p:ext uri="{BB962C8B-B14F-4D97-AF65-F5344CB8AC3E}">
        <p14:creationId xmlns:p14="http://schemas.microsoft.com/office/powerpoint/2010/main" val="98733641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hdr="0" ftr="0" dt="0"/>
  <p:txStyles>
    <p:title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FB655"/>
            </a:gs>
            <a:gs pos="100000">
              <a:srgbClr val="4A6B2C"/>
            </a:gs>
          </a:gsLst>
          <a:lin ang="2700000" scaled="0"/>
        </a:gra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826683" y="769937"/>
            <a:ext cx="9753601" cy="1668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r>
              <a:t>Title Text</a:t>
            </a:r>
          </a:p>
        </p:txBody>
      </p:sp>
      <p:sp>
        <p:nvSpPr>
          <p:cNvPr id="3" name="Body Level One…"/>
          <p:cNvSpPr txBox="1">
            <a:spLocks noGrp="1"/>
          </p:cNvSpPr>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63949" y="6224225"/>
            <a:ext cx="273652" cy="264251"/>
          </a:xfrm>
          <a:prstGeom prst="rect">
            <a:avLst/>
          </a:prstGeom>
          <a:ln w="12700">
            <a:miter lim="400000"/>
          </a:ln>
        </p:spPr>
        <p:txBody>
          <a:bodyPr wrap="none" lIns="45718" tIns="45718" rIns="45718" bIns="45718" anchor="ctr">
            <a:spAutoFit/>
          </a:bodyPr>
          <a:lstStyle>
            <a:lvl1pPr algn="r">
              <a:defRPr sz="1200">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72267233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transition spd="med"/>
  <p:txStyles>
    <p:titleStyle>
      <a:lvl1pPr marL="0" marR="0" indent="0" algn="l" defTabSz="914400" rtl="0" latinLnBrk="0">
        <a:lnSpc>
          <a:spcPct val="90000"/>
        </a:lnSpc>
        <a:spcBef>
          <a:spcPts val="0"/>
        </a:spcBef>
        <a:spcAft>
          <a:spcPts val="0"/>
        </a:spcAft>
        <a:buClrTx/>
        <a:buSzTx/>
        <a:buFontTx/>
        <a:buNone/>
        <a:tabLst/>
        <a:defRPr sz="5500" b="1" i="0" u="none" strike="noStrike" cap="none" spc="0" baseline="0">
          <a:solidFill>
            <a:schemeClr val="accent1"/>
          </a:solidFill>
          <a:uFillTx/>
          <a:latin typeface="Segoe UI"/>
          <a:ea typeface="Segoe UI"/>
          <a:cs typeface="Segoe UI"/>
          <a:sym typeface="Segoe UI"/>
        </a:defRPr>
      </a:lvl1pPr>
      <a:lvl2pPr marL="0" marR="0" indent="0" algn="l" defTabSz="914400" rtl="0" latinLnBrk="0">
        <a:lnSpc>
          <a:spcPct val="90000"/>
        </a:lnSpc>
        <a:spcBef>
          <a:spcPts val="0"/>
        </a:spcBef>
        <a:spcAft>
          <a:spcPts val="0"/>
        </a:spcAft>
        <a:buClrTx/>
        <a:buSzTx/>
        <a:buFontTx/>
        <a:buNone/>
        <a:tabLst/>
        <a:defRPr sz="5500" b="1" i="0" u="none" strike="noStrike" cap="none" spc="0" baseline="0">
          <a:solidFill>
            <a:schemeClr val="accent1"/>
          </a:solidFill>
          <a:uFillTx/>
          <a:latin typeface="Segoe UI"/>
          <a:ea typeface="Segoe UI"/>
          <a:cs typeface="Segoe UI"/>
          <a:sym typeface="Segoe UI"/>
        </a:defRPr>
      </a:lvl2pPr>
      <a:lvl3pPr marL="0" marR="0" indent="0" algn="l" defTabSz="914400" rtl="0" latinLnBrk="0">
        <a:lnSpc>
          <a:spcPct val="90000"/>
        </a:lnSpc>
        <a:spcBef>
          <a:spcPts val="0"/>
        </a:spcBef>
        <a:spcAft>
          <a:spcPts val="0"/>
        </a:spcAft>
        <a:buClrTx/>
        <a:buSzTx/>
        <a:buFontTx/>
        <a:buNone/>
        <a:tabLst/>
        <a:defRPr sz="5500" b="1" i="0" u="none" strike="noStrike" cap="none" spc="0" baseline="0">
          <a:solidFill>
            <a:schemeClr val="accent1"/>
          </a:solidFill>
          <a:uFillTx/>
          <a:latin typeface="Segoe UI"/>
          <a:ea typeface="Segoe UI"/>
          <a:cs typeface="Segoe UI"/>
          <a:sym typeface="Segoe UI"/>
        </a:defRPr>
      </a:lvl3pPr>
      <a:lvl4pPr marL="0" marR="0" indent="0" algn="l" defTabSz="914400" rtl="0" latinLnBrk="0">
        <a:lnSpc>
          <a:spcPct val="90000"/>
        </a:lnSpc>
        <a:spcBef>
          <a:spcPts val="0"/>
        </a:spcBef>
        <a:spcAft>
          <a:spcPts val="0"/>
        </a:spcAft>
        <a:buClrTx/>
        <a:buSzTx/>
        <a:buFontTx/>
        <a:buNone/>
        <a:tabLst/>
        <a:defRPr sz="5500" b="1" i="0" u="none" strike="noStrike" cap="none" spc="0" baseline="0">
          <a:solidFill>
            <a:schemeClr val="accent1"/>
          </a:solidFill>
          <a:uFillTx/>
          <a:latin typeface="Segoe UI"/>
          <a:ea typeface="Segoe UI"/>
          <a:cs typeface="Segoe UI"/>
          <a:sym typeface="Segoe UI"/>
        </a:defRPr>
      </a:lvl4pPr>
      <a:lvl5pPr marL="0" marR="0" indent="0" algn="l" defTabSz="914400" rtl="0" latinLnBrk="0">
        <a:lnSpc>
          <a:spcPct val="90000"/>
        </a:lnSpc>
        <a:spcBef>
          <a:spcPts val="0"/>
        </a:spcBef>
        <a:spcAft>
          <a:spcPts val="0"/>
        </a:spcAft>
        <a:buClrTx/>
        <a:buSzTx/>
        <a:buFontTx/>
        <a:buNone/>
        <a:tabLst/>
        <a:defRPr sz="5500" b="1" i="0" u="none" strike="noStrike" cap="none" spc="0" baseline="0">
          <a:solidFill>
            <a:schemeClr val="accent1"/>
          </a:solidFill>
          <a:uFillTx/>
          <a:latin typeface="Segoe UI"/>
          <a:ea typeface="Segoe UI"/>
          <a:cs typeface="Segoe UI"/>
          <a:sym typeface="Segoe UI"/>
        </a:defRPr>
      </a:lvl5pPr>
      <a:lvl6pPr marL="0" marR="0" indent="0" algn="l" defTabSz="914400" rtl="0" latinLnBrk="0">
        <a:lnSpc>
          <a:spcPct val="90000"/>
        </a:lnSpc>
        <a:spcBef>
          <a:spcPts val="0"/>
        </a:spcBef>
        <a:spcAft>
          <a:spcPts val="0"/>
        </a:spcAft>
        <a:buClrTx/>
        <a:buSzTx/>
        <a:buFontTx/>
        <a:buNone/>
        <a:tabLst/>
        <a:defRPr sz="5500" b="1" i="0" u="none" strike="noStrike" cap="none" spc="0" baseline="0">
          <a:solidFill>
            <a:schemeClr val="accent1"/>
          </a:solidFill>
          <a:uFillTx/>
          <a:latin typeface="Segoe UI"/>
          <a:ea typeface="Segoe UI"/>
          <a:cs typeface="Segoe UI"/>
          <a:sym typeface="Segoe UI"/>
        </a:defRPr>
      </a:lvl6pPr>
      <a:lvl7pPr marL="0" marR="0" indent="0" algn="l" defTabSz="914400" rtl="0" latinLnBrk="0">
        <a:lnSpc>
          <a:spcPct val="90000"/>
        </a:lnSpc>
        <a:spcBef>
          <a:spcPts val="0"/>
        </a:spcBef>
        <a:spcAft>
          <a:spcPts val="0"/>
        </a:spcAft>
        <a:buClrTx/>
        <a:buSzTx/>
        <a:buFontTx/>
        <a:buNone/>
        <a:tabLst/>
        <a:defRPr sz="5500" b="1" i="0" u="none" strike="noStrike" cap="none" spc="0" baseline="0">
          <a:solidFill>
            <a:schemeClr val="accent1"/>
          </a:solidFill>
          <a:uFillTx/>
          <a:latin typeface="Segoe UI"/>
          <a:ea typeface="Segoe UI"/>
          <a:cs typeface="Segoe UI"/>
          <a:sym typeface="Segoe UI"/>
        </a:defRPr>
      </a:lvl7pPr>
      <a:lvl8pPr marL="0" marR="0" indent="0" algn="l" defTabSz="914400" rtl="0" latinLnBrk="0">
        <a:lnSpc>
          <a:spcPct val="90000"/>
        </a:lnSpc>
        <a:spcBef>
          <a:spcPts val="0"/>
        </a:spcBef>
        <a:spcAft>
          <a:spcPts val="0"/>
        </a:spcAft>
        <a:buClrTx/>
        <a:buSzTx/>
        <a:buFontTx/>
        <a:buNone/>
        <a:tabLst/>
        <a:defRPr sz="5500" b="1" i="0" u="none" strike="noStrike" cap="none" spc="0" baseline="0">
          <a:solidFill>
            <a:schemeClr val="accent1"/>
          </a:solidFill>
          <a:uFillTx/>
          <a:latin typeface="Segoe UI"/>
          <a:ea typeface="Segoe UI"/>
          <a:cs typeface="Segoe UI"/>
          <a:sym typeface="Segoe UI"/>
        </a:defRPr>
      </a:lvl8pPr>
      <a:lvl9pPr marL="0" marR="0" indent="0" algn="l" defTabSz="914400" rtl="0" latinLnBrk="0">
        <a:lnSpc>
          <a:spcPct val="90000"/>
        </a:lnSpc>
        <a:spcBef>
          <a:spcPts val="0"/>
        </a:spcBef>
        <a:spcAft>
          <a:spcPts val="0"/>
        </a:spcAft>
        <a:buClrTx/>
        <a:buSzTx/>
        <a:buFontTx/>
        <a:buNone/>
        <a:tabLst/>
        <a:defRPr sz="5500" b="1" i="0" u="none" strike="noStrike" cap="none" spc="0" baseline="0">
          <a:solidFill>
            <a:schemeClr val="accent1"/>
          </a:solidFill>
          <a:uFillTx/>
          <a:latin typeface="Segoe UI"/>
          <a:ea typeface="Segoe UI"/>
          <a:cs typeface="Segoe UI"/>
          <a:sym typeface="Segoe UI"/>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1200" b="0" i="0" u="none" strike="noStrike" cap="none" spc="0" baseline="0">
          <a:solidFill>
            <a:srgbClr val="000000"/>
          </a:solidFill>
          <a:uFillTx/>
          <a:latin typeface="Arial"/>
          <a:ea typeface="Arial"/>
          <a:cs typeface="Arial"/>
          <a:sym typeface="Arial"/>
        </a:defRPr>
      </a:lvl1pPr>
      <a:lvl2pPr marL="685800" marR="0" indent="-228600" algn="l" defTabSz="914400" rtl="0" latinLnBrk="0">
        <a:lnSpc>
          <a:spcPct val="90000"/>
        </a:lnSpc>
        <a:spcBef>
          <a:spcPts val="1000"/>
        </a:spcBef>
        <a:spcAft>
          <a:spcPts val="0"/>
        </a:spcAft>
        <a:buClrTx/>
        <a:buSzPct val="100000"/>
        <a:buFont typeface="Arial"/>
        <a:buChar char="•"/>
        <a:tabLst/>
        <a:defRPr sz="1200" b="0" i="0" u="none" strike="noStrike" cap="none" spc="0" baseline="0">
          <a:solidFill>
            <a:srgbClr val="000000"/>
          </a:solidFill>
          <a:uFillTx/>
          <a:latin typeface="Arial"/>
          <a:ea typeface="Arial"/>
          <a:cs typeface="Arial"/>
          <a:sym typeface="Arial"/>
        </a:defRPr>
      </a:lvl2pPr>
      <a:lvl3pPr marL="1143000" marR="0" indent="-228600" algn="l" defTabSz="914400" rtl="0" latinLnBrk="0">
        <a:lnSpc>
          <a:spcPct val="90000"/>
        </a:lnSpc>
        <a:spcBef>
          <a:spcPts val="1000"/>
        </a:spcBef>
        <a:spcAft>
          <a:spcPts val="0"/>
        </a:spcAft>
        <a:buClrTx/>
        <a:buSzPct val="100000"/>
        <a:buFont typeface="Arial"/>
        <a:buChar char="•"/>
        <a:tabLst/>
        <a:defRPr sz="1200" b="0" i="0" u="none" strike="noStrike" cap="none" spc="0" baseline="0">
          <a:solidFill>
            <a:srgbClr val="000000"/>
          </a:solidFill>
          <a:uFillTx/>
          <a:latin typeface="Arial"/>
          <a:ea typeface="Arial"/>
          <a:cs typeface="Arial"/>
          <a:sym typeface="Arial"/>
        </a:defRPr>
      </a:lvl3pPr>
      <a:lvl4pPr marL="1600200" marR="0" indent="-228600" algn="l" defTabSz="914400" rtl="0" latinLnBrk="0">
        <a:lnSpc>
          <a:spcPct val="90000"/>
        </a:lnSpc>
        <a:spcBef>
          <a:spcPts val="1000"/>
        </a:spcBef>
        <a:spcAft>
          <a:spcPts val="0"/>
        </a:spcAft>
        <a:buClrTx/>
        <a:buSzPct val="100000"/>
        <a:buFont typeface="Arial"/>
        <a:buChar char="•"/>
        <a:tabLst/>
        <a:defRPr sz="1200" b="0" i="0" u="none" strike="noStrike" cap="none" spc="0" baseline="0">
          <a:solidFill>
            <a:srgbClr val="000000"/>
          </a:solidFill>
          <a:uFillTx/>
          <a:latin typeface="Arial"/>
          <a:ea typeface="Arial"/>
          <a:cs typeface="Arial"/>
          <a:sym typeface="Arial"/>
        </a:defRPr>
      </a:lvl4pPr>
      <a:lvl5pPr marL="2057400" marR="0" indent="-228600" algn="l" defTabSz="914400" rtl="0" latinLnBrk="0">
        <a:lnSpc>
          <a:spcPct val="90000"/>
        </a:lnSpc>
        <a:spcBef>
          <a:spcPts val="1000"/>
        </a:spcBef>
        <a:spcAft>
          <a:spcPts val="0"/>
        </a:spcAft>
        <a:buClrTx/>
        <a:buSzPct val="100000"/>
        <a:buFont typeface="Arial"/>
        <a:buChar char="•"/>
        <a:tabLst/>
        <a:defRPr sz="1200" b="0" i="0" u="none" strike="noStrike" cap="none" spc="0" baseline="0">
          <a:solidFill>
            <a:srgbClr val="000000"/>
          </a:solidFill>
          <a:uFillTx/>
          <a:latin typeface="Arial"/>
          <a:ea typeface="Arial"/>
          <a:cs typeface="Arial"/>
          <a:sym typeface="Arial"/>
        </a:defRPr>
      </a:lvl5pPr>
      <a:lvl6pPr marL="2438400" marR="0" indent="-152400" algn="l" defTabSz="914400" rtl="0" latinLnBrk="0">
        <a:lnSpc>
          <a:spcPct val="90000"/>
        </a:lnSpc>
        <a:spcBef>
          <a:spcPts val="1000"/>
        </a:spcBef>
        <a:spcAft>
          <a:spcPts val="0"/>
        </a:spcAft>
        <a:buClrTx/>
        <a:buSzPct val="100000"/>
        <a:buFont typeface="Arial"/>
        <a:buChar char="•"/>
        <a:tabLst/>
        <a:defRPr sz="1200" b="0" i="0" u="none" strike="noStrike" cap="none" spc="0" baseline="0">
          <a:solidFill>
            <a:srgbClr val="000000"/>
          </a:solidFill>
          <a:uFillTx/>
          <a:latin typeface="Arial"/>
          <a:ea typeface="Arial"/>
          <a:cs typeface="Arial"/>
          <a:sym typeface="Arial"/>
        </a:defRPr>
      </a:lvl6pPr>
      <a:lvl7pPr marL="2895600" marR="0" indent="-152400" algn="l" defTabSz="914400" rtl="0" latinLnBrk="0">
        <a:lnSpc>
          <a:spcPct val="90000"/>
        </a:lnSpc>
        <a:spcBef>
          <a:spcPts val="1000"/>
        </a:spcBef>
        <a:spcAft>
          <a:spcPts val="0"/>
        </a:spcAft>
        <a:buClrTx/>
        <a:buSzPct val="100000"/>
        <a:buFont typeface="Arial"/>
        <a:buChar char="•"/>
        <a:tabLst/>
        <a:defRPr sz="1200" b="0" i="0" u="none" strike="noStrike" cap="none" spc="0" baseline="0">
          <a:solidFill>
            <a:srgbClr val="000000"/>
          </a:solidFill>
          <a:uFillTx/>
          <a:latin typeface="Arial"/>
          <a:ea typeface="Arial"/>
          <a:cs typeface="Arial"/>
          <a:sym typeface="Arial"/>
        </a:defRPr>
      </a:lvl7pPr>
      <a:lvl8pPr marL="3352800" marR="0" indent="-152400" algn="l" defTabSz="914400" rtl="0" latinLnBrk="0">
        <a:lnSpc>
          <a:spcPct val="90000"/>
        </a:lnSpc>
        <a:spcBef>
          <a:spcPts val="1000"/>
        </a:spcBef>
        <a:spcAft>
          <a:spcPts val="0"/>
        </a:spcAft>
        <a:buClrTx/>
        <a:buSzPct val="100000"/>
        <a:buFont typeface="Arial"/>
        <a:buChar char="•"/>
        <a:tabLst/>
        <a:defRPr sz="1200" b="0" i="0" u="none" strike="noStrike" cap="none" spc="0" baseline="0">
          <a:solidFill>
            <a:srgbClr val="000000"/>
          </a:solidFill>
          <a:uFillTx/>
          <a:latin typeface="Arial"/>
          <a:ea typeface="Arial"/>
          <a:cs typeface="Arial"/>
          <a:sym typeface="Arial"/>
        </a:defRPr>
      </a:lvl8pPr>
      <a:lvl9pPr marL="3810000" marR="0" indent="-152400" algn="l" defTabSz="914400" rtl="0" latinLnBrk="0">
        <a:lnSpc>
          <a:spcPct val="90000"/>
        </a:lnSpc>
        <a:spcBef>
          <a:spcPts val="1000"/>
        </a:spcBef>
        <a:spcAft>
          <a:spcPts val="0"/>
        </a:spcAft>
        <a:buClrTx/>
        <a:buSzPct val="100000"/>
        <a:buFont typeface="Arial"/>
        <a:buChar char="•"/>
        <a:tabLst/>
        <a:defRPr sz="12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youtu.be/9Ueu-0s8nmU" TargetMode="External"/><Relationship Id="rId1" Type="http://schemas.openxmlformats.org/officeDocument/2006/relationships/slideLayout" Target="../slideLayouts/slideLayout9.xml"/><Relationship Id="rId4" Type="http://schemas.openxmlformats.org/officeDocument/2006/relationships/image" Target="../media/image16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youtu.be/B_AMMjbTeos" TargetMode="External"/><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10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48.png"/><Relationship Id="rId5" Type="http://schemas.microsoft.com/office/2007/relationships/hdphoto" Target="../media/hdphoto10.wdp"/><Relationship Id="rId4" Type="http://schemas.openxmlformats.org/officeDocument/2006/relationships/image" Target="../media/image147.png"/></Relationships>
</file>

<file path=ppt/slides/_rels/slide10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5.xml"/><Relationship Id="rId4" Type="http://schemas.openxmlformats.org/officeDocument/2006/relationships/image" Target="../media/image171.png"/></Relationships>
</file>

<file path=ppt/slides/_rels/slide1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48.png"/><Relationship Id="rId5" Type="http://schemas.microsoft.com/office/2007/relationships/hdphoto" Target="../media/hdphoto10.wdp"/><Relationship Id="rId4" Type="http://schemas.openxmlformats.org/officeDocument/2006/relationships/image" Target="../media/image147.png"/></Relationships>
</file>

<file path=ppt/slides/_rels/slide11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5.xml"/><Relationship Id="rId5" Type="http://schemas.openxmlformats.org/officeDocument/2006/relationships/image" Target="../media/image184.png"/><Relationship Id="rId4" Type="http://schemas.openxmlformats.org/officeDocument/2006/relationships/image" Target="../media/image183.png"/></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5.xml"/><Relationship Id="rId4" Type="http://schemas.openxmlformats.org/officeDocument/2006/relationships/image" Target="../media/image190.png"/></Relationships>
</file>

<file path=ppt/slides/_rels/slide12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tsiYk5ENiE4" TargetMode="Externa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08.svg"/></Relationships>
</file>

<file path=ppt/slides/_rels/slide127.xml.rels><?xml version="1.0" encoding="UTF-8" standalone="yes"?>
<Relationships xmlns="http://schemas.openxmlformats.org/package/2006/relationships"><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7.png"/><Relationship Id="rId5" Type="http://schemas.microsoft.com/office/2007/relationships/hdphoto" Target="../media/hdphoto13.wdp"/><Relationship Id="rId4" Type="http://schemas.openxmlformats.org/officeDocument/2006/relationships/image" Target="../media/image196.png"/></Relationships>
</file>

<file path=ppt/slides/_rels/slide12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98.png"/><Relationship Id="rId1" Type="http://schemas.openxmlformats.org/officeDocument/2006/relationships/slideLayout" Target="../slideLayouts/slideLayout2.xml"/><Relationship Id="rId5" Type="http://schemas.openxmlformats.org/officeDocument/2006/relationships/image" Target="../media/image200.svg"/><Relationship Id="rId4" Type="http://schemas.openxmlformats.org/officeDocument/2006/relationships/image" Target="../media/image199.png"/></Relationships>
</file>

<file path=ppt/slides/_rels/slide12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40.svg"/></Relationships>
</file>

<file path=ppt/slides/_rels/slide13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3.png"/><Relationship Id="rId1" Type="http://schemas.openxmlformats.org/officeDocument/2006/relationships/slideLayout" Target="../slideLayouts/slideLayout15.xml"/><Relationship Id="rId4" Type="http://schemas.openxmlformats.org/officeDocument/2006/relationships/image" Target="../media/image205.png"/></Relationships>
</file>

<file path=ppt/slides/_rels/slide13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6.png"/><Relationship Id="rId1" Type="http://schemas.openxmlformats.org/officeDocument/2006/relationships/slideLayout" Target="../slideLayouts/slideLayout15.xml"/><Relationship Id="rId4" Type="http://schemas.openxmlformats.org/officeDocument/2006/relationships/image" Target="../media/image193.png"/></Relationships>
</file>

<file path=ppt/slides/_rels/slide1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207.png"/><Relationship Id="rId1" Type="http://schemas.openxmlformats.org/officeDocument/2006/relationships/slideLayout" Target="../slideLayouts/slideLayout15.xml"/><Relationship Id="rId4" Type="http://schemas.openxmlformats.org/officeDocument/2006/relationships/image" Target="../media/image205.png"/></Relationships>
</file>

<file path=ppt/slides/_rels/slide134.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210.png"/><Relationship Id="rId2" Type="http://schemas.openxmlformats.org/officeDocument/2006/relationships/image" Target="../media/image32.png"/><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209.png"/><Relationship Id="rId4" Type="http://schemas.microsoft.com/office/2007/relationships/hdphoto" Target="../media/hdphoto16.wdp"/></Relationships>
</file>

<file path=ppt/slides/_rels/slide13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5.xml"/><Relationship Id="rId5" Type="http://schemas.openxmlformats.org/officeDocument/2006/relationships/image" Target="../media/image205.png"/><Relationship Id="rId4" Type="http://schemas.openxmlformats.org/officeDocument/2006/relationships/image" Target="../media/image210.png"/></Relationships>
</file>

<file path=ppt/slides/_rels/slide13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215.png"/><Relationship Id="rId7" Type="http://schemas.openxmlformats.org/officeDocument/2006/relationships/image" Target="../media/image217.png"/><Relationship Id="rId2" Type="http://schemas.openxmlformats.org/officeDocument/2006/relationships/image" Target="../media/image214.png"/><Relationship Id="rId1" Type="http://schemas.openxmlformats.org/officeDocument/2006/relationships/slideLayout" Target="../slideLayouts/slideLayout15.xml"/><Relationship Id="rId6" Type="http://schemas.microsoft.com/office/2007/relationships/hdphoto" Target="../media/hdphoto19.wdp"/><Relationship Id="rId5" Type="http://schemas.openxmlformats.org/officeDocument/2006/relationships/image" Target="../media/image216.png"/><Relationship Id="rId10" Type="http://schemas.microsoft.com/office/2007/relationships/hdphoto" Target="../media/hdphoto21.wdp"/><Relationship Id="rId4" Type="http://schemas.microsoft.com/office/2007/relationships/hdphoto" Target="../media/hdphoto18.wdp"/><Relationship Id="rId9" Type="http://schemas.openxmlformats.org/officeDocument/2006/relationships/image" Target="../media/image218.png"/></Relationships>
</file>

<file path=ppt/slides/_rels/slide138.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sv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221.svg"/><Relationship Id="rId2" Type="http://schemas.openxmlformats.org/officeDocument/2006/relationships/image" Target="../media/image220.png"/><Relationship Id="rId1" Type="http://schemas.openxmlformats.org/officeDocument/2006/relationships/slideLayout" Target="../slideLayouts/slideLayout6.xml"/><Relationship Id="rId5" Type="http://schemas.openxmlformats.org/officeDocument/2006/relationships/image" Target="../media/image223.svg"/><Relationship Id="rId4" Type="http://schemas.openxmlformats.org/officeDocument/2006/relationships/image" Target="../media/image222.png"/></Relationships>
</file>

<file path=ppt/slides/_rels/slide1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eyq_xbuM0Vs" TargetMode="External"/><Relationship Id="rId1" Type="http://schemas.openxmlformats.org/officeDocument/2006/relationships/slideLayout" Target="../slideLayouts/slideLayout12.xml"/><Relationship Id="rId5" Type="http://schemas.openxmlformats.org/officeDocument/2006/relationships/image" Target="../media/image224.png"/><Relationship Id="rId4" Type="http://schemas.openxmlformats.org/officeDocument/2006/relationships/image" Target="../media/image108.svg"/></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s-W4uAvNCnU" TargetMode="External"/><Relationship Id="rId1" Type="http://schemas.openxmlformats.org/officeDocument/2006/relationships/slideLayout" Target="../slideLayouts/slideLayout12.xml"/><Relationship Id="rId5" Type="http://schemas.openxmlformats.org/officeDocument/2006/relationships/image" Target="../media/image225.png"/><Relationship Id="rId4" Type="http://schemas.openxmlformats.org/officeDocument/2006/relationships/image" Target="../media/image108.svg"/></Relationships>
</file>

<file path=ppt/slides/_rels/slide1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04hchUuOjrs" TargetMode="External"/><Relationship Id="rId1" Type="http://schemas.openxmlformats.org/officeDocument/2006/relationships/slideLayout" Target="../slideLayouts/slideLayout12.xml"/><Relationship Id="rId5" Type="http://schemas.openxmlformats.org/officeDocument/2006/relationships/image" Target="../media/image226.png"/><Relationship Id="rId4" Type="http://schemas.openxmlformats.org/officeDocument/2006/relationships/image" Target="../media/image108.svg"/></Relationships>
</file>

<file path=ppt/slides/_rels/slide1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wnNyuqt6yCA" TargetMode="External"/><Relationship Id="rId1" Type="http://schemas.openxmlformats.org/officeDocument/2006/relationships/slideLayout" Target="../slideLayouts/slideLayout12.xml"/><Relationship Id="rId5" Type="http://schemas.openxmlformats.org/officeDocument/2006/relationships/image" Target="../media/image227.png"/><Relationship Id="rId4" Type="http://schemas.openxmlformats.org/officeDocument/2006/relationships/image" Target="../media/image108.svg"/></Relationships>
</file>

<file path=ppt/slides/_rels/slide146.xml.rels><?xml version="1.0" encoding="UTF-8" standalone="yes"?>
<Relationships xmlns="http://schemas.openxmlformats.org/package/2006/relationships"><Relationship Id="rId8" Type="http://schemas.openxmlformats.org/officeDocument/2006/relationships/image" Target="../media/image229.png"/><Relationship Id="rId3" Type="http://schemas.microsoft.com/office/2007/relationships/hdphoto" Target="../media/hdphoto10.wdp"/><Relationship Id="rId7" Type="http://schemas.microsoft.com/office/2007/relationships/hdphoto" Target="../media/hdphoto22.wdp"/><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228.png"/><Relationship Id="rId5" Type="http://schemas.microsoft.com/office/2007/relationships/hdphoto" Target="../media/hdphoto11.wdp"/><Relationship Id="rId4" Type="http://schemas.openxmlformats.org/officeDocument/2006/relationships/image" Target="../media/image148.png"/><Relationship Id="rId9" Type="http://schemas.microsoft.com/office/2007/relationships/hdphoto" Target="../media/hdphoto23.wdp"/></Relationships>
</file>

<file path=ppt/slides/_rels/slide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31.svg"/><Relationship Id="rId2" Type="http://schemas.openxmlformats.org/officeDocument/2006/relationships/image" Target="../media/image230.png"/><Relationship Id="rId1" Type="http://schemas.openxmlformats.org/officeDocument/2006/relationships/slideLayout" Target="../slideLayouts/slideLayout6.xml"/><Relationship Id="rId5" Type="http://schemas.openxmlformats.org/officeDocument/2006/relationships/image" Target="../media/image233.svg"/><Relationship Id="rId4" Type="http://schemas.openxmlformats.org/officeDocument/2006/relationships/image" Target="../media/image232.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44.png"/><Relationship Id="rId4" Type="http://schemas.openxmlformats.org/officeDocument/2006/relationships/image" Target="../media/image40.svg"/></Relationships>
</file>

<file path=ppt/slides/_rels/slide150.xml.rels><?xml version="1.0" encoding="UTF-8" standalone="yes"?>
<Relationships xmlns="http://schemas.openxmlformats.org/package/2006/relationships"><Relationship Id="rId3" Type="http://schemas.openxmlformats.org/officeDocument/2006/relationships/image" Target="../media/image235.svg"/><Relationship Id="rId7" Type="http://schemas.openxmlformats.org/officeDocument/2006/relationships/image" Target="../media/image231.svg"/><Relationship Id="rId2" Type="http://schemas.openxmlformats.org/officeDocument/2006/relationships/image" Target="../media/image234.png"/><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33.svg"/><Relationship Id="rId4" Type="http://schemas.openxmlformats.org/officeDocument/2006/relationships/image" Target="../media/image232.png"/></Relationships>
</file>

<file path=ppt/slides/_rels/slide151.xml.rels><?xml version="1.0" encoding="UTF-8" standalone="yes"?>
<Relationships xmlns="http://schemas.openxmlformats.org/package/2006/relationships"><Relationship Id="rId8" Type="http://schemas.openxmlformats.org/officeDocument/2006/relationships/image" Target="../media/image108.svg"/><Relationship Id="rId3" Type="http://schemas.microsoft.com/office/2007/relationships/hdphoto" Target="../media/hdphoto24.wdp"/><Relationship Id="rId7" Type="http://schemas.openxmlformats.org/officeDocument/2006/relationships/image" Target="../media/image107.png"/><Relationship Id="rId2" Type="http://schemas.openxmlformats.org/officeDocument/2006/relationships/image" Target="../media/image236.png"/><Relationship Id="rId1" Type="http://schemas.openxmlformats.org/officeDocument/2006/relationships/slideLayout" Target="../slideLayouts/slideLayout13.xml"/><Relationship Id="rId6" Type="http://schemas.openxmlformats.org/officeDocument/2006/relationships/hyperlink" Target="https://youtu.be/dvHsc1-2HZY" TargetMode="External"/><Relationship Id="rId5" Type="http://schemas.openxmlformats.org/officeDocument/2006/relationships/image" Target="../media/image238.svg"/><Relationship Id="rId4" Type="http://schemas.openxmlformats.org/officeDocument/2006/relationships/image" Target="../media/image237.png"/><Relationship Id="rId9" Type="http://schemas.openxmlformats.org/officeDocument/2006/relationships/image" Target="../media/image239.png"/></Relationships>
</file>

<file path=ppt/slides/_rels/slide152.xml.rels><?xml version="1.0" encoding="UTF-8" standalone="yes"?>
<Relationships xmlns="http://schemas.openxmlformats.org/package/2006/relationships"><Relationship Id="rId8" Type="http://schemas.openxmlformats.org/officeDocument/2006/relationships/image" Target="../media/image242.png"/><Relationship Id="rId3" Type="http://schemas.microsoft.com/office/2007/relationships/hdphoto" Target="../media/hdphoto24.wdp"/><Relationship Id="rId7" Type="http://schemas.openxmlformats.org/officeDocument/2006/relationships/image" Target="../media/image241.png"/><Relationship Id="rId2" Type="http://schemas.openxmlformats.org/officeDocument/2006/relationships/image" Target="../media/image236.png"/><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8.svg"/><Relationship Id="rId4" Type="http://schemas.openxmlformats.org/officeDocument/2006/relationships/image" Target="../media/image237.png"/></Relationships>
</file>

<file path=ppt/slides/_rels/slide153.xml.rels><?xml version="1.0" encoding="UTF-8" standalone="yes"?>
<Relationships xmlns="http://schemas.openxmlformats.org/package/2006/relationships"><Relationship Id="rId8" Type="http://schemas.openxmlformats.org/officeDocument/2006/relationships/image" Target="../media/image108.svg"/><Relationship Id="rId3" Type="http://schemas.microsoft.com/office/2007/relationships/hdphoto" Target="../media/hdphoto24.wdp"/><Relationship Id="rId7" Type="http://schemas.openxmlformats.org/officeDocument/2006/relationships/image" Target="../media/image107.png"/><Relationship Id="rId2" Type="http://schemas.openxmlformats.org/officeDocument/2006/relationships/image" Target="../media/image236.png"/><Relationship Id="rId1" Type="http://schemas.openxmlformats.org/officeDocument/2006/relationships/slideLayout" Target="../slideLayouts/slideLayout13.xml"/><Relationship Id="rId6" Type="http://schemas.openxmlformats.org/officeDocument/2006/relationships/hyperlink" Target="https://youtu.be/u0AXrHF9384" TargetMode="External"/><Relationship Id="rId5" Type="http://schemas.openxmlformats.org/officeDocument/2006/relationships/image" Target="../media/image238.svg"/><Relationship Id="rId4" Type="http://schemas.openxmlformats.org/officeDocument/2006/relationships/image" Target="../media/image237.png"/><Relationship Id="rId9" Type="http://schemas.openxmlformats.org/officeDocument/2006/relationships/image" Target="../media/image243.png"/></Relationships>
</file>

<file path=ppt/slides/_rels/slide154.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238.svg"/><Relationship Id="rId7" Type="http://schemas.openxmlformats.org/officeDocument/2006/relationships/image" Target="../media/image107.png"/><Relationship Id="rId2" Type="http://schemas.openxmlformats.org/officeDocument/2006/relationships/image" Target="../media/image237.png"/><Relationship Id="rId1" Type="http://schemas.openxmlformats.org/officeDocument/2006/relationships/slideLayout" Target="../slideLayouts/slideLayout13.xml"/><Relationship Id="rId6" Type="http://schemas.openxmlformats.org/officeDocument/2006/relationships/hyperlink" Target="https://youtu.be/AMnQmUXx_Ho" TargetMode="External"/><Relationship Id="rId5" Type="http://schemas.microsoft.com/office/2007/relationships/hdphoto" Target="../media/hdphoto11.wdp"/><Relationship Id="rId4" Type="http://schemas.openxmlformats.org/officeDocument/2006/relationships/image" Target="../media/image148.png"/><Relationship Id="rId9" Type="http://schemas.openxmlformats.org/officeDocument/2006/relationships/image" Target="../media/image244.png"/></Relationships>
</file>

<file path=ppt/slides/_rels/slide155.xml.rels><?xml version="1.0" encoding="UTF-8" standalone="yes"?>
<Relationships xmlns="http://schemas.openxmlformats.org/package/2006/relationships"><Relationship Id="rId8" Type="http://schemas.openxmlformats.org/officeDocument/2006/relationships/image" Target="../media/image108.svg"/><Relationship Id="rId3" Type="http://schemas.microsoft.com/office/2007/relationships/hdphoto" Target="../media/hdphoto23.wdp"/><Relationship Id="rId7" Type="http://schemas.openxmlformats.org/officeDocument/2006/relationships/image" Target="../media/image107.png"/><Relationship Id="rId2" Type="http://schemas.openxmlformats.org/officeDocument/2006/relationships/image" Target="../media/image229.png"/><Relationship Id="rId1" Type="http://schemas.openxmlformats.org/officeDocument/2006/relationships/slideLayout" Target="../slideLayouts/slideLayout13.xml"/><Relationship Id="rId6" Type="http://schemas.openxmlformats.org/officeDocument/2006/relationships/hyperlink" Target="https://youtu.be/F6R76IOJcxI" TargetMode="External"/><Relationship Id="rId5" Type="http://schemas.openxmlformats.org/officeDocument/2006/relationships/image" Target="../media/image238.svg"/><Relationship Id="rId4" Type="http://schemas.openxmlformats.org/officeDocument/2006/relationships/image" Target="../media/image237.png"/><Relationship Id="rId9" Type="http://schemas.openxmlformats.org/officeDocument/2006/relationships/image" Target="../media/image245.png"/></Relationships>
</file>

<file path=ppt/slides/_rels/slide156.xml.rels><?xml version="1.0" encoding="UTF-8" standalone="yes"?>
<Relationships xmlns="http://schemas.openxmlformats.org/package/2006/relationships"><Relationship Id="rId3" Type="http://schemas.openxmlformats.org/officeDocument/2006/relationships/image" Target="../media/image238.svg"/><Relationship Id="rId7" Type="http://schemas.openxmlformats.org/officeDocument/2006/relationships/image" Target="../media/image109.png"/><Relationship Id="rId2" Type="http://schemas.openxmlformats.org/officeDocument/2006/relationships/image" Target="../media/image237.png"/><Relationship Id="rId1" Type="http://schemas.openxmlformats.org/officeDocument/2006/relationships/slideLayout" Target="../slideLayouts/slideLayout13.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hyperlink" Target="https://youtu.be/O0PlELtIy_Q"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31.svg"/><Relationship Id="rId7" Type="http://schemas.openxmlformats.org/officeDocument/2006/relationships/image" Target="../media/image235.svg"/><Relationship Id="rId2" Type="http://schemas.openxmlformats.org/officeDocument/2006/relationships/image" Target="../media/image230.png"/><Relationship Id="rId1" Type="http://schemas.openxmlformats.org/officeDocument/2006/relationships/slideLayout" Target="../slideLayouts/slideLayout6.xml"/><Relationship Id="rId6" Type="http://schemas.openxmlformats.org/officeDocument/2006/relationships/image" Target="../media/image234.png"/><Relationship Id="rId5" Type="http://schemas.openxmlformats.org/officeDocument/2006/relationships/image" Target="../media/image233.svg"/><Relationship Id="rId4" Type="http://schemas.openxmlformats.org/officeDocument/2006/relationships/image" Target="../media/image232.png"/></Relationships>
</file>

<file path=ppt/slides/_rels/slide158.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247.jpeg"/><Relationship Id="rId4" Type="http://schemas.openxmlformats.org/officeDocument/2006/relationships/image" Target="../media/image246.jpeg"/></Relationships>
</file>

<file path=ppt/slides/_rels/slide159.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image" Target="../media/image24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6.png"/><Relationship Id="rId4" Type="http://schemas.microsoft.com/office/2007/relationships/hdphoto" Target="../media/hdphoto3.wdp"/></Relationships>
</file>

<file path=ppt/slides/_rels/slide160.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53.jpeg"/><Relationship Id="rId4" Type="http://schemas.openxmlformats.org/officeDocument/2006/relationships/image" Target="../media/image252.jpeg"/></Relationships>
</file>

<file path=ppt/slides/_rels/slide161.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s/_rels/slide1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hdphoto" Target="../media/hdphoto5.wdp"/><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4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ortal.augustrobotics.com/" TargetMode="Externa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3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O0PlELtIy_Q" TargetMode="External"/><Relationship Id="rId1" Type="http://schemas.openxmlformats.org/officeDocument/2006/relationships/slideLayout" Target="../slideLayouts/slideLayout15.xml"/><Relationship Id="rId5" Type="http://schemas.openxmlformats.org/officeDocument/2006/relationships/image" Target="../media/image109.png"/><Relationship Id="rId4" Type="http://schemas.openxmlformats.org/officeDocument/2006/relationships/image" Target="../media/image108.svg"/></Relationships>
</file>

<file path=ppt/slides/_rels/slide5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6.xml"/><Relationship Id="rId5" Type="http://schemas.openxmlformats.org/officeDocument/2006/relationships/image" Target="../media/image111.sv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4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5.xml"/><Relationship Id="rId4" Type="http://schemas.openxmlformats.org/officeDocument/2006/relationships/image" Target="../media/image114.svg"/></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5.xml"/><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oleObject" Target="../embeddings/oleObject1.bin"/><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1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wm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5" Type="http://schemas.openxmlformats.org/officeDocument/2006/relationships/image" Target="../media/image128.png"/><Relationship Id="rId4" Type="http://schemas.openxmlformats.org/officeDocument/2006/relationships/image" Target="../media/image127.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5.xml"/><Relationship Id="rId4" Type="http://schemas.microsoft.com/office/2007/relationships/hdphoto" Target="../media/hdphoto8.wdp"/></Relationships>
</file>

<file path=ppt/slides/_rels/slide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1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3.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42.png"/><Relationship Id="rId4" Type="http://schemas.openxmlformats.org/officeDocument/2006/relationships/image" Target="../media/image141.svg"/></Relationships>
</file>

<file path=ppt/slides/_rels/slide6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5.xml"/><Relationship Id="rId4" Type="http://schemas.openxmlformats.org/officeDocument/2006/relationships/image" Target="../media/image114.sv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5.xml"/><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oleObject" Target="../embeddings/oleObject3.bin"/><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1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48.png"/><Relationship Id="rId5" Type="http://schemas.microsoft.com/office/2007/relationships/hdphoto" Target="../media/hdphoto10.wdp"/><Relationship Id="rId4" Type="http://schemas.openxmlformats.org/officeDocument/2006/relationships/image" Target="../media/image147.png"/></Relationships>
</file>

<file path=ppt/slides/_rels/slide8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microsoft.com/office/2007/relationships/hdphoto" Target="../media/hdphoto4.wdp"/><Relationship Id="rId4" Type="http://schemas.microsoft.com/office/2007/relationships/hdphoto" Target="../media/hdphoto3.wdp"/><Relationship Id="rId9" Type="http://schemas.openxmlformats.org/officeDocument/2006/relationships/image" Target="../media/image47.png"/></Relationships>
</file>

<file path=ppt/slides/_rels/slide8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48.png"/><Relationship Id="rId5" Type="http://schemas.microsoft.com/office/2007/relationships/hdphoto" Target="../media/hdphoto10.wdp"/><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inQ6i6wgv3o" TargetMode="External"/><Relationship Id="rId1" Type="http://schemas.openxmlformats.org/officeDocument/2006/relationships/slideLayout" Target="../slideLayouts/slideLayout9.xml"/><Relationship Id="rId5" Type="http://schemas.openxmlformats.org/officeDocument/2006/relationships/image" Target="../media/image152.png"/><Relationship Id="rId4" Type="http://schemas.openxmlformats.org/officeDocument/2006/relationships/image" Target="../media/image10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48.png"/><Relationship Id="rId5" Type="http://schemas.microsoft.com/office/2007/relationships/hdphoto" Target="../media/hdphoto10.wdp"/><Relationship Id="rId4" Type="http://schemas.openxmlformats.org/officeDocument/2006/relationships/image" Target="../media/image147.png"/></Relationships>
</file>

<file path=ppt/slides/_rels/slide9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32.png"/><Relationship Id="rId2" Type="http://schemas.openxmlformats.org/officeDocument/2006/relationships/image" Target="../media/image155.png"/><Relationship Id="rId1" Type="http://schemas.openxmlformats.org/officeDocument/2006/relationships/slideLayout" Target="../slideLayouts/slideLayout15.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youtu.be/FiUv5frsi4Y" TargetMode="External"/><Relationship Id="rId1" Type="http://schemas.openxmlformats.org/officeDocument/2006/relationships/slideLayout" Target="../slideLayouts/slideLayout9.xml"/><Relationship Id="rId4" Type="http://schemas.openxmlformats.org/officeDocument/2006/relationships/image" Target="../media/image161.png"/></Relationships>
</file>

<file path=ppt/slides/_rels/slide9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48.png"/><Relationship Id="rId5" Type="http://schemas.microsoft.com/office/2007/relationships/hdphoto" Target="../media/hdphoto10.wdp"/><Relationship Id="rId4" Type="http://schemas.openxmlformats.org/officeDocument/2006/relationships/image" Target="../media/image147.png"/></Relationships>
</file>

<file path=ppt/slides/_rels/slide9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64.jpeg"/><Relationship Id="rId1" Type="http://schemas.openxmlformats.org/officeDocument/2006/relationships/slideLayout" Target="../slideLayouts/slideLayout15.xml"/><Relationship Id="rId5" Type="http://schemas.openxmlformats.org/officeDocument/2006/relationships/image" Target="../media/image165.png"/><Relationship Id="rId4" Type="http://schemas.openxmlformats.org/officeDocument/2006/relationships/image" Target="../media/image15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en and yellow robot&#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34051" r="6689"/>
          <a:stretch>
            <a:fillRect/>
          </a:stretch>
        </p:blipFill>
        <p:spPr>
          <a:xfrm>
            <a:off x="6096000" y="0"/>
            <a:ext cx="6096000" cy="6858000"/>
          </a:xfrm>
          <a:prstGeom prst="rect">
            <a:avLst/>
          </a:prstGeom>
        </p:spPr>
      </p:pic>
      <p:sp>
        <p:nvSpPr>
          <p:cNvPr id="2" name="TextBox 1"/>
          <p:cNvSpPr txBox="1"/>
          <p:nvPr/>
        </p:nvSpPr>
        <p:spPr>
          <a:xfrm>
            <a:off x="680425" y="5605509"/>
            <a:ext cx="5069800" cy="723275"/>
          </a:xfrm>
          <a:prstGeom prst="rect">
            <a:avLst/>
          </a:prstGeom>
          <a:noFill/>
        </p:spPr>
        <p:txBody>
          <a:bodyPr wrap="square" lIns="0" tIns="0" rIns="0" bIns="0" rtlCol="0">
            <a:spAutoFit/>
          </a:bodyPr>
          <a:lstStyle/>
          <a:p>
            <a:pPr algn="l">
              <a:spcBef>
                <a:spcPts val="300"/>
              </a:spcBef>
              <a:spcAft>
                <a:spcPts val="300"/>
              </a:spcAft>
            </a:pPr>
            <a:r>
              <a:rPr lang="en-AU" sz="1400" dirty="0">
                <a:latin typeface="Segoe UI" panose="020B0502040204020203" pitchFamily="34" charset="0"/>
                <a:cs typeface="Segoe UI" panose="020B0502040204020203" pitchFamily="34" charset="0"/>
              </a:rPr>
              <a:t>Last updated March 2024 | Please go to the User Portal to download the latest version</a:t>
            </a:r>
          </a:p>
          <a:p>
            <a:pPr algn="l">
              <a:spcBef>
                <a:spcPts val="300"/>
              </a:spcBef>
              <a:spcAft>
                <a:spcPts val="300"/>
              </a:spcAft>
            </a:pPr>
            <a:r>
              <a:rPr lang="en-AU" sz="1400" dirty="0">
                <a:latin typeface="Segoe UI" panose="020B0502040204020203" pitchFamily="34" charset="0"/>
                <a:cs typeface="Segoe UI" panose="020B0502040204020203" pitchFamily="34" charset="0"/>
              </a:rPr>
              <a:t>Confidential – do not distribute</a:t>
            </a:r>
          </a:p>
        </p:txBody>
      </p:sp>
      <p:sp>
        <p:nvSpPr>
          <p:cNvPr id="4" name="TextBox 3"/>
          <p:cNvSpPr txBox="1"/>
          <p:nvPr/>
        </p:nvSpPr>
        <p:spPr>
          <a:xfrm>
            <a:off x="695325" y="2461870"/>
            <a:ext cx="4913821" cy="1231106"/>
          </a:xfrm>
          <a:prstGeom prst="rect">
            <a:avLst/>
          </a:prstGeom>
          <a:noFill/>
        </p:spPr>
        <p:txBody>
          <a:bodyPr wrap="square" lIns="0" tIns="0" rIns="0" bIns="0" rtlCol="0">
            <a:spAutoFit/>
          </a:bodyPr>
          <a:lstStyle/>
          <a:p>
            <a:pPr algn="l">
              <a:spcBef>
                <a:spcPts val="300"/>
              </a:spcBef>
              <a:spcAft>
                <a:spcPts val="300"/>
              </a:spcAft>
            </a:pPr>
            <a:r>
              <a:rPr lang="en-AU" sz="8000" b="1" dirty="0">
                <a:latin typeface="Segoe UI" panose="020B0502040204020203" pitchFamily="34" charset="0"/>
                <a:cs typeface="Segoe UI" panose="020B0502040204020203" pitchFamily="34" charset="0"/>
              </a:rPr>
              <a:t>LIONEL</a:t>
            </a:r>
          </a:p>
        </p:txBody>
      </p:sp>
      <p:sp>
        <p:nvSpPr>
          <p:cNvPr id="6" name="TextBox 5"/>
          <p:cNvSpPr txBox="1"/>
          <p:nvPr/>
        </p:nvSpPr>
        <p:spPr>
          <a:xfrm>
            <a:off x="695325" y="3780577"/>
            <a:ext cx="4913821" cy="615553"/>
          </a:xfrm>
          <a:prstGeom prst="rect">
            <a:avLst/>
          </a:prstGeom>
          <a:noFill/>
        </p:spPr>
        <p:txBody>
          <a:bodyPr wrap="square" lIns="0" tIns="0" rIns="0" bIns="0" rtlCol="0">
            <a:spAutoFit/>
          </a:bodyPr>
          <a:lstStyle/>
          <a:p>
            <a:pPr algn="l">
              <a:spcBef>
                <a:spcPts val="300"/>
              </a:spcBef>
              <a:spcAft>
                <a:spcPts val="300"/>
              </a:spcAft>
            </a:pPr>
            <a:r>
              <a:rPr lang="en-AU" sz="4000" b="1" dirty="0">
                <a:latin typeface="Segoe UI" panose="020B0502040204020203" pitchFamily="34" charset="0"/>
                <a:cs typeface="Segoe UI" panose="020B0502040204020203" pitchFamily="34" charset="0"/>
              </a:rPr>
              <a:t>Training Course</a:t>
            </a:r>
          </a:p>
        </p:txBody>
      </p:sp>
      <p:pic>
        <p:nvPicPr>
          <p:cNvPr id="10" name="Graphic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5" y="806842"/>
            <a:ext cx="2520000" cy="714696"/>
          </a:xfrm>
          <a:prstGeom prst="rect">
            <a:avLst/>
          </a:prstGeom>
        </p:spPr>
      </p:pic>
      <p:sp>
        <p:nvSpPr>
          <p:cNvPr id="7" name="Rectangle 6"/>
          <p:cNvSpPr/>
          <p:nvPr/>
        </p:nvSpPr>
        <p:spPr>
          <a:xfrm>
            <a:off x="6096000" y="0"/>
            <a:ext cx="6096000" cy="6858000"/>
          </a:xfrm>
          <a:prstGeom prst="rect">
            <a:avLst/>
          </a:prstGeom>
          <a:solidFill>
            <a:srgbClr val="7AB051">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Lionel system takes your digital floor plan…</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1: OVERVIEW</a:t>
            </a:r>
          </a:p>
        </p:txBody>
      </p:sp>
      <p:pic>
        <p:nvPicPr>
          <p:cNvPr id="8" name="Picture 7"/>
          <p:cNvPicPr>
            <a:picLocks noChangeAspect="1"/>
          </p:cNvPicPr>
          <p:nvPr/>
        </p:nvPicPr>
        <p:blipFill>
          <a:blip r:embed="rId2"/>
          <a:stretch>
            <a:fillRect/>
          </a:stretch>
        </p:blipFill>
        <p:spPr>
          <a:xfrm>
            <a:off x="707349" y="1633538"/>
            <a:ext cx="4571677" cy="4675187"/>
          </a:xfrm>
          <a:prstGeom prst="rect">
            <a:avLst/>
          </a:prstGeom>
        </p:spPr>
      </p:pic>
      <p:pic>
        <p:nvPicPr>
          <p:cNvPr id="5" name="Picture 4" descr="A picture containing building, green&#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t="195" b="195"/>
          <a:stretch>
            <a:fillRect/>
          </a:stretch>
        </p:blipFill>
        <p:spPr>
          <a:xfrm>
            <a:off x="6096000" y="1882774"/>
            <a:ext cx="5387340" cy="404050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628775"/>
            <a:ext cx="2811196" cy="1163395"/>
          </a:xfrm>
        </p:spPr>
        <p:txBody>
          <a:bodyPr/>
          <a:lstStyle/>
          <a:p>
            <a:r>
              <a:rPr lang="en-AU" dirty="0"/>
              <a:t>Add the battery and Mesh Router to Lionel</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TextBox 3"/>
          <p:cNvSpPr txBox="1"/>
          <p:nvPr/>
        </p:nvSpPr>
        <p:spPr>
          <a:xfrm flipH="1">
            <a:off x="4490720" y="1634526"/>
            <a:ext cx="7005956" cy="12567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the Lionel robot:</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the cover at the bottom of Lionel to reveal a black and red battery cable. Place a large 24V battery inside and connect it to the cable. Close the cover</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 a Mesh Router into the holder on the top of Lionel and attach the router power and LAN cable</a:t>
            </a:r>
          </a:p>
        </p:txBody>
      </p:sp>
      <p:sp>
        <p:nvSpPr>
          <p:cNvPr id="5" name="TextBox 4"/>
          <p:cNvSpPr txBox="1"/>
          <p:nvPr/>
        </p:nvSpPr>
        <p:spPr>
          <a:xfrm flipH="1">
            <a:off x="4490720" y="5632486"/>
            <a:ext cx="700595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following video demonstrates these steps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628775"/>
            <a:ext cx="2811196" cy="1163395"/>
          </a:xfrm>
        </p:spPr>
        <p:txBody>
          <a:bodyPr/>
          <a:lstStyle/>
          <a:p>
            <a:r>
              <a:rPr lang="en-AU" dirty="0"/>
              <a:t>Add the battery and Mesh Router to Lionel</a:t>
            </a:r>
          </a:p>
        </p:txBody>
      </p:sp>
      <p:sp>
        <p:nvSpPr>
          <p:cNvPr id="3" name="Text Placeholder 2"/>
          <p:cNvSpPr>
            <a:spLocks noGrp="1"/>
          </p:cNvSpPr>
          <p:nvPr>
            <p:ph type="body" sz="quarter" idx="10"/>
          </p:nvPr>
        </p:nvSpPr>
        <p:spPr/>
        <p:txBody>
          <a:bodyPr/>
          <a:lstStyle/>
          <a:p>
            <a:r>
              <a:rPr lang="en-AU" dirty="0"/>
              <a:t>MODULE 4: EQUIPMENT SET-UP</a:t>
            </a:r>
          </a:p>
        </p:txBody>
      </p:sp>
      <p:grpSp>
        <p:nvGrpSpPr>
          <p:cNvPr id="11" name="Group 10"/>
          <p:cNvGrpSpPr/>
          <p:nvPr/>
        </p:nvGrpSpPr>
        <p:grpSpPr>
          <a:xfrm>
            <a:off x="4369909" y="5682959"/>
            <a:ext cx="2847664" cy="432000"/>
            <a:chOff x="695325" y="5913337"/>
            <a:chExt cx="2847664" cy="432000"/>
          </a:xfrm>
        </p:grpSpPr>
        <p:sp>
          <p:nvSpPr>
            <p:cNvPr id="12" name="TextBox 11"/>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2"/>
                </a:rPr>
                <a:t>CLICK TO PLAY VIDEO</a:t>
              </a:r>
              <a:endPar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3" name="Graphic 12" descr="Video camera outlin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325" y="5913337"/>
              <a:ext cx="432000" cy="432000"/>
            </a:xfrm>
            <a:prstGeom prst="rect">
              <a:avLst/>
            </a:prstGeom>
          </p:spPr>
        </p:pic>
      </p:grpSp>
      <p:sp>
        <p:nvSpPr>
          <p:cNvPr id="14" name="TextBox 13"/>
          <p:cNvSpPr txBox="1"/>
          <p:nvPr/>
        </p:nvSpPr>
        <p:spPr>
          <a:xfrm flipH="1">
            <a:off x="4369909" y="1268614"/>
            <a:ext cx="700595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video demonstrates the steps on the previous page</a:t>
            </a:r>
          </a:p>
        </p:txBody>
      </p:sp>
      <p:pic>
        <p:nvPicPr>
          <p:cNvPr id="5" name="Picture 4">
            <a:hlinkClick r:id="rId2"/>
          </p:cNvPr>
          <p:cNvPicPr>
            <a:picLocks noChangeAspect="1"/>
          </p:cNvPicPr>
          <p:nvPr/>
        </p:nvPicPr>
        <p:blipFill>
          <a:blip r:embed="rId4"/>
          <a:stretch>
            <a:fillRect/>
          </a:stretch>
        </p:blipFill>
        <p:spPr>
          <a:xfrm>
            <a:off x="4369909" y="1628775"/>
            <a:ext cx="7200000" cy="4018789"/>
          </a:xfrm>
          <a:prstGeom prst="rect">
            <a:avLst/>
          </a:prstGeom>
        </p:spPr>
      </p:pic>
      <p:grpSp>
        <p:nvGrpSpPr>
          <p:cNvPr id="6" name="Group 5"/>
          <p:cNvGrpSpPr/>
          <p:nvPr/>
        </p:nvGrpSpPr>
        <p:grpSpPr>
          <a:xfrm>
            <a:off x="7519909" y="3188169"/>
            <a:ext cx="900000" cy="900000"/>
            <a:chOff x="4248150" y="2838450"/>
            <a:chExt cx="900000" cy="900000"/>
          </a:xfrm>
        </p:grpSpPr>
        <p:sp>
          <p:nvSpPr>
            <p:cNvPr id="7" name="Oval 6"/>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Isosceles Triangle 7"/>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628775"/>
            <a:ext cx="2811196" cy="775597"/>
          </a:xfrm>
        </p:spPr>
        <p:txBody>
          <a:bodyPr/>
          <a:lstStyle/>
          <a:p>
            <a:r>
              <a:rPr lang="en-AU" dirty="0"/>
              <a:t>Load the paint into Lionel</a:t>
            </a:r>
          </a:p>
        </p:txBody>
      </p:sp>
      <p:sp>
        <p:nvSpPr>
          <p:cNvPr id="3" name="Text Placeholder 2"/>
          <p:cNvSpPr>
            <a:spLocks noGrp="1"/>
          </p:cNvSpPr>
          <p:nvPr>
            <p:ph type="body" sz="quarter" idx="10"/>
          </p:nvPr>
        </p:nvSpPr>
        <p:spPr/>
        <p:txBody>
          <a:bodyPr/>
          <a:lstStyle/>
          <a:p>
            <a:r>
              <a:rPr lang="en-AU" dirty="0"/>
              <a:t>MODULE 4: EQUIPMENT SET-UP</a:t>
            </a:r>
          </a:p>
        </p:txBody>
      </p:sp>
      <p:sp>
        <p:nvSpPr>
          <p:cNvPr id="5" name="TextBox 4"/>
          <p:cNvSpPr txBox="1"/>
          <p:nvPr/>
        </p:nvSpPr>
        <p:spPr>
          <a:xfrm flipH="1">
            <a:off x="4490720" y="5632486"/>
            <a:ext cx="700595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following video demonstrates these steps</a:t>
            </a:r>
          </a:p>
        </p:txBody>
      </p:sp>
      <p:sp>
        <p:nvSpPr>
          <p:cNvPr id="7" name="TextBox 6"/>
          <p:cNvSpPr txBox="1"/>
          <p:nvPr/>
        </p:nvSpPr>
        <p:spPr>
          <a:xfrm flipH="1">
            <a:off x="4490720" y="1634526"/>
            <a:ext cx="7005956" cy="27135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the Lionel robot:</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Take the Paint Tank containing prepared paint and place it into the compartment on the side of Lionel. Connect the tube on the Paint Tank to the pipe connector in Lionel’s compartment. Ensure the Paint Tank clicks into place. Take care not to damage the fittings.</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Loosen the screw on the right side of Lionel’s nozzle. Add some water to the foam cap of the nozzle – this prevents the nozzle from drying out</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Press the red switch between Lionel’s wheels to switch on Lionel. A red LED means Lionel is powered on.</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Press the ‘Preload’ button to pump some paint from the Paint Tank to Lionel’s nozzle. Ensure that the tubes are not compressed. Hold the button until the paint flows out of the nozzle in a steady stream. This means the paint is properly loaded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628775"/>
            <a:ext cx="2811196" cy="775597"/>
          </a:xfrm>
        </p:spPr>
        <p:txBody>
          <a:bodyPr/>
          <a:lstStyle/>
          <a:p>
            <a:r>
              <a:rPr lang="en-AU" dirty="0"/>
              <a:t>Load the paint into Lionel</a:t>
            </a:r>
          </a:p>
        </p:txBody>
      </p:sp>
      <p:sp>
        <p:nvSpPr>
          <p:cNvPr id="3" name="Text Placeholder 2"/>
          <p:cNvSpPr>
            <a:spLocks noGrp="1"/>
          </p:cNvSpPr>
          <p:nvPr>
            <p:ph type="body" sz="quarter" idx="10"/>
          </p:nvPr>
        </p:nvSpPr>
        <p:spPr/>
        <p:txBody>
          <a:bodyPr/>
          <a:lstStyle/>
          <a:p>
            <a:r>
              <a:rPr lang="en-AU" dirty="0"/>
              <a:t>MODULE 4: EQUIPMENT SET-UP</a:t>
            </a:r>
          </a:p>
        </p:txBody>
      </p:sp>
      <p:grpSp>
        <p:nvGrpSpPr>
          <p:cNvPr id="4" name="Group 3"/>
          <p:cNvGrpSpPr/>
          <p:nvPr/>
        </p:nvGrpSpPr>
        <p:grpSpPr>
          <a:xfrm>
            <a:off x="4369909" y="5682959"/>
            <a:ext cx="2847664" cy="432000"/>
            <a:chOff x="695325" y="5913337"/>
            <a:chExt cx="2847664" cy="432000"/>
          </a:xfrm>
        </p:grpSpPr>
        <p:sp>
          <p:nvSpPr>
            <p:cNvPr id="5" name="TextBox 4"/>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2"/>
                </a:rPr>
                <a:t>CLICK TO PLAY VIDEO</a:t>
              </a:r>
              <a:endPar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8" name="Graphic 7" descr="Video camera outlin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325" y="5913337"/>
              <a:ext cx="432000" cy="432000"/>
            </a:xfrm>
            <a:prstGeom prst="rect">
              <a:avLst/>
            </a:prstGeom>
          </p:spPr>
        </p:pic>
      </p:grpSp>
      <p:sp>
        <p:nvSpPr>
          <p:cNvPr id="11" name="TextBox 10"/>
          <p:cNvSpPr txBox="1"/>
          <p:nvPr/>
        </p:nvSpPr>
        <p:spPr>
          <a:xfrm flipH="1">
            <a:off x="4369909" y="1268614"/>
            <a:ext cx="700595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video demonstrates the steps on the previous page</a:t>
            </a:r>
          </a:p>
        </p:txBody>
      </p:sp>
      <p:pic>
        <p:nvPicPr>
          <p:cNvPr id="7" name="Picture 6">
            <a:hlinkClick r:id="rId2"/>
          </p:cNvPr>
          <p:cNvPicPr>
            <a:picLocks noChangeAspect="1"/>
          </p:cNvPicPr>
          <p:nvPr/>
        </p:nvPicPr>
        <p:blipFill>
          <a:blip r:embed="rId4"/>
          <a:stretch>
            <a:fillRect/>
          </a:stretch>
        </p:blipFill>
        <p:spPr>
          <a:xfrm>
            <a:off x="4369909" y="1627613"/>
            <a:ext cx="7200000" cy="4012375"/>
          </a:xfrm>
          <a:prstGeom prst="rect">
            <a:avLst/>
          </a:prstGeom>
        </p:spPr>
      </p:pic>
      <p:grpSp>
        <p:nvGrpSpPr>
          <p:cNvPr id="9" name="Group 8"/>
          <p:cNvGrpSpPr/>
          <p:nvPr/>
        </p:nvGrpSpPr>
        <p:grpSpPr>
          <a:xfrm>
            <a:off x="7519909" y="3183800"/>
            <a:ext cx="900000" cy="900000"/>
            <a:chOff x="4248150" y="2838450"/>
            <a:chExt cx="900000" cy="900000"/>
          </a:xfrm>
        </p:grpSpPr>
        <p:sp>
          <p:nvSpPr>
            <p:cNvPr id="12" name="Oval 11"/>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Isosceles Triangle 12"/>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Map Server recaps the above steps</a:t>
            </a:r>
          </a:p>
        </p:txBody>
      </p:sp>
      <p:sp>
        <p:nvSpPr>
          <p:cNvPr id="3" name="Text Placeholder 2"/>
          <p:cNvSpPr>
            <a:spLocks noGrp="1"/>
          </p:cNvSpPr>
          <p:nvPr>
            <p:ph type="body" sz="quarter" idx="10"/>
          </p:nvPr>
        </p:nvSpPr>
        <p:spPr/>
        <p:txBody>
          <a:bodyPr/>
          <a:lstStyle/>
          <a:p>
            <a:r>
              <a:rPr lang="en-AU" dirty="0"/>
              <a:t>MODULE 4: EQUIPMENT SET-UP</a:t>
            </a:r>
          </a:p>
        </p:txBody>
      </p:sp>
      <p:pic>
        <p:nvPicPr>
          <p:cNvPr id="5" name="Picture 4"/>
          <p:cNvPicPr>
            <a:picLocks noChangeAspect="1"/>
          </p:cNvPicPr>
          <p:nvPr/>
        </p:nvPicPr>
        <p:blipFill>
          <a:blip r:embed="rId2"/>
          <a:stretch>
            <a:fillRect/>
          </a:stretch>
        </p:blipFill>
        <p:spPr>
          <a:xfrm>
            <a:off x="639339" y="1344900"/>
            <a:ext cx="8640000" cy="5040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next?</a:t>
            </a:r>
          </a:p>
        </p:txBody>
      </p:sp>
      <p:sp>
        <p:nvSpPr>
          <p:cNvPr id="3" name="Text Placeholder 2"/>
          <p:cNvSpPr>
            <a:spLocks noGrp="1"/>
          </p:cNvSpPr>
          <p:nvPr>
            <p:ph type="body" sz="quarter" idx="10"/>
          </p:nvPr>
        </p:nvSpPr>
        <p:spPr/>
        <p:txBody>
          <a:bodyPr/>
          <a:lstStyle/>
          <a:p>
            <a:r>
              <a:rPr lang="en-AU" dirty="0"/>
              <a:t>Module 4: equipment set-up</a:t>
            </a:r>
          </a:p>
        </p:txBody>
      </p:sp>
      <p:sp>
        <p:nvSpPr>
          <p:cNvPr id="5" name="TextBox 4"/>
          <p:cNvSpPr txBox="1"/>
          <p:nvPr/>
        </p:nvSpPr>
        <p:spPr>
          <a:xfrm flipH="1">
            <a:off x="695324" y="3130806"/>
            <a:ext cx="6352385" cy="1874973"/>
          </a:xfrm>
          <a:prstGeom prst="rect">
            <a:avLst/>
          </a:prstGeom>
          <a:solidFill>
            <a:schemeClr val="accent6">
              <a:lumMod val="20000"/>
              <a:lumOff val="80000"/>
            </a:schemeClr>
          </a:solidFill>
        </p:spPr>
        <p:txBody>
          <a:bodyPr wrap="square" lIns="108000" tIns="108000" rIns="108000" bIns="144000" rtlCol="0">
            <a:no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 far in this module, you have</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ü"/>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Placed the Reference Beacons on the Reference Points</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ü"/>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Placed the Guiding Station in its Home Base</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ü"/>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Placed the Lionel robot in its Home Base</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However, only the Reference Beacons know precisely where they are in the hall</a:t>
            </a:r>
          </a:p>
        </p:txBody>
      </p:sp>
      <p:sp>
        <p:nvSpPr>
          <p:cNvPr id="6" name="TextBox 5"/>
          <p:cNvSpPr txBox="1"/>
          <p:nvPr/>
        </p:nvSpPr>
        <p:spPr>
          <a:xfrm flipH="1">
            <a:off x="7361135" y="3130807"/>
            <a:ext cx="4135539" cy="1874973"/>
          </a:xfrm>
          <a:prstGeom prst="rect">
            <a:avLst/>
          </a:prstGeom>
          <a:solidFill>
            <a:schemeClr val="accent2">
              <a:lumMod val="20000"/>
              <a:lumOff val="80000"/>
            </a:schemeClr>
          </a:solidFill>
        </p:spPr>
        <p:txBody>
          <a:bodyPr wrap="square" lIns="108000" tIns="108000" rIns="108000" bIns="10800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the rest of the module, you will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Calibrate the Guiding Station – using the Reference Beacons, the Guiding Station will learn precisely where it is in the hall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Then, calibrate the Lionel robot – using the Guiding Station, the robot will learn precisely where it is in the hall, so it is ready to start</a:t>
            </a:r>
          </a:p>
        </p:txBody>
      </p:sp>
      <p:cxnSp>
        <p:nvCxnSpPr>
          <p:cNvPr id="18" name="Straight Connector 17"/>
          <p:cNvCxnSpPr/>
          <p:nvPr/>
        </p:nvCxnSpPr>
        <p:spPr>
          <a:xfrm>
            <a:off x="7213600" y="1996028"/>
            <a:ext cx="0" cy="3343052"/>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flipH="1">
            <a:off x="6814099" y="1428720"/>
            <a:ext cx="799001" cy="40011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You are here</a:t>
            </a:r>
          </a:p>
        </p:txBody>
      </p:sp>
      <p:sp>
        <p:nvSpPr>
          <p:cNvPr id="8" name="Rectangle: Rounded Corners 7"/>
          <p:cNvSpPr/>
          <p:nvPr/>
        </p:nvSpPr>
        <p:spPr>
          <a:xfrm>
            <a:off x="695325" y="2920241"/>
            <a:ext cx="1913596" cy="54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9" name="Rectangle: Rounded Corners 8"/>
          <p:cNvSpPr/>
          <p:nvPr/>
        </p:nvSpPr>
        <p:spPr>
          <a:xfrm>
            <a:off x="2917262" y="2920241"/>
            <a:ext cx="1913596" cy="54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10" name="Rectangle: Rounded Corners 9"/>
          <p:cNvSpPr/>
          <p:nvPr/>
        </p:nvSpPr>
        <p:spPr>
          <a:xfrm>
            <a:off x="5139199" y="2920241"/>
            <a:ext cx="1913596" cy="54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11" name="Rectangle: Rounded Corners 10"/>
          <p:cNvSpPr/>
          <p:nvPr/>
        </p:nvSpPr>
        <p:spPr>
          <a:xfrm>
            <a:off x="7361136" y="2920241"/>
            <a:ext cx="1913596" cy="5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12" name="Rectangle: Rounded Corners 11"/>
          <p:cNvSpPr/>
          <p:nvPr/>
        </p:nvSpPr>
        <p:spPr>
          <a:xfrm>
            <a:off x="9583074" y="2920241"/>
            <a:ext cx="1913596" cy="5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13" name="TextBox 12"/>
          <p:cNvSpPr txBox="1"/>
          <p:nvPr/>
        </p:nvSpPr>
        <p:spPr>
          <a:xfrm flipH="1">
            <a:off x="695325"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B0BAC9"/>
                </a:solidFill>
                <a:effectLst/>
                <a:uLnTx/>
                <a:uFillTx/>
                <a:latin typeface="Segoe UI" panose="020B0502040204020203" pitchFamily="34" charset="0"/>
                <a:ea typeface="+mn-ea"/>
                <a:cs typeface="Segoe UI" panose="020B0502040204020203" pitchFamily="34" charset="0"/>
              </a:rPr>
              <a:t>Setting up the Reference Beacons</a:t>
            </a:r>
          </a:p>
        </p:txBody>
      </p:sp>
      <p:sp>
        <p:nvSpPr>
          <p:cNvPr id="14" name="TextBox 13"/>
          <p:cNvSpPr txBox="1"/>
          <p:nvPr/>
        </p:nvSpPr>
        <p:spPr>
          <a:xfrm flipH="1">
            <a:off x="2917264"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B0BAC9"/>
                </a:solidFill>
                <a:effectLst/>
                <a:uLnTx/>
                <a:uFillTx/>
                <a:latin typeface="Segoe UI" panose="020B0502040204020203" pitchFamily="34" charset="0"/>
                <a:ea typeface="+mn-ea"/>
                <a:cs typeface="Segoe UI" panose="020B0502040204020203" pitchFamily="34" charset="0"/>
              </a:rPr>
              <a:t>Setting up the Guiding Station</a:t>
            </a:r>
          </a:p>
        </p:txBody>
      </p:sp>
      <p:sp>
        <p:nvSpPr>
          <p:cNvPr id="15" name="TextBox 14"/>
          <p:cNvSpPr txBox="1"/>
          <p:nvPr/>
        </p:nvSpPr>
        <p:spPr>
          <a:xfrm flipH="1">
            <a:off x="5139203"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B0BAC9"/>
                </a:solidFill>
                <a:effectLst/>
                <a:uLnTx/>
                <a:uFillTx/>
                <a:latin typeface="Segoe UI" panose="020B0502040204020203" pitchFamily="34" charset="0"/>
                <a:ea typeface="+mn-ea"/>
                <a:cs typeface="Segoe UI" panose="020B0502040204020203" pitchFamily="34" charset="0"/>
              </a:rPr>
              <a:t>Setting up Lionel</a:t>
            </a:r>
          </a:p>
        </p:txBody>
      </p:sp>
      <p:sp>
        <p:nvSpPr>
          <p:cNvPr id="16" name="TextBox 15"/>
          <p:cNvSpPr txBox="1"/>
          <p:nvPr/>
        </p:nvSpPr>
        <p:spPr>
          <a:xfrm flipH="1">
            <a:off x="7361142"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Calibrating the Guiding Station</a:t>
            </a:r>
          </a:p>
        </p:txBody>
      </p:sp>
      <p:sp>
        <p:nvSpPr>
          <p:cNvPr id="30" name="TextBox 29"/>
          <p:cNvSpPr txBox="1"/>
          <p:nvPr/>
        </p:nvSpPr>
        <p:spPr>
          <a:xfrm flipH="1">
            <a:off x="9583079"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Calibrating Lionel</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7218114" y="2101238"/>
            <a:ext cx="2199640" cy="3156561"/>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nvPr>
        </p:nvSpPr>
        <p:spPr/>
        <p:txBody>
          <a:bodyPr/>
          <a:lstStyle/>
          <a:p>
            <a:r>
              <a:rPr lang="en-AU" dirty="0"/>
              <a:t>Module 4, Equipment Set-Up</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Rectangle: Rounded Corners 3"/>
          <p:cNvSpPr/>
          <p:nvPr/>
        </p:nvSpPr>
        <p:spPr>
          <a:xfrm>
            <a:off x="695325"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ctangle: Rounded Corners 4"/>
          <p:cNvSpPr/>
          <p:nvPr/>
        </p:nvSpPr>
        <p:spPr>
          <a:xfrm>
            <a:off x="2917262"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Rounded Corners 5"/>
          <p:cNvSpPr/>
          <p:nvPr/>
        </p:nvSpPr>
        <p:spPr>
          <a:xfrm>
            <a:off x="5139199"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Rounded Corners 6"/>
          <p:cNvSpPr/>
          <p:nvPr/>
        </p:nvSpPr>
        <p:spPr>
          <a:xfrm>
            <a:off x="7361136" y="2920241"/>
            <a:ext cx="1913596" cy="540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Rounded Corners 7"/>
          <p:cNvSpPr/>
          <p:nvPr/>
        </p:nvSpPr>
        <p:spPr>
          <a:xfrm>
            <a:off x="9583074"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8"/>
          <p:cNvGrpSpPr/>
          <p:nvPr/>
        </p:nvGrpSpPr>
        <p:grpSpPr>
          <a:xfrm>
            <a:off x="1208467" y="3827088"/>
            <a:ext cx="887312" cy="1107907"/>
            <a:chOff x="1007549" y="3770531"/>
            <a:chExt cx="887312" cy="1107907"/>
          </a:xfrm>
        </p:grpSpPr>
        <p:pic>
          <p:nvPicPr>
            <p:cNvPr id="10" name="Picture 9"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007549" y="3770531"/>
              <a:ext cx="370281" cy="1107907"/>
            </a:xfrm>
            <a:prstGeom prst="rect">
              <a:avLst/>
            </a:prstGeom>
          </p:spPr>
        </p:pic>
        <p:pic>
          <p:nvPicPr>
            <p:cNvPr id="11" name="Picture 10"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524580" y="3770531"/>
              <a:ext cx="370281" cy="1107907"/>
            </a:xfrm>
            <a:prstGeom prst="rect">
              <a:avLst/>
            </a:prstGeom>
          </p:spPr>
        </p:pic>
      </p:grpSp>
      <p:pic>
        <p:nvPicPr>
          <p:cNvPr id="12" name="Picture 11"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5490890" y="3218001"/>
            <a:ext cx="1210223" cy="1945594"/>
          </a:xfrm>
          <a:prstGeom prst="rect">
            <a:avLst/>
          </a:prstGeom>
        </p:spPr>
      </p:pic>
      <p:pic>
        <p:nvPicPr>
          <p:cNvPr id="13" name="Picture 12"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3411085" y="3213813"/>
            <a:ext cx="925955" cy="1949782"/>
          </a:xfrm>
          <a:prstGeom prst="rect">
            <a:avLst/>
          </a:prstGeom>
        </p:spPr>
      </p:pic>
      <p:sp>
        <p:nvSpPr>
          <p:cNvPr id="14" name="TextBox 13"/>
          <p:cNvSpPr txBox="1"/>
          <p:nvPr/>
        </p:nvSpPr>
        <p:spPr>
          <a:xfrm flipH="1">
            <a:off x="695325"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Reference Beacons</a:t>
            </a:r>
          </a:p>
        </p:txBody>
      </p:sp>
      <p:sp>
        <p:nvSpPr>
          <p:cNvPr id="15" name="TextBox 14"/>
          <p:cNvSpPr txBox="1"/>
          <p:nvPr/>
        </p:nvSpPr>
        <p:spPr>
          <a:xfrm flipH="1">
            <a:off x="2917264"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Guiding Station</a:t>
            </a:r>
          </a:p>
        </p:txBody>
      </p:sp>
      <p:sp>
        <p:nvSpPr>
          <p:cNvPr id="17" name="TextBox 16"/>
          <p:cNvSpPr txBox="1"/>
          <p:nvPr/>
        </p:nvSpPr>
        <p:spPr>
          <a:xfrm flipH="1">
            <a:off x="5139203"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Lionel</a:t>
            </a:r>
          </a:p>
        </p:txBody>
      </p:sp>
      <p:sp>
        <p:nvSpPr>
          <p:cNvPr id="18" name="TextBox 17"/>
          <p:cNvSpPr txBox="1"/>
          <p:nvPr/>
        </p:nvSpPr>
        <p:spPr>
          <a:xfrm flipH="1">
            <a:off x="7361142"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Calibrating the Guiding Station</a:t>
            </a:r>
          </a:p>
        </p:txBody>
      </p:sp>
      <p:sp>
        <p:nvSpPr>
          <p:cNvPr id="19" name="TextBox 18"/>
          <p:cNvSpPr txBox="1"/>
          <p:nvPr/>
        </p:nvSpPr>
        <p:spPr>
          <a:xfrm flipH="1">
            <a:off x="9583079"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Lionel</a:t>
            </a:r>
          </a:p>
        </p:txBody>
      </p:sp>
      <p:pic>
        <p:nvPicPr>
          <p:cNvPr id="20" name="Picture 19"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7854963" y="3213813"/>
            <a:ext cx="925955" cy="1949782"/>
          </a:xfrm>
          <a:prstGeom prst="rect">
            <a:avLst/>
          </a:prstGeom>
        </p:spPr>
      </p:pic>
      <p:pic>
        <p:nvPicPr>
          <p:cNvPr id="41" name="Picture 40"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9934766" y="3218001"/>
            <a:ext cx="1210223" cy="1945594"/>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386715"/>
          </a:xfrm>
        </p:spPr>
        <p:txBody>
          <a:bodyPr/>
          <a:lstStyle/>
          <a:p>
            <a:r>
              <a:rPr lang="en-GB" altLang="en-AU" dirty="0"/>
              <a:t>Guiding Station states</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4: equipment set-up</a:t>
            </a:r>
          </a:p>
        </p:txBody>
      </p:sp>
      <p:sp>
        <p:nvSpPr>
          <p:cNvPr id="4" name="TextBox 3"/>
          <p:cNvSpPr txBox="1"/>
          <p:nvPr/>
        </p:nvSpPr>
        <p:spPr>
          <a:xfrm flipH="1">
            <a:off x="695325" y="1994218"/>
            <a:ext cx="4897755"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Station’s states are colour coded on the Map Server</a:t>
            </a:r>
          </a:p>
        </p:txBody>
      </p:sp>
      <p:sp>
        <p:nvSpPr>
          <p:cNvPr id="5" name="TextBox 4"/>
          <p:cNvSpPr txBox="1"/>
          <p:nvPr/>
        </p:nvSpPr>
        <p:spPr>
          <a:xfrm flipH="1">
            <a:off x="1665604" y="3279795"/>
            <a:ext cx="1941195"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Blue</a:t>
            </a:r>
          </a:p>
        </p:txBody>
      </p:sp>
      <p:sp>
        <p:nvSpPr>
          <p:cNvPr id="8" name="TextBox 7"/>
          <p:cNvSpPr txBox="1"/>
          <p:nvPr/>
        </p:nvSpPr>
        <p:spPr>
          <a:xfrm flipH="1">
            <a:off x="1665604" y="4337171"/>
            <a:ext cx="1941195"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Green</a:t>
            </a:r>
          </a:p>
        </p:txBody>
      </p:sp>
      <p:sp>
        <p:nvSpPr>
          <p:cNvPr id="10" name="TextBox 9"/>
          <p:cNvSpPr txBox="1"/>
          <p:nvPr/>
        </p:nvSpPr>
        <p:spPr>
          <a:xfrm flipH="1">
            <a:off x="1665604" y="5392108"/>
            <a:ext cx="1941195"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Red</a:t>
            </a:r>
          </a:p>
        </p:txBody>
      </p:sp>
      <p:sp>
        <p:nvSpPr>
          <p:cNvPr id="11" name="TextBox 10"/>
          <p:cNvSpPr txBox="1"/>
          <p:nvPr/>
        </p:nvSpPr>
        <p:spPr>
          <a:xfrm flipH="1">
            <a:off x="4017643" y="3115647"/>
            <a:ext cx="2759076" cy="5283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Uninitialised</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Unlocated</a:t>
            </a:r>
          </a:p>
        </p:txBody>
      </p:sp>
      <p:sp>
        <p:nvSpPr>
          <p:cNvPr id="14" name="TextBox 13"/>
          <p:cNvSpPr txBox="1"/>
          <p:nvPr/>
        </p:nvSpPr>
        <p:spPr>
          <a:xfrm flipH="1">
            <a:off x="4017643" y="4173023"/>
            <a:ext cx="2759076" cy="5283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Locating</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Idle / Running</a:t>
            </a:r>
          </a:p>
        </p:txBody>
      </p:sp>
      <p:sp>
        <p:nvSpPr>
          <p:cNvPr id="16" name="TextBox 15"/>
          <p:cNvSpPr txBox="1"/>
          <p:nvPr/>
        </p:nvSpPr>
        <p:spPr>
          <a:xfrm flipH="1">
            <a:off x="4017643" y="5392108"/>
            <a:ext cx="275907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Error</a:t>
            </a:r>
          </a:p>
        </p:txBody>
      </p:sp>
      <p:cxnSp>
        <p:nvCxnSpPr>
          <p:cNvPr id="21" name="Straight Connector 20"/>
          <p:cNvCxnSpPr/>
          <p:nvPr/>
        </p:nvCxnSpPr>
        <p:spPr>
          <a:xfrm>
            <a:off x="695325" y="3908510"/>
            <a:ext cx="629475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95325" y="4965886"/>
            <a:ext cx="629475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flipH="1">
            <a:off x="7822562" y="3115647"/>
            <a:ext cx="3134997"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 will start at the ‘Uninitialised’ state</a:t>
            </a:r>
          </a:p>
        </p:txBody>
      </p:sp>
      <p:sp>
        <p:nvSpPr>
          <p:cNvPr id="24" name="TextBox 23"/>
          <p:cNvSpPr txBox="1"/>
          <p:nvPr/>
        </p:nvSpPr>
        <p:spPr>
          <a:xfrm flipH="1">
            <a:off x="7822562" y="4301263"/>
            <a:ext cx="3134997"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After it has been successfully calibrated, the Guiding Station will be in ‘Idle’ state</a:t>
            </a:r>
          </a:p>
        </p:txBody>
      </p:sp>
      <p:sp>
        <p:nvSpPr>
          <p:cNvPr id="27" name="TextBox 26"/>
          <p:cNvSpPr txBox="1"/>
          <p:nvPr/>
        </p:nvSpPr>
        <p:spPr>
          <a:xfrm flipH="1">
            <a:off x="695325" y="2507020"/>
            <a:ext cx="2911474"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Colour on Map Server Interface</a:t>
            </a:r>
          </a:p>
        </p:txBody>
      </p:sp>
      <p:sp>
        <p:nvSpPr>
          <p:cNvPr id="28" name="TextBox 27"/>
          <p:cNvSpPr txBox="1"/>
          <p:nvPr/>
        </p:nvSpPr>
        <p:spPr>
          <a:xfrm flipH="1">
            <a:off x="4017643" y="2507020"/>
            <a:ext cx="2911474"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State</a:t>
            </a:r>
          </a:p>
        </p:txBody>
      </p:sp>
      <p:cxnSp>
        <p:nvCxnSpPr>
          <p:cNvPr id="29" name="Straight Connector 28"/>
          <p:cNvCxnSpPr/>
          <p:nvPr/>
        </p:nvCxnSpPr>
        <p:spPr>
          <a:xfrm>
            <a:off x="695325" y="2863448"/>
            <a:ext cx="629475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915719" y="3568626"/>
            <a:ext cx="0" cy="646779"/>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95325" y="3019822"/>
            <a:ext cx="720000" cy="720000"/>
            <a:chOff x="695325" y="3019822"/>
            <a:chExt cx="720000" cy="720000"/>
          </a:xfrm>
        </p:grpSpPr>
        <p:sp>
          <p:nvSpPr>
            <p:cNvPr id="17" name="Oval 16"/>
            <p:cNvSpPr/>
            <p:nvPr/>
          </p:nvSpPr>
          <p:spPr>
            <a:xfrm>
              <a:off x="695325" y="3019822"/>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6" name="Picture 25" descr="A picture containing text, clock&#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530" y="3122027"/>
              <a:ext cx="515591" cy="515591"/>
            </a:xfrm>
            <a:prstGeom prst="rect">
              <a:avLst/>
            </a:prstGeom>
          </p:spPr>
        </p:pic>
      </p:grpSp>
      <p:grpSp>
        <p:nvGrpSpPr>
          <p:cNvPr id="7" name="Group 6"/>
          <p:cNvGrpSpPr/>
          <p:nvPr/>
        </p:nvGrpSpPr>
        <p:grpSpPr>
          <a:xfrm>
            <a:off x="695325" y="4077198"/>
            <a:ext cx="720000" cy="720000"/>
            <a:chOff x="695325" y="4077198"/>
            <a:chExt cx="720000" cy="720000"/>
          </a:xfrm>
        </p:grpSpPr>
        <p:sp>
          <p:nvSpPr>
            <p:cNvPr id="18" name="Oval 17"/>
            <p:cNvSpPr/>
            <p:nvPr/>
          </p:nvSpPr>
          <p:spPr>
            <a:xfrm>
              <a:off x="695325" y="4077198"/>
              <a:ext cx="720000" cy="72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30" name="Picture 29" descr="A picture containing text, clock&#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530" y="4179403"/>
              <a:ext cx="515591" cy="515591"/>
            </a:xfrm>
            <a:prstGeom prst="rect">
              <a:avLst/>
            </a:prstGeom>
          </p:spPr>
        </p:pic>
      </p:grpSp>
      <p:grpSp>
        <p:nvGrpSpPr>
          <p:cNvPr id="6" name="Group 5"/>
          <p:cNvGrpSpPr/>
          <p:nvPr/>
        </p:nvGrpSpPr>
        <p:grpSpPr>
          <a:xfrm>
            <a:off x="695325" y="5132135"/>
            <a:ext cx="720000" cy="720000"/>
            <a:chOff x="695325" y="5132135"/>
            <a:chExt cx="720000" cy="720000"/>
          </a:xfrm>
        </p:grpSpPr>
        <p:sp>
          <p:nvSpPr>
            <p:cNvPr id="19" name="Oval 18"/>
            <p:cNvSpPr/>
            <p:nvPr/>
          </p:nvSpPr>
          <p:spPr>
            <a:xfrm>
              <a:off x="695325" y="5132135"/>
              <a:ext cx="720000" cy="720000"/>
            </a:xfrm>
            <a:prstGeom prst="ellipse">
              <a:avLst/>
            </a:prstGeom>
            <a:solidFill>
              <a:srgbClr val="FFD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32" name="Picture 31" descr="A picture containing text, clock&#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530" y="5234340"/>
              <a:ext cx="515591" cy="515591"/>
            </a:xfrm>
            <a:prstGeom prst="rect">
              <a:avLst/>
            </a:prstGeom>
          </p:spPr>
        </p:pic>
      </p:gr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Picture 18" descr="Picture 18"/>
          <p:cNvPicPr>
            <a:picLocks noChangeAspect="1"/>
          </p:cNvPicPr>
          <p:nvPr/>
        </p:nvPicPr>
        <p:blipFill>
          <a:blip r:embed="rId2"/>
          <a:stretch>
            <a:fillRect/>
          </a:stretch>
        </p:blipFill>
        <p:spPr>
          <a:xfrm>
            <a:off x="634834" y="1641892"/>
            <a:ext cx="8280003" cy="4812466"/>
          </a:xfrm>
          <a:prstGeom prst="rect">
            <a:avLst/>
          </a:prstGeom>
          <a:ln w="12700">
            <a:miter lim="400000"/>
            <a:headEnd/>
            <a:tailEnd/>
          </a:ln>
        </p:spPr>
      </p:pic>
      <p:sp>
        <p:nvSpPr>
          <p:cNvPr id="365" name="Title 1"/>
          <p:cNvSpPr txBox="1">
            <a:spLocks noGrp="1"/>
          </p:cNvSpPr>
          <p:nvPr>
            <p:ph type="title"/>
          </p:nvPr>
        </p:nvSpPr>
        <p:spPr>
          <a:xfrm>
            <a:off x="695999" y="813117"/>
            <a:ext cx="7914600" cy="317500"/>
          </a:xfrm>
          <a:prstGeom prst="rect">
            <a:avLst/>
          </a:prstGeom>
        </p:spPr>
        <p:txBody>
          <a:bodyPr/>
          <a:lstStyle/>
          <a:p>
            <a:pPr defTabSz="768350">
              <a:defRPr sz="2300"/>
            </a:pPr>
            <a:r>
              <a:t>Guiding Station start ‘</a:t>
            </a:r>
            <a:r>
              <a:rPr>
                <a:solidFill>
                  <a:schemeClr val="accent1"/>
                </a:solidFill>
              </a:rPr>
              <a:t>Uninitialise</a:t>
            </a:r>
            <a:r>
              <a:rPr lang="en-GB">
                <a:solidFill>
                  <a:schemeClr val="accent1"/>
                </a:solidFill>
              </a:rPr>
              <a:t>d</a:t>
            </a:r>
            <a:r>
              <a:t>’ state</a:t>
            </a:r>
          </a:p>
        </p:txBody>
      </p:sp>
      <p:sp>
        <p:nvSpPr>
          <p:cNvPr id="367" name="Rectangle 8"/>
          <p:cNvSpPr/>
          <p:nvPr/>
        </p:nvSpPr>
        <p:spPr>
          <a:xfrm>
            <a:off x="6622919" y="3737002"/>
            <a:ext cx="823724" cy="171401"/>
          </a:xfrm>
          <a:prstGeom prst="rect">
            <a:avLst/>
          </a:prstGeom>
          <a:ln w="19050">
            <a:solidFill>
              <a:schemeClr val="accent5"/>
            </a:solidFill>
            <a:miter/>
          </a:ln>
        </p:spPr>
        <p:txBody>
          <a:bodyPr lIns="45718" tIns="45718" rIns="45718" bIns="45718"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latin typeface="Arial" panose="020B0604020202020204"/>
                <a:ea typeface="Arial" panose="020B0604020202020204"/>
                <a:cs typeface="Arial" panose="020B0604020202020204"/>
                <a:sym typeface="Arial" panose="020B0604020202020204"/>
              </a:defRPr>
            </a:pPr>
            <a:endParaRPr kumimoji="0" sz="1800" b="0" i="0" u="none" strike="noStrike" kern="1200" cap="none" spc="0" normalizeH="0" baseline="0" noProof="0">
              <a:ln>
                <a:noFill/>
              </a:ln>
              <a:solidFill>
                <a:srgbClr val="FFFFFF"/>
              </a:solidFill>
              <a:effectLst/>
              <a:uLnTx/>
              <a:uFillTx/>
              <a:latin typeface="Arial" panose="020B0604020202020204"/>
              <a:cs typeface="Arial" panose="020B0604020202020204"/>
              <a:sym typeface="Arial" panose="020B0604020202020204"/>
            </a:endParaRPr>
          </a:p>
        </p:txBody>
      </p:sp>
      <p:sp>
        <p:nvSpPr>
          <p:cNvPr id="368" name="Rectangle"/>
          <p:cNvSpPr/>
          <p:nvPr/>
        </p:nvSpPr>
        <p:spPr>
          <a:xfrm>
            <a:off x="6599094" y="3997502"/>
            <a:ext cx="2103030" cy="1270001"/>
          </a:xfrm>
          <a:prstGeom prst="rect">
            <a:avLst/>
          </a:prstGeom>
          <a:solidFill>
            <a:srgbClr val="FFFFFF"/>
          </a:solidFill>
          <a:ln w="12700">
            <a:miter lim="400000"/>
          </a:ln>
        </p:spPr>
        <p:txBody>
          <a:bodyPr lIns="45718" tIns="45718" rIns="45718" bIns="45718"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mn-ea"/>
              <a:cs typeface="+mn-cs"/>
            </a:endParaRPr>
          </a:p>
        </p:txBody>
      </p:sp>
      <p:sp>
        <p:nvSpPr>
          <p:cNvPr id="369" name="TextBox 3"/>
          <p:cNvSpPr txBox="1"/>
          <p:nvPr/>
        </p:nvSpPr>
        <p:spPr>
          <a:xfrm>
            <a:off x="9346738" y="1463178"/>
            <a:ext cx="2474408" cy="4231640"/>
          </a:xfrm>
          <a:prstGeom prst="rect">
            <a:avLst/>
          </a:prstGeom>
          <a:ln w="12700">
            <a:miter lim="400000"/>
          </a:ln>
        </p:spPr>
        <p:txBody>
          <a:bodyPr lIns="0" tIns="0" rIns="0" bIns="0">
            <a:spAutoFit/>
          </a:bodyPr>
          <a:lstStyle/>
          <a:p>
            <a:pPr marL="285750" marR="0" lvl="0" indent="-285750" algn="l" defTabSz="914400" rtl="0" eaLnBrk="1" fontAlgn="auto" latinLnBrk="0" hangingPunct="1">
              <a:lnSpc>
                <a:spcPct val="90000"/>
              </a:lnSpc>
              <a:spcBef>
                <a:spcPts val="500"/>
              </a:spcBef>
              <a:spcAft>
                <a:spcPts val="0"/>
              </a:spcAft>
              <a:buClrTx/>
              <a:buSzPct val="100000"/>
              <a:buFont typeface="Verdana" panose="020B0604030504040204"/>
              <a:buChar char="❑"/>
              <a:tabLst/>
              <a:defRPr sz="1300" b="1">
                <a:latin typeface="Segoe UI" panose="020B0502040204020203"/>
                <a:ea typeface="Segoe UI" panose="020B0502040204020203"/>
                <a:cs typeface="Segoe UI" panose="020B0502040204020203"/>
                <a:sym typeface="Segoe UI" panose="020B0502040204020203"/>
              </a:defRPr>
            </a:pPr>
            <a:r>
              <a:rPr kumimoji="0" sz="1300" b="1"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Uninitialised </a:t>
            </a:r>
            <a:r>
              <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Guiding Station </a:t>
            </a:r>
            <a:r>
              <a:rPr kumimoji="0" lang="en-GB"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has not yet self-levelled</a:t>
            </a:r>
            <a:endPar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endParaRPr>
          </a:p>
          <a:p>
            <a:pPr marL="0" marR="0" lvl="0" indent="0" algn="l" defTabSz="914400" rtl="0" eaLnBrk="1" fontAlgn="auto" latinLnBrk="0" hangingPunct="1">
              <a:lnSpc>
                <a:spcPct val="90000"/>
              </a:lnSpc>
              <a:spcBef>
                <a:spcPts val="500"/>
              </a:spcBef>
              <a:spcAft>
                <a:spcPts val="0"/>
              </a:spcAft>
              <a:buClrTx/>
              <a:buSzTx/>
              <a:buFontTx/>
              <a:buNone/>
              <a:tabLst/>
              <a:defRPr sz="1300" b="1">
                <a:latin typeface="Segoe UI" panose="020B0502040204020203"/>
                <a:ea typeface="Segoe UI" panose="020B0502040204020203"/>
                <a:cs typeface="Segoe UI" panose="020B0502040204020203"/>
                <a:sym typeface="Segoe UI" panose="020B0502040204020203"/>
              </a:defRPr>
            </a:pPr>
            <a:endPar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endParaRPr>
          </a:p>
          <a:p>
            <a:pPr marL="285750" marR="0" lvl="0" indent="-285750" algn="l" defTabSz="914400" rtl="0" eaLnBrk="1" fontAlgn="auto" latinLnBrk="0" hangingPunct="1">
              <a:lnSpc>
                <a:spcPct val="90000"/>
              </a:lnSpc>
              <a:spcBef>
                <a:spcPts val="500"/>
              </a:spcBef>
              <a:spcAft>
                <a:spcPts val="0"/>
              </a:spcAft>
              <a:buClrTx/>
              <a:buSzPct val="100000"/>
              <a:buFont typeface="Verdana" panose="020B0604030504040204"/>
              <a:buChar char="❑"/>
              <a:tabLst/>
              <a:defRPr sz="1300" b="1">
                <a:latin typeface="Segoe UI" panose="020B0502040204020203"/>
                <a:ea typeface="Segoe UI" panose="020B0502040204020203"/>
                <a:cs typeface="Segoe UI" panose="020B0502040204020203"/>
                <a:sym typeface="Segoe UI" panose="020B0502040204020203"/>
              </a:defRPr>
            </a:pPr>
            <a:r>
              <a:rPr kumimoji="0" sz="1300" b="1"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Initialised </a:t>
            </a:r>
            <a:r>
              <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The self inclination test is done</a:t>
            </a:r>
          </a:p>
          <a:p>
            <a:pPr marL="285750" marR="0" lvl="0" indent="-285750" algn="l" defTabSz="914400" rtl="0" eaLnBrk="1" fontAlgn="auto" latinLnBrk="0" hangingPunct="1">
              <a:lnSpc>
                <a:spcPct val="90000"/>
              </a:lnSpc>
              <a:spcBef>
                <a:spcPts val="500"/>
              </a:spcBef>
              <a:spcAft>
                <a:spcPts val="0"/>
              </a:spcAft>
              <a:buClrTx/>
              <a:buSzPct val="100000"/>
              <a:buFont typeface="Verdana" panose="020B0604030504040204"/>
              <a:buChar char="❑"/>
              <a:tabLst/>
              <a:defRPr sz="1300" b="1">
                <a:latin typeface="Segoe UI" panose="020B0502040204020203"/>
                <a:ea typeface="Segoe UI" panose="020B0502040204020203"/>
                <a:cs typeface="Segoe UI" panose="020B0502040204020203"/>
                <a:sym typeface="Segoe UI" panose="020B0502040204020203"/>
              </a:defRPr>
            </a:pPr>
            <a:endPar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endParaRPr>
          </a:p>
          <a:p>
            <a:pPr marL="285750" marR="0" lvl="0" indent="-285750" algn="l" defTabSz="914400" rtl="0" eaLnBrk="1" fontAlgn="auto" latinLnBrk="0" hangingPunct="1">
              <a:lnSpc>
                <a:spcPct val="90000"/>
              </a:lnSpc>
              <a:spcBef>
                <a:spcPts val="500"/>
              </a:spcBef>
              <a:spcAft>
                <a:spcPts val="0"/>
              </a:spcAft>
              <a:buClrTx/>
              <a:buSzPct val="100000"/>
              <a:buFont typeface="Verdana" panose="020B0604030504040204"/>
              <a:buChar char="❑"/>
              <a:tabLst/>
              <a:defRPr sz="1300" b="1">
                <a:latin typeface="Segoe UI" panose="020B0502040204020203"/>
                <a:ea typeface="Segoe UI" panose="020B0502040204020203"/>
                <a:cs typeface="Segoe UI" panose="020B0502040204020203"/>
                <a:sym typeface="Segoe UI" panose="020B0502040204020203"/>
              </a:defRPr>
            </a:pPr>
            <a:r>
              <a:rPr kumimoji="0" sz="1300" b="1"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Unlocated </a:t>
            </a:r>
            <a:r>
              <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Guiding Station does not know its location, select the location on the map</a:t>
            </a:r>
          </a:p>
          <a:p>
            <a:pPr marL="0" marR="0" lvl="0" indent="0" algn="l" defTabSz="914400" rtl="0" eaLnBrk="1" fontAlgn="auto" latinLnBrk="0" hangingPunct="1">
              <a:lnSpc>
                <a:spcPct val="90000"/>
              </a:lnSpc>
              <a:spcBef>
                <a:spcPts val="500"/>
              </a:spcBef>
              <a:spcAft>
                <a:spcPts val="0"/>
              </a:spcAft>
              <a:buClrTx/>
              <a:buSzTx/>
              <a:buFontTx/>
              <a:buNone/>
              <a:tabLst/>
              <a:defRPr sz="1300" b="1">
                <a:latin typeface="Segoe UI" panose="020B0502040204020203"/>
                <a:ea typeface="Segoe UI" panose="020B0502040204020203"/>
                <a:cs typeface="Segoe UI" panose="020B0502040204020203"/>
                <a:sym typeface="Segoe UI" panose="020B0502040204020203"/>
              </a:defRPr>
            </a:pPr>
            <a:endPar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endParaRPr>
          </a:p>
          <a:p>
            <a:pPr marL="285750" marR="0" lvl="0" indent="-285750" algn="l" defTabSz="914400" rtl="0" eaLnBrk="1" fontAlgn="auto" latinLnBrk="0" hangingPunct="1">
              <a:lnSpc>
                <a:spcPct val="90000"/>
              </a:lnSpc>
              <a:spcBef>
                <a:spcPts val="500"/>
              </a:spcBef>
              <a:spcAft>
                <a:spcPts val="0"/>
              </a:spcAft>
              <a:buClrTx/>
              <a:buSzPct val="100000"/>
              <a:buFont typeface="Verdana" panose="020B0604030504040204"/>
              <a:buChar char="❑"/>
              <a:tabLst/>
              <a:defRPr sz="1300" b="1">
                <a:latin typeface="Segoe UI" panose="020B0502040204020203"/>
                <a:ea typeface="Segoe UI" panose="020B0502040204020203"/>
                <a:cs typeface="Segoe UI" panose="020B0502040204020203"/>
                <a:sym typeface="Segoe UI" panose="020B0502040204020203"/>
              </a:defRPr>
            </a:pPr>
            <a:r>
              <a:rPr kumimoji="0" sz="1300" b="1"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Locating </a:t>
            </a:r>
            <a:r>
              <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Guiding Station is finding </a:t>
            </a:r>
            <a:r>
              <a:rPr kumimoji="0" lang="en-GB"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its location in the hall</a:t>
            </a:r>
            <a:endPar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endParaRPr>
          </a:p>
          <a:p>
            <a:pPr marL="0" marR="0" lvl="0" indent="0" algn="l" defTabSz="914400" rtl="0" eaLnBrk="1" fontAlgn="auto" latinLnBrk="0" hangingPunct="1">
              <a:lnSpc>
                <a:spcPct val="90000"/>
              </a:lnSpc>
              <a:spcBef>
                <a:spcPts val="500"/>
              </a:spcBef>
              <a:spcAft>
                <a:spcPts val="0"/>
              </a:spcAft>
              <a:buClrTx/>
              <a:buSzTx/>
              <a:buFontTx/>
              <a:buNone/>
              <a:tabLst/>
              <a:defRPr sz="1300" b="1">
                <a:latin typeface="Segoe UI" panose="020B0502040204020203"/>
                <a:ea typeface="Segoe UI" panose="020B0502040204020203"/>
                <a:cs typeface="Segoe UI" panose="020B0502040204020203"/>
                <a:sym typeface="Segoe UI" panose="020B0502040204020203"/>
              </a:defRPr>
            </a:pPr>
            <a:endPar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endParaRPr>
          </a:p>
          <a:p>
            <a:pPr marL="285750" marR="0" lvl="0" indent="-285750" algn="l" defTabSz="914400" rtl="0" eaLnBrk="1" fontAlgn="auto" latinLnBrk="0" hangingPunct="1">
              <a:lnSpc>
                <a:spcPct val="90000"/>
              </a:lnSpc>
              <a:spcBef>
                <a:spcPts val="500"/>
              </a:spcBef>
              <a:spcAft>
                <a:spcPts val="0"/>
              </a:spcAft>
              <a:buClrTx/>
              <a:buSzPct val="100000"/>
              <a:buFont typeface="Verdana" panose="020B0604030504040204"/>
              <a:buChar char="❑"/>
              <a:tabLst/>
              <a:defRPr sz="1300">
                <a:latin typeface="Segoe UI" panose="020B0502040204020203"/>
                <a:ea typeface="Segoe UI" panose="020B0502040204020203"/>
                <a:cs typeface="Segoe UI" panose="020B0502040204020203"/>
                <a:sym typeface="Segoe UI" panose="020B0502040204020203"/>
              </a:defRPr>
            </a:pPr>
            <a:r>
              <a:rPr kumimoji="0" sz="1300" b="1"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Idle </a:t>
            </a:r>
            <a:r>
              <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Guiding Station is ready for the job</a:t>
            </a:r>
          </a:p>
          <a:p>
            <a:pPr marL="0" marR="0" lvl="0" indent="0" algn="l" defTabSz="914400" rtl="0" eaLnBrk="1" fontAlgn="auto" latinLnBrk="0" hangingPunct="1">
              <a:lnSpc>
                <a:spcPct val="90000"/>
              </a:lnSpc>
              <a:spcBef>
                <a:spcPts val="500"/>
              </a:spcBef>
              <a:spcAft>
                <a:spcPts val="0"/>
              </a:spcAft>
              <a:buClrTx/>
              <a:buSzTx/>
              <a:buFontTx/>
              <a:buNone/>
              <a:tabLst/>
              <a:defRPr sz="1300">
                <a:latin typeface="Segoe UI" panose="020B0502040204020203"/>
                <a:ea typeface="Segoe UI" panose="020B0502040204020203"/>
                <a:cs typeface="Segoe UI" panose="020B0502040204020203"/>
                <a:sym typeface="Segoe UI" panose="020B0502040204020203"/>
              </a:defRPr>
            </a:pPr>
            <a:endPar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endParaRPr>
          </a:p>
          <a:p>
            <a:pPr marL="285750" marR="0" lvl="1" indent="-285750" algn="l" defTabSz="914400" rtl="0" eaLnBrk="1" fontAlgn="auto" latinLnBrk="0" hangingPunct="1">
              <a:lnSpc>
                <a:spcPct val="90000"/>
              </a:lnSpc>
              <a:spcBef>
                <a:spcPts val="500"/>
              </a:spcBef>
              <a:spcAft>
                <a:spcPts val="0"/>
              </a:spcAft>
              <a:buClrTx/>
              <a:buSzPct val="100000"/>
              <a:buFont typeface="Verdana" panose="020B0604030504040204"/>
              <a:buChar char="❑"/>
              <a:tabLst/>
              <a:defRPr sz="1300">
                <a:latin typeface="Segoe UI" panose="020B0502040204020203"/>
                <a:ea typeface="Segoe UI" panose="020B0502040204020203"/>
                <a:cs typeface="Segoe UI" panose="020B0502040204020203"/>
                <a:sym typeface="Segoe UI" panose="020B0502040204020203"/>
              </a:defRPr>
            </a:pPr>
            <a:r>
              <a:rPr kumimoji="0" sz="1300" b="1"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Error </a:t>
            </a:r>
            <a:r>
              <a:rPr kumimoji="0" lang="en-GB"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Try clicking </a:t>
            </a:r>
            <a:r>
              <a:rPr kumimoji="0" sz="1300" b="0" i="0" u="none" strike="noStrike" kern="1200" cap="none" spc="0" normalizeH="0" baseline="0" noProof="0">
                <a:ln>
                  <a:noFill/>
                </a:ln>
                <a:solidFill>
                  <a:prstClr val="black"/>
                </a:solidFill>
                <a:effectLst/>
                <a:uLnTx/>
                <a:uFillTx/>
                <a:latin typeface="Segoe UI" panose="020B0502040204020203"/>
                <a:cs typeface="Segoe UI" panose="020B0502040204020203"/>
                <a:sym typeface="Segoe UI" panose="020B0502040204020203"/>
              </a:rPr>
              <a:t>the `Reset` button to repeat the calibration steps</a:t>
            </a:r>
          </a:p>
        </p:txBody>
      </p:sp>
      <p:pic>
        <p:nvPicPr>
          <p:cNvPr id="11" name="Picture 10"/>
          <p:cNvPicPr>
            <a:picLocks noChangeAspect="1"/>
          </p:cNvPicPr>
          <p:nvPr/>
        </p:nvPicPr>
        <p:blipFill>
          <a:blip r:embed="rId3"/>
          <a:stretch>
            <a:fillRect/>
          </a:stretch>
        </p:blipFill>
        <p:spPr>
          <a:xfrm>
            <a:off x="518160" y="1367155"/>
            <a:ext cx="6032500" cy="5208905"/>
          </a:xfrm>
          <a:prstGeom prst="rect">
            <a:avLst/>
          </a:prstGeom>
        </p:spPr>
      </p:pic>
      <p:sp>
        <p:nvSpPr>
          <p:cNvPr id="3" name="Text Placeholder 2"/>
          <p:cNvSpPr>
            <a:spLocks noGrp="1"/>
          </p:cNvSpPr>
          <p:nvPr/>
        </p:nvSpPr>
        <p:spPr>
          <a:xfrm>
            <a:off x="822325" y="600100"/>
            <a:ext cx="3600000" cy="152349"/>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100" kern="1200" cap="all" baseline="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100" b="0" i="0" u="none" strike="noStrike" kern="1200" cap="all"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4: equipment set-up</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34835" y="1641893"/>
            <a:ext cx="8280000" cy="4812464"/>
          </a:xfrm>
          <a:prstGeom prst="rect">
            <a:avLst/>
          </a:prstGeom>
        </p:spPr>
      </p:pic>
      <p:sp>
        <p:nvSpPr>
          <p:cNvPr id="2" name="Title 1"/>
          <p:cNvSpPr>
            <a:spLocks noGrp="1"/>
          </p:cNvSpPr>
          <p:nvPr>
            <p:ph type="title"/>
          </p:nvPr>
        </p:nvSpPr>
        <p:spPr>
          <a:xfrm>
            <a:off x="695999" y="728663"/>
            <a:ext cx="7914601" cy="386715"/>
          </a:xfrm>
        </p:spPr>
        <p:txBody>
          <a:bodyPr/>
          <a:lstStyle/>
          <a:p>
            <a:r>
              <a:rPr lang="en-GB" altLang="en-AU" dirty="0"/>
              <a:t>Select a</a:t>
            </a:r>
            <a:r>
              <a:rPr lang="en-AU" dirty="0"/>
              <a:t> Guiding Station</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TextBox 3"/>
          <p:cNvSpPr txBox="1"/>
          <p:nvPr/>
        </p:nvSpPr>
        <p:spPr>
          <a:xfrm flipH="1">
            <a:off x="9346739" y="1634526"/>
            <a:ext cx="2317286" cy="238506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Ensure that all four feet of the Guiding Station are in contact with the ground and that the Guiding Station is stable</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the Guiding Station by clicking its box on the right panel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Rectangle 8"/>
          <p:cNvSpPr/>
          <p:nvPr/>
        </p:nvSpPr>
        <p:spPr>
          <a:xfrm>
            <a:off x="6650355" y="3404870"/>
            <a:ext cx="2084070" cy="61722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1" name="Picture 10"/>
          <p:cNvPicPr>
            <a:picLocks noChangeAspect="1"/>
          </p:cNvPicPr>
          <p:nvPr/>
        </p:nvPicPr>
        <p:blipFill>
          <a:blip r:embed="rId3"/>
          <a:stretch>
            <a:fillRect/>
          </a:stretch>
        </p:blipFill>
        <p:spPr>
          <a:xfrm>
            <a:off x="518160" y="1367155"/>
            <a:ext cx="6032500" cy="5208905"/>
          </a:xfrm>
          <a:prstGeom prst="rect">
            <a:avLst/>
          </a:prstGeom>
        </p:spPr>
      </p:pic>
      <p:sp>
        <p:nvSpPr>
          <p:cNvPr id="5" name="Rectangles 4"/>
          <p:cNvSpPr/>
          <p:nvPr/>
        </p:nvSpPr>
        <p:spPr>
          <a:xfrm>
            <a:off x="6591935" y="4069715"/>
            <a:ext cx="2082165" cy="122364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Arial"/>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alphaModFix amt="30000"/>
          </a:blip>
          <a:stretch>
            <a:fillRect/>
          </a:stretch>
        </p:blipFill>
        <p:spPr>
          <a:xfrm>
            <a:off x="707349" y="1633538"/>
            <a:ext cx="4571677" cy="4675187"/>
          </a:xfrm>
          <a:prstGeom prst="rect">
            <a:avLst/>
          </a:prstGeom>
        </p:spPr>
      </p:pic>
      <p:sp>
        <p:nvSpPr>
          <p:cNvPr id="2" name="Title 1"/>
          <p:cNvSpPr>
            <a:spLocks noGrp="1"/>
          </p:cNvSpPr>
          <p:nvPr>
            <p:ph type="title"/>
          </p:nvPr>
        </p:nvSpPr>
        <p:spPr>
          <a:xfrm>
            <a:off x="695325" y="728663"/>
            <a:ext cx="9019500" cy="775597"/>
          </a:xfrm>
        </p:spPr>
        <p:txBody>
          <a:bodyPr/>
          <a:lstStyle/>
          <a:p>
            <a:r>
              <a:rPr lang="en-AU" dirty="0"/>
              <a:t>… and marks the essential information on the physical floor</a:t>
            </a:r>
          </a:p>
        </p:txBody>
      </p:sp>
      <p:sp>
        <p:nvSpPr>
          <p:cNvPr id="3" name="Text Placeholder 2"/>
          <p:cNvSpPr>
            <a:spLocks noGrp="1"/>
          </p:cNvSpPr>
          <p:nvPr>
            <p:ph type="body" sz="quarter" idx="10"/>
          </p:nvPr>
        </p:nvSpPr>
        <p:spPr/>
        <p:txBody>
          <a:bodyPr/>
          <a:lstStyle/>
          <a:p>
            <a:r>
              <a:rPr lang="en-AU" dirty="0"/>
              <a:t>Module 1: OVERVIEW</a:t>
            </a:r>
          </a:p>
        </p:txBody>
      </p:sp>
      <p:sp>
        <p:nvSpPr>
          <p:cNvPr id="5" name="TextBox 4"/>
          <p:cNvSpPr txBox="1"/>
          <p:nvPr/>
        </p:nvSpPr>
        <p:spPr>
          <a:xfrm flipH="1">
            <a:off x="6709213" y="1633538"/>
            <a:ext cx="4787462"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can mark anything, as its spray mechanism has a full range of motion. The most common marks</a:t>
            </a:r>
          </a:p>
        </p:txBody>
      </p:sp>
      <p:sp>
        <p:nvSpPr>
          <p:cNvPr id="7" name="TextBox 6"/>
          <p:cNvSpPr txBox="1"/>
          <p:nvPr/>
        </p:nvSpPr>
        <p:spPr>
          <a:xfrm flipH="1">
            <a:off x="6704968" y="2261911"/>
            <a:ext cx="2206187"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Booth corners</a:t>
            </a:r>
          </a:p>
        </p:txBody>
      </p:sp>
      <p:sp>
        <p:nvSpPr>
          <p:cNvPr id="8" name="TextBox 7"/>
          <p:cNvSpPr txBox="1"/>
          <p:nvPr/>
        </p:nvSpPr>
        <p:spPr>
          <a:xfrm flipH="1">
            <a:off x="9290147" y="2261911"/>
            <a:ext cx="2206187"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Booth numbers</a:t>
            </a:r>
          </a:p>
        </p:txBody>
      </p:sp>
      <p:sp>
        <p:nvSpPr>
          <p:cNvPr id="9" name="TextBox 8"/>
          <p:cNvSpPr txBox="1"/>
          <p:nvPr/>
        </p:nvSpPr>
        <p:spPr>
          <a:xfrm flipH="1">
            <a:off x="6704968" y="4403936"/>
            <a:ext cx="2206187"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Electricity marks</a:t>
            </a:r>
          </a:p>
        </p:txBody>
      </p:sp>
      <p:sp>
        <p:nvSpPr>
          <p:cNvPr id="10" name="TextBox 9"/>
          <p:cNvSpPr txBox="1"/>
          <p:nvPr/>
        </p:nvSpPr>
        <p:spPr>
          <a:xfrm flipH="1">
            <a:off x="9290147" y="4403936"/>
            <a:ext cx="2206187"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Other</a:t>
            </a:r>
          </a:p>
        </p:txBody>
      </p:sp>
      <p:grpSp>
        <p:nvGrpSpPr>
          <p:cNvPr id="57" name="Group 56"/>
          <p:cNvGrpSpPr/>
          <p:nvPr/>
        </p:nvGrpSpPr>
        <p:grpSpPr>
          <a:xfrm>
            <a:off x="1446846" y="2485860"/>
            <a:ext cx="494204" cy="108000"/>
            <a:chOff x="1446846" y="2485860"/>
            <a:chExt cx="494204" cy="108000"/>
          </a:xfrm>
        </p:grpSpPr>
        <p:grpSp>
          <p:nvGrpSpPr>
            <p:cNvPr id="23" name="Group 22"/>
            <p:cNvGrpSpPr/>
            <p:nvPr/>
          </p:nvGrpSpPr>
          <p:grpSpPr>
            <a:xfrm>
              <a:off x="1446846" y="2485860"/>
              <a:ext cx="108000" cy="108000"/>
              <a:chOff x="1453198" y="2485860"/>
              <a:chExt cx="108000" cy="108000"/>
            </a:xfrm>
          </p:grpSpPr>
          <p:cxnSp>
            <p:nvCxnSpPr>
              <p:cNvPr id="18" name="Straight Connector 17"/>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flipH="1">
              <a:off x="1833050" y="2485860"/>
              <a:ext cx="108000" cy="108000"/>
              <a:chOff x="1453198" y="2485860"/>
              <a:chExt cx="108000" cy="108000"/>
            </a:xfrm>
          </p:grpSpPr>
          <p:cxnSp>
            <p:nvCxnSpPr>
              <p:cNvPr id="25" name="Straight Connector 24"/>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27" name="Group 26"/>
          <p:cNvGrpSpPr/>
          <p:nvPr/>
        </p:nvGrpSpPr>
        <p:grpSpPr>
          <a:xfrm flipV="1">
            <a:off x="1445258" y="3363747"/>
            <a:ext cx="108000" cy="108000"/>
            <a:chOff x="1453198" y="2485860"/>
            <a:chExt cx="108000" cy="108000"/>
          </a:xfrm>
        </p:grpSpPr>
        <p:cxnSp>
          <p:nvCxnSpPr>
            <p:cNvPr id="28" name="Straight Connector 27"/>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flipH="1" flipV="1">
            <a:off x="1831462" y="3363747"/>
            <a:ext cx="108000" cy="108000"/>
            <a:chOff x="1453198" y="2485860"/>
            <a:chExt cx="108000" cy="108000"/>
          </a:xfrm>
        </p:grpSpPr>
        <p:cxnSp>
          <p:nvCxnSpPr>
            <p:cNvPr id="31" name="Straight Connector 30"/>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flipH="1">
            <a:off x="1484968" y="2874633"/>
            <a:ext cx="38162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9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A02</a:t>
            </a:r>
          </a:p>
        </p:txBody>
      </p:sp>
      <p:grpSp>
        <p:nvGrpSpPr>
          <p:cNvPr id="36" name="Group 35"/>
          <p:cNvGrpSpPr/>
          <p:nvPr/>
        </p:nvGrpSpPr>
        <p:grpSpPr>
          <a:xfrm flipV="1">
            <a:off x="1445258" y="3878097"/>
            <a:ext cx="108000" cy="108000"/>
            <a:chOff x="1453198" y="2485860"/>
            <a:chExt cx="108000" cy="108000"/>
          </a:xfrm>
        </p:grpSpPr>
        <p:cxnSp>
          <p:nvCxnSpPr>
            <p:cNvPr id="40" name="Straight Connector 39"/>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H="1" flipV="1">
            <a:off x="1794942" y="3878097"/>
            <a:ext cx="108000" cy="108000"/>
            <a:chOff x="1453198" y="2485860"/>
            <a:chExt cx="108000" cy="108000"/>
          </a:xfrm>
        </p:grpSpPr>
        <p:cxnSp>
          <p:nvCxnSpPr>
            <p:cNvPr id="38" name="Straight Connector 37"/>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1445258" y="3599541"/>
            <a:ext cx="108000" cy="108000"/>
            <a:chOff x="1453198" y="2485860"/>
            <a:chExt cx="108000" cy="108000"/>
          </a:xfrm>
        </p:grpSpPr>
        <p:cxnSp>
          <p:nvCxnSpPr>
            <p:cNvPr id="48" name="Straight Connector 47"/>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flipH="1">
            <a:off x="1794942" y="3599541"/>
            <a:ext cx="108000" cy="108000"/>
            <a:chOff x="1453198" y="2485860"/>
            <a:chExt cx="108000" cy="108000"/>
          </a:xfrm>
        </p:grpSpPr>
        <p:cxnSp>
          <p:nvCxnSpPr>
            <p:cNvPr id="46" name="Straight Connector 45"/>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446846" y="4177005"/>
            <a:ext cx="108000" cy="108000"/>
            <a:chOff x="1453198" y="2485860"/>
            <a:chExt cx="108000" cy="108000"/>
          </a:xfrm>
        </p:grpSpPr>
        <p:cxnSp>
          <p:nvCxnSpPr>
            <p:cNvPr id="63" name="Straight Connector 62"/>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flipH="1">
            <a:off x="1833050" y="4177005"/>
            <a:ext cx="108000" cy="108000"/>
            <a:chOff x="1453198" y="2485860"/>
            <a:chExt cx="108000" cy="108000"/>
          </a:xfrm>
        </p:grpSpPr>
        <p:cxnSp>
          <p:nvCxnSpPr>
            <p:cNvPr id="61" name="Straight Connector 60"/>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flipH="1">
            <a:off x="1484968" y="3711810"/>
            <a:ext cx="38162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9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A04</a:t>
            </a:r>
          </a:p>
        </p:txBody>
      </p:sp>
      <p:grpSp>
        <p:nvGrpSpPr>
          <p:cNvPr id="68" name="Group 67"/>
          <p:cNvGrpSpPr/>
          <p:nvPr/>
        </p:nvGrpSpPr>
        <p:grpSpPr>
          <a:xfrm flipH="1" flipV="1">
            <a:off x="1831462" y="4691707"/>
            <a:ext cx="108000" cy="108000"/>
            <a:chOff x="1453198" y="2485860"/>
            <a:chExt cx="108000" cy="108000"/>
          </a:xfrm>
        </p:grpSpPr>
        <p:cxnSp>
          <p:nvCxnSpPr>
            <p:cNvPr id="69" name="Straight Connector 68"/>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1331960" y="4691707"/>
            <a:ext cx="144000" cy="108000"/>
            <a:chOff x="1319258" y="4691707"/>
            <a:chExt cx="144000" cy="108000"/>
          </a:xfrm>
        </p:grpSpPr>
        <p:cxnSp>
          <p:nvCxnSpPr>
            <p:cNvPr id="71" name="Straight Connector 70"/>
            <p:cNvCxnSpPr/>
            <p:nvPr/>
          </p:nvCxnSpPr>
          <p:spPr>
            <a:xfrm flipV="1">
              <a:off x="1319258" y="4794929"/>
              <a:ext cx="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391258" y="4691707"/>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1078549" y="4691707"/>
            <a:ext cx="144000" cy="108000"/>
            <a:chOff x="1319258" y="4691707"/>
            <a:chExt cx="144000" cy="108000"/>
          </a:xfrm>
        </p:grpSpPr>
        <p:cxnSp>
          <p:nvCxnSpPr>
            <p:cNvPr id="79" name="Straight Connector 78"/>
            <p:cNvCxnSpPr/>
            <p:nvPr/>
          </p:nvCxnSpPr>
          <p:spPr>
            <a:xfrm flipV="1">
              <a:off x="1319258" y="4794929"/>
              <a:ext cx="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391258" y="4691707"/>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flipV="1">
            <a:off x="1331960" y="4320686"/>
            <a:ext cx="144000" cy="108000"/>
            <a:chOff x="1319258" y="4691707"/>
            <a:chExt cx="144000" cy="108000"/>
          </a:xfrm>
        </p:grpSpPr>
        <p:cxnSp>
          <p:nvCxnSpPr>
            <p:cNvPr id="87" name="Straight Connector 86"/>
            <p:cNvCxnSpPr/>
            <p:nvPr/>
          </p:nvCxnSpPr>
          <p:spPr>
            <a:xfrm flipV="1">
              <a:off x="1319258" y="4794929"/>
              <a:ext cx="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1391258" y="4691707"/>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flipV="1">
            <a:off x="1078549" y="4320686"/>
            <a:ext cx="144000" cy="108000"/>
            <a:chOff x="1319258" y="4691707"/>
            <a:chExt cx="144000" cy="108000"/>
          </a:xfrm>
        </p:grpSpPr>
        <p:cxnSp>
          <p:nvCxnSpPr>
            <p:cNvPr id="85" name="Straight Connector 84"/>
            <p:cNvCxnSpPr/>
            <p:nvPr/>
          </p:nvCxnSpPr>
          <p:spPr>
            <a:xfrm flipV="1">
              <a:off x="1319258" y="4794929"/>
              <a:ext cx="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391258" y="4691707"/>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995259" y="4320686"/>
            <a:ext cx="108000" cy="108000"/>
            <a:chOff x="1453198" y="2485860"/>
            <a:chExt cx="108000" cy="108000"/>
          </a:xfrm>
        </p:grpSpPr>
        <p:cxnSp>
          <p:nvCxnSpPr>
            <p:cNvPr id="90" name="Straight Connector 89"/>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flipV="1">
            <a:off x="995259" y="4691707"/>
            <a:ext cx="108000" cy="108000"/>
            <a:chOff x="1453198" y="2485860"/>
            <a:chExt cx="108000" cy="108000"/>
          </a:xfrm>
        </p:grpSpPr>
        <p:cxnSp>
          <p:nvCxnSpPr>
            <p:cNvPr id="93" name="Straight Connector 92"/>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995259" y="3599541"/>
            <a:ext cx="108000" cy="108000"/>
            <a:chOff x="1453198" y="2485860"/>
            <a:chExt cx="108000" cy="108000"/>
          </a:xfrm>
        </p:grpSpPr>
        <p:cxnSp>
          <p:nvCxnSpPr>
            <p:cNvPr id="96" name="Straight Connector 95"/>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flipV="1">
            <a:off x="995259" y="4073783"/>
            <a:ext cx="108000" cy="108000"/>
            <a:chOff x="1453198" y="2485860"/>
            <a:chExt cx="108000" cy="108000"/>
          </a:xfrm>
        </p:grpSpPr>
        <p:cxnSp>
          <p:nvCxnSpPr>
            <p:cNvPr id="102" name="Straight Connector 101"/>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flipH="1" flipV="1">
            <a:off x="1221052" y="4073783"/>
            <a:ext cx="108000" cy="108000"/>
            <a:chOff x="1453198" y="2485860"/>
            <a:chExt cx="108000" cy="108000"/>
          </a:xfrm>
        </p:grpSpPr>
        <p:cxnSp>
          <p:nvCxnSpPr>
            <p:cNvPr id="105" name="Straight Connector 104"/>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flipH="1">
            <a:off x="1213115" y="3599541"/>
            <a:ext cx="108000" cy="108000"/>
            <a:chOff x="1453198" y="2485860"/>
            <a:chExt cx="108000" cy="108000"/>
          </a:xfrm>
        </p:grpSpPr>
        <p:cxnSp>
          <p:nvCxnSpPr>
            <p:cNvPr id="108" name="Straight Connector 107"/>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995259" y="2893052"/>
            <a:ext cx="108000" cy="108000"/>
            <a:chOff x="1453198" y="2485860"/>
            <a:chExt cx="108000" cy="108000"/>
          </a:xfrm>
        </p:grpSpPr>
        <p:cxnSp>
          <p:nvCxnSpPr>
            <p:cNvPr id="111" name="Straight Connector 110"/>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flipV="1">
            <a:off x="995259" y="3367294"/>
            <a:ext cx="108000" cy="108000"/>
            <a:chOff x="1453198" y="2485860"/>
            <a:chExt cx="108000" cy="108000"/>
          </a:xfrm>
        </p:grpSpPr>
        <p:cxnSp>
          <p:nvCxnSpPr>
            <p:cNvPr id="114" name="Straight Connector 113"/>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flipH="1" flipV="1">
            <a:off x="1221052" y="3367294"/>
            <a:ext cx="108000" cy="108000"/>
            <a:chOff x="1453198" y="2485860"/>
            <a:chExt cx="108000" cy="108000"/>
          </a:xfrm>
        </p:grpSpPr>
        <p:cxnSp>
          <p:nvCxnSpPr>
            <p:cNvPr id="117" name="Straight Connector 116"/>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flipH="1">
            <a:off x="1213115" y="2893052"/>
            <a:ext cx="108000" cy="108000"/>
            <a:chOff x="1453198" y="2485860"/>
            <a:chExt cx="108000" cy="108000"/>
          </a:xfrm>
        </p:grpSpPr>
        <p:cxnSp>
          <p:nvCxnSpPr>
            <p:cNvPr id="120" name="Straight Connector 119"/>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flipH="1">
            <a:off x="959739" y="3776433"/>
            <a:ext cx="38162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9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A05</a:t>
            </a:r>
          </a:p>
        </p:txBody>
      </p:sp>
      <p:sp>
        <p:nvSpPr>
          <p:cNvPr id="123" name="TextBox 122"/>
          <p:cNvSpPr txBox="1"/>
          <p:nvPr/>
        </p:nvSpPr>
        <p:spPr>
          <a:xfrm flipH="1">
            <a:off x="959739" y="3090434"/>
            <a:ext cx="38162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9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A05</a:t>
            </a:r>
          </a:p>
        </p:txBody>
      </p:sp>
      <p:grpSp>
        <p:nvGrpSpPr>
          <p:cNvPr id="125" name="Group 124"/>
          <p:cNvGrpSpPr/>
          <p:nvPr/>
        </p:nvGrpSpPr>
        <p:grpSpPr>
          <a:xfrm>
            <a:off x="2059514" y="2420737"/>
            <a:ext cx="108000" cy="108000"/>
            <a:chOff x="1453198" y="2485860"/>
            <a:chExt cx="108000" cy="108000"/>
          </a:xfrm>
        </p:grpSpPr>
        <p:cxnSp>
          <p:nvCxnSpPr>
            <p:cNvPr id="129" name="Straight Connector 128"/>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flipH="1">
            <a:off x="2428780" y="2420737"/>
            <a:ext cx="108000" cy="108000"/>
            <a:chOff x="1453198" y="2485860"/>
            <a:chExt cx="108000" cy="108000"/>
          </a:xfrm>
        </p:grpSpPr>
        <p:cxnSp>
          <p:nvCxnSpPr>
            <p:cNvPr id="127" name="Straight Connector 126"/>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flipV="1">
            <a:off x="2059514" y="2979506"/>
            <a:ext cx="108000" cy="108000"/>
            <a:chOff x="1453198" y="2485860"/>
            <a:chExt cx="108000" cy="108000"/>
          </a:xfrm>
        </p:grpSpPr>
        <p:cxnSp>
          <p:nvCxnSpPr>
            <p:cNvPr id="132" name="Straight Connector 131"/>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35" name="Straight Connector 134"/>
          <p:cNvCxnSpPr/>
          <p:nvPr/>
        </p:nvCxnSpPr>
        <p:spPr>
          <a:xfrm flipH="1" flipV="1">
            <a:off x="2428780" y="308272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2522493" y="2860675"/>
            <a:ext cx="0" cy="2268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2260187" y="3082728"/>
            <a:ext cx="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V="1">
            <a:off x="2332002" y="2860675"/>
            <a:ext cx="0" cy="22683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40" name="Group 139"/>
          <p:cNvGrpSpPr/>
          <p:nvPr/>
        </p:nvGrpSpPr>
        <p:grpSpPr>
          <a:xfrm flipV="1">
            <a:off x="2260187" y="2420737"/>
            <a:ext cx="144000" cy="108000"/>
            <a:chOff x="1319258" y="4691707"/>
            <a:chExt cx="144000" cy="108000"/>
          </a:xfrm>
        </p:grpSpPr>
        <p:cxnSp>
          <p:nvCxnSpPr>
            <p:cNvPr id="141" name="Straight Connector 140"/>
            <p:cNvCxnSpPr/>
            <p:nvPr/>
          </p:nvCxnSpPr>
          <p:spPr>
            <a:xfrm flipV="1">
              <a:off x="1319258" y="4794929"/>
              <a:ext cx="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1391258" y="4691707"/>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2327039" y="2942593"/>
            <a:ext cx="771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2451164" y="2942593"/>
            <a:ext cx="7714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flipH="1">
            <a:off x="2039194" y="2655524"/>
            <a:ext cx="28844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9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B02</a:t>
            </a:r>
          </a:p>
        </p:txBody>
      </p:sp>
      <p:sp>
        <p:nvSpPr>
          <p:cNvPr id="154" name="TextBox 153"/>
          <p:cNvSpPr txBox="1"/>
          <p:nvPr/>
        </p:nvSpPr>
        <p:spPr>
          <a:xfrm flipH="1">
            <a:off x="2288767" y="2655524"/>
            <a:ext cx="28844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9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B03</a:t>
            </a:r>
          </a:p>
        </p:txBody>
      </p:sp>
      <p:grpSp>
        <p:nvGrpSpPr>
          <p:cNvPr id="22" name="Group 21"/>
          <p:cNvGrpSpPr/>
          <p:nvPr/>
        </p:nvGrpSpPr>
        <p:grpSpPr>
          <a:xfrm>
            <a:off x="2464954" y="3599541"/>
            <a:ext cx="551396" cy="108000"/>
            <a:chOff x="2464904" y="3599541"/>
            <a:chExt cx="551396" cy="108000"/>
          </a:xfrm>
        </p:grpSpPr>
        <p:grpSp>
          <p:nvGrpSpPr>
            <p:cNvPr id="4" name="Group 3"/>
            <p:cNvGrpSpPr/>
            <p:nvPr/>
          </p:nvGrpSpPr>
          <p:grpSpPr>
            <a:xfrm flipH="1">
              <a:off x="2908300" y="3599541"/>
              <a:ext cx="108000" cy="108000"/>
              <a:chOff x="1453198" y="2485860"/>
              <a:chExt cx="108000" cy="108000"/>
            </a:xfrm>
          </p:grpSpPr>
          <p:cxnSp>
            <p:nvCxnSpPr>
              <p:cNvPr id="6" name="Straight Connector 5"/>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464904" y="3599541"/>
              <a:ext cx="108000" cy="108000"/>
              <a:chOff x="1453198" y="2485860"/>
              <a:chExt cx="108000" cy="108000"/>
            </a:xfrm>
          </p:grpSpPr>
          <p:cxnSp>
            <p:nvCxnSpPr>
              <p:cNvPr id="19" name="Straight Connector 18"/>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flipV="1">
            <a:off x="2464904" y="4548866"/>
            <a:ext cx="551396" cy="108000"/>
            <a:chOff x="2464904" y="3599541"/>
            <a:chExt cx="551396" cy="108000"/>
          </a:xfrm>
        </p:grpSpPr>
        <p:grpSp>
          <p:nvGrpSpPr>
            <p:cNvPr id="35" name="Group 34"/>
            <p:cNvGrpSpPr/>
            <p:nvPr/>
          </p:nvGrpSpPr>
          <p:grpSpPr>
            <a:xfrm flipH="1">
              <a:off x="2908300" y="3599541"/>
              <a:ext cx="108000" cy="108000"/>
              <a:chOff x="1453198" y="2485860"/>
              <a:chExt cx="108000" cy="108000"/>
            </a:xfrm>
          </p:grpSpPr>
          <p:cxnSp>
            <p:nvCxnSpPr>
              <p:cNvPr id="51" name="Straight Connector 50"/>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2464904" y="3599541"/>
              <a:ext cx="108000" cy="108000"/>
              <a:chOff x="1453198" y="2485860"/>
              <a:chExt cx="108000" cy="108000"/>
            </a:xfrm>
          </p:grpSpPr>
          <p:cxnSp>
            <p:nvCxnSpPr>
              <p:cNvPr id="43" name="Straight Connector 42"/>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grpSp>
        <p:nvGrpSpPr>
          <p:cNvPr id="169" name="Group 168"/>
          <p:cNvGrpSpPr/>
          <p:nvPr/>
        </p:nvGrpSpPr>
        <p:grpSpPr>
          <a:xfrm flipV="1">
            <a:off x="2059514" y="3358969"/>
            <a:ext cx="108000" cy="108000"/>
            <a:chOff x="1453198" y="2485860"/>
            <a:chExt cx="108000" cy="108000"/>
          </a:xfrm>
        </p:grpSpPr>
        <p:cxnSp>
          <p:nvCxnSpPr>
            <p:cNvPr id="170" name="Straight Connector 169"/>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2" name="Group 171"/>
          <p:cNvGrpSpPr/>
          <p:nvPr/>
        </p:nvGrpSpPr>
        <p:grpSpPr>
          <a:xfrm>
            <a:off x="2059514" y="3174933"/>
            <a:ext cx="108000" cy="108000"/>
            <a:chOff x="1453198" y="2485860"/>
            <a:chExt cx="108000" cy="108000"/>
          </a:xfrm>
        </p:grpSpPr>
        <p:cxnSp>
          <p:nvCxnSpPr>
            <p:cNvPr id="173" name="Straight Connector 172"/>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flipH="1" flipV="1">
            <a:off x="2485070" y="3363747"/>
            <a:ext cx="108000" cy="108000"/>
            <a:chOff x="1453198" y="2485860"/>
            <a:chExt cx="108000" cy="108000"/>
          </a:xfrm>
        </p:grpSpPr>
        <p:cxnSp>
          <p:nvCxnSpPr>
            <p:cNvPr id="176" name="Straight Connector 175"/>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78" name="Group 177"/>
          <p:cNvGrpSpPr/>
          <p:nvPr/>
        </p:nvGrpSpPr>
        <p:grpSpPr>
          <a:xfrm flipH="1">
            <a:off x="2482780" y="3174933"/>
            <a:ext cx="108000" cy="108000"/>
            <a:chOff x="1453198" y="2485860"/>
            <a:chExt cx="108000" cy="108000"/>
          </a:xfrm>
        </p:grpSpPr>
        <p:cxnSp>
          <p:nvCxnSpPr>
            <p:cNvPr id="179" name="Straight Connector 178"/>
            <p:cNvCxnSpPr/>
            <p:nvPr/>
          </p:nvCxnSpPr>
          <p:spPr>
            <a:xfrm>
              <a:off x="1453198" y="2490638"/>
              <a:ext cx="108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467485" y="248586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82" name="Straight Connector 181"/>
          <p:cNvCxnSpPr/>
          <p:nvPr/>
        </p:nvCxnSpPr>
        <p:spPr>
          <a:xfrm>
            <a:off x="2211059" y="3178418"/>
            <a:ext cx="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283059" y="3173640"/>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84" name="Group 183"/>
          <p:cNvGrpSpPr/>
          <p:nvPr/>
        </p:nvGrpSpPr>
        <p:grpSpPr>
          <a:xfrm>
            <a:off x="2221613" y="3367294"/>
            <a:ext cx="144000" cy="108000"/>
            <a:chOff x="1319258" y="4691707"/>
            <a:chExt cx="144000" cy="108000"/>
          </a:xfrm>
        </p:grpSpPr>
        <p:cxnSp>
          <p:nvCxnSpPr>
            <p:cNvPr id="185" name="Straight Connector 184"/>
            <p:cNvCxnSpPr/>
            <p:nvPr/>
          </p:nvCxnSpPr>
          <p:spPr>
            <a:xfrm flipV="1">
              <a:off x="1319258" y="4794929"/>
              <a:ext cx="14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391258" y="4691707"/>
              <a:ext cx="0" cy="10800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87" name="Straight Connector 186"/>
          <p:cNvCxnSpPr/>
          <p:nvPr/>
        </p:nvCxnSpPr>
        <p:spPr>
          <a:xfrm>
            <a:off x="2279883" y="3367294"/>
            <a:ext cx="9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500780" y="3367294"/>
            <a:ext cx="900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4" name="Picture 53" descr="A picture containing text, yellow&#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0147" y="2580678"/>
            <a:ext cx="2160000" cy="1440000"/>
          </a:xfrm>
          <a:prstGeom prst="rect">
            <a:avLst/>
          </a:prstGeom>
        </p:spPr>
      </p:pic>
      <p:pic>
        <p:nvPicPr>
          <p:cNvPr id="56" name="Picture 55" descr="A yellow star on a black surface&#10;&#10;Description automatically generated with medium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4968" y="2580678"/>
            <a:ext cx="2160000" cy="1440000"/>
          </a:xfrm>
          <a:prstGeom prst="rect">
            <a:avLst/>
          </a:prstGeom>
        </p:spPr>
      </p:pic>
      <p:pic>
        <p:nvPicPr>
          <p:cNvPr id="66" name="Picture 65" descr="A picture containing text, yellow, bright&#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0147" y="4722702"/>
            <a:ext cx="2160000" cy="1440000"/>
          </a:xfrm>
          <a:prstGeom prst="rect">
            <a:avLst/>
          </a:prstGeom>
        </p:spPr>
      </p:pic>
      <p:pic>
        <p:nvPicPr>
          <p:cNvPr id="73" name="Picture 72" descr="A yellow logo on a window&#10;&#10;Description automatically generated with low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4968" y="4722702"/>
            <a:ext cx="2160000" cy="14400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34835" y="1641893"/>
            <a:ext cx="8280000" cy="4812464"/>
          </a:xfrm>
          <a:prstGeom prst="rect">
            <a:avLst/>
          </a:prstGeom>
        </p:spPr>
      </p:pic>
      <p:sp>
        <p:nvSpPr>
          <p:cNvPr id="2" name="Title 1"/>
          <p:cNvSpPr>
            <a:spLocks noGrp="1"/>
          </p:cNvSpPr>
          <p:nvPr>
            <p:ph type="title"/>
          </p:nvPr>
        </p:nvSpPr>
        <p:spPr/>
        <p:txBody>
          <a:bodyPr/>
          <a:lstStyle/>
          <a:p>
            <a:r>
              <a:rPr lang="en-AU" dirty="0"/>
              <a:t>‘</a:t>
            </a:r>
            <a:r>
              <a:rPr lang="en-AU" dirty="0">
                <a:solidFill>
                  <a:schemeClr val="accent1"/>
                </a:solidFill>
              </a:rPr>
              <a:t>Initialise</a:t>
            </a:r>
            <a:r>
              <a:rPr lang="en-AU" dirty="0"/>
              <a:t>’ the Guiding Station</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TextBox 3"/>
          <p:cNvSpPr txBox="1"/>
          <p:nvPr/>
        </p:nvSpPr>
        <p:spPr>
          <a:xfrm flipH="1">
            <a:off x="9346739" y="1634526"/>
            <a:ext cx="2317286" cy="200025"/>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the ‘Initialise’ button</a:t>
            </a:r>
          </a:p>
        </p:txBody>
      </p:sp>
      <p:sp>
        <p:nvSpPr>
          <p:cNvPr id="9" name="Rectangle 8"/>
          <p:cNvSpPr/>
          <p:nvPr/>
        </p:nvSpPr>
        <p:spPr>
          <a:xfrm>
            <a:off x="7632065" y="4674870"/>
            <a:ext cx="873760" cy="31242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1" name="Picture 10"/>
          <p:cNvPicPr>
            <a:picLocks noChangeAspect="1"/>
          </p:cNvPicPr>
          <p:nvPr/>
        </p:nvPicPr>
        <p:blipFill>
          <a:blip r:embed="rId3"/>
          <a:stretch>
            <a:fillRect/>
          </a:stretch>
        </p:blipFill>
        <p:spPr>
          <a:xfrm>
            <a:off x="518160" y="1367155"/>
            <a:ext cx="6032500" cy="520890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t>
            </a:r>
            <a:r>
              <a:rPr lang="en-AU" dirty="0">
                <a:solidFill>
                  <a:schemeClr val="accent1"/>
                </a:solidFill>
              </a:rPr>
              <a:t>Initialise</a:t>
            </a:r>
            <a:r>
              <a:rPr lang="en-AU" dirty="0"/>
              <a:t>’ the Guiding Station</a:t>
            </a:r>
          </a:p>
        </p:txBody>
      </p:sp>
      <p:sp>
        <p:nvSpPr>
          <p:cNvPr id="3" name="Text Placeholder 2"/>
          <p:cNvSpPr>
            <a:spLocks noGrp="1"/>
          </p:cNvSpPr>
          <p:nvPr>
            <p:ph type="body" sz="quarter" idx="10"/>
          </p:nvPr>
        </p:nvSpPr>
        <p:spPr/>
        <p:txBody>
          <a:bodyPr/>
          <a:lstStyle/>
          <a:p>
            <a:r>
              <a:rPr lang="en-AU" dirty="0"/>
              <a:t>Module 4: equipment set-up</a:t>
            </a:r>
          </a:p>
        </p:txBody>
      </p:sp>
      <p:pic>
        <p:nvPicPr>
          <p:cNvPr id="5" name="Picture 4"/>
          <p:cNvPicPr>
            <a:picLocks noChangeAspect="1"/>
          </p:cNvPicPr>
          <p:nvPr/>
        </p:nvPicPr>
        <p:blipFill>
          <a:blip r:embed="rId2"/>
          <a:stretch>
            <a:fillRect/>
          </a:stretch>
        </p:blipFill>
        <p:spPr>
          <a:xfrm>
            <a:off x="637653" y="1628775"/>
            <a:ext cx="8280000" cy="4853161"/>
          </a:xfrm>
          <a:prstGeom prst="rect">
            <a:avLst/>
          </a:prstGeom>
        </p:spPr>
      </p:pic>
      <p:sp>
        <p:nvSpPr>
          <p:cNvPr id="6" name="TextBox 5"/>
          <p:cNvSpPr txBox="1"/>
          <p:nvPr/>
        </p:nvSpPr>
        <p:spPr>
          <a:xfrm flipH="1">
            <a:off x="9346739" y="1634526"/>
            <a:ext cx="2317286" cy="6001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initialisation process may take a few minutes – please wait</a:t>
            </a:r>
          </a:p>
        </p:txBody>
      </p:sp>
      <p:pic>
        <p:nvPicPr>
          <p:cNvPr id="7" name="Picture 6"/>
          <p:cNvPicPr>
            <a:picLocks noChangeAspect="1"/>
          </p:cNvPicPr>
          <p:nvPr/>
        </p:nvPicPr>
        <p:blipFill>
          <a:blip r:embed="rId3"/>
          <a:stretch>
            <a:fillRect/>
          </a:stretch>
        </p:blipFill>
        <p:spPr>
          <a:xfrm>
            <a:off x="635000" y="1311910"/>
            <a:ext cx="5894070" cy="5370830"/>
          </a:xfrm>
          <a:prstGeom prst="rect">
            <a:avLst/>
          </a:prstGeom>
        </p:spPr>
      </p:pic>
      <p:pic>
        <p:nvPicPr>
          <p:cNvPr id="10" name="Picture 9"/>
          <p:cNvPicPr>
            <a:picLocks noChangeAspect="1"/>
          </p:cNvPicPr>
          <p:nvPr/>
        </p:nvPicPr>
        <p:blipFill>
          <a:blip r:embed="rId4"/>
          <a:stretch>
            <a:fillRect/>
          </a:stretch>
        </p:blipFill>
        <p:spPr>
          <a:xfrm>
            <a:off x="518160" y="1367155"/>
            <a:ext cx="6032500" cy="520890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820" y="1435735"/>
            <a:ext cx="8833485" cy="5038725"/>
          </a:xfrm>
          <a:prstGeom prst="rect">
            <a:avLst/>
          </a:prstGeom>
        </p:spPr>
      </p:pic>
      <p:sp>
        <p:nvSpPr>
          <p:cNvPr id="2" name="Title 1"/>
          <p:cNvSpPr>
            <a:spLocks noGrp="1"/>
          </p:cNvSpPr>
          <p:nvPr>
            <p:ph type="title"/>
          </p:nvPr>
        </p:nvSpPr>
        <p:spPr/>
        <p:txBody>
          <a:bodyPr/>
          <a:lstStyle/>
          <a:p>
            <a:r>
              <a:rPr lang="en-AU" dirty="0"/>
              <a:t>‘</a:t>
            </a:r>
            <a:r>
              <a:rPr lang="en-AU" dirty="0">
                <a:solidFill>
                  <a:schemeClr val="accent1"/>
                </a:solidFill>
              </a:rPr>
              <a:t>Locate</a:t>
            </a:r>
            <a:r>
              <a:rPr lang="en-AU" dirty="0"/>
              <a:t>’ the Guiding Station </a:t>
            </a:r>
          </a:p>
        </p:txBody>
      </p:sp>
      <p:sp>
        <p:nvSpPr>
          <p:cNvPr id="3" name="Text Placeholder 2"/>
          <p:cNvSpPr>
            <a:spLocks noGrp="1"/>
          </p:cNvSpPr>
          <p:nvPr>
            <p:ph type="body" sz="quarter" idx="10"/>
          </p:nvPr>
        </p:nvSpPr>
        <p:spPr/>
        <p:txBody>
          <a:bodyPr/>
          <a:lstStyle/>
          <a:p>
            <a:r>
              <a:rPr lang="en-AU" dirty="0"/>
              <a:t>Module 4: set-up equipment</a:t>
            </a:r>
          </a:p>
        </p:txBody>
      </p:sp>
      <p:sp>
        <p:nvSpPr>
          <p:cNvPr id="4" name="TextBox 3"/>
          <p:cNvSpPr txBox="1"/>
          <p:nvPr/>
        </p:nvSpPr>
        <p:spPr>
          <a:xfrm flipH="1">
            <a:off x="9346739" y="1634526"/>
            <a:ext cx="2317286" cy="22570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location of the Guiding Station icon should now mirror the location of the Guiding Station in the physical hall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on the Guiding Station icon – its blue bubble will expand to indicate it has been selected</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Then, click the ‘Locate’ button</a:t>
            </a:r>
          </a:p>
        </p:txBody>
      </p:sp>
      <p:sp>
        <p:nvSpPr>
          <p:cNvPr id="10" name="Rectangle 9"/>
          <p:cNvSpPr/>
          <p:nvPr/>
        </p:nvSpPr>
        <p:spPr>
          <a:xfrm>
            <a:off x="7383780" y="4154170"/>
            <a:ext cx="1456055" cy="438785"/>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Oval 5">
            <a:extLst>
              <a:ext uri="{FF2B5EF4-FFF2-40B4-BE49-F238E27FC236}">
                <a16:creationId xmlns:a16="http://schemas.microsoft.com/office/drawing/2014/main" id="{36337791-A400-ECA8-A387-9BEE762886F0}"/>
              </a:ext>
            </a:extLst>
          </p:cNvPr>
          <p:cNvSpPr/>
          <p:nvPr/>
        </p:nvSpPr>
        <p:spPr>
          <a:xfrm>
            <a:off x="2138380" y="2992715"/>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1</a:t>
            </a:r>
          </a:p>
        </p:txBody>
      </p:sp>
      <p:sp>
        <p:nvSpPr>
          <p:cNvPr id="11" name="Oval 10">
            <a:extLst>
              <a:ext uri="{FF2B5EF4-FFF2-40B4-BE49-F238E27FC236}">
                <a16:creationId xmlns:a16="http://schemas.microsoft.com/office/drawing/2014/main" id="{A08D9891-DB7D-8F48-7407-5756DB71479E}"/>
              </a:ext>
            </a:extLst>
          </p:cNvPr>
          <p:cNvSpPr/>
          <p:nvPr/>
        </p:nvSpPr>
        <p:spPr>
          <a:xfrm>
            <a:off x="8765247" y="4040847"/>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2</a:t>
            </a:r>
          </a:p>
        </p:txBody>
      </p:sp>
      <p:sp>
        <p:nvSpPr>
          <p:cNvPr id="12" name="Oval 11">
            <a:extLst>
              <a:ext uri="{FF2B5EF4-FFF2-40B4-BE49-F238E27FC236}">
                <a16:creationId xmlns:a16="http://schemas.microsoft.com/office/drawing/2014/main" id="{DB19B897-39C0-80A8-9C1E-38016AD83A30}"/>
              </a:ext>
            </a:extLst>
          </p:cNvPr>
          <p:cNvSpPr/>
          <p:nvPr/>
        </p:nvSpPr>
        <p:spPr>
          <a:xfrm>
            <a:off x="1668872" y="3188087"/>
            <a:ext cx="709125" cy="711624"/>
          </a:xfrm>
          <a:prstGeom prst="ellipse">
            <a:avLst/>
          </a:prstGeom>
          <a:noFill/>
          <a:ln w="6350">
            <a:solidFill>
              <a:schemeClr val="accent5"/>
            </a:solidFill>
            <a:prstDash val="sysDash"/>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HK"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14" name="Straight Arrow Connector 13">
            <a:extLst>
              <a:ext uri="{FF2B5EF4-FFF2-40B4-BE49-F238E27FC236}">
                <a16:creationId xmlns:a16="http://schemas.microsoft.com/office/drawing/2014/main" id="{8929378A-7516-B126-1739-A581EE4489F3}"/>
              </a:ext>
            </a:extLst>
          </p:cNvPr>
          <p:cNvCxnSpPr>
            <a:stCxn id="12" idx="7"/>
          </p:cNvCxnSpPr>
          <p:nvPr/>
        </p:nvCxnSpPr>
        <p:spPr>
          <a:xfrm flipV="1">
            <a:off x="2274148" y="2919774"/>
            <a:ext cx="412296" cy="372528"/>
          </a:xfrm>
          <a:prstGeom prst="straightConnector1">
            <a:avLst/>
          </a:prstGeom>
          <a:ln>
            <a:solidFill>
              <a:schemeClr val="accent5"/>
            </a:solidFill>
            <a:prstDash val="sysDash"/>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1CA1BDF-5E8C-DF3F-22B8-DBB4F2717037}"/>
              </a:ext>
            </a:extLst>
          </p:cNvPr>
          <p:cNvSpPr/>
          <p:nvPr/>
        </p:nvSpPr>
        <p:spPr>
          <a:xfrm>
            <a:off x="9301848" y="2536394"/>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1</a:t>
            </a:r>
          </a:p>
        </p:txBody>
      </p:sp>
      <p:sp>
        <p:nvSpPr>
          <p:cNvPr id="16" name="Oval 15">
            <a:extLst>
              <a:ext uri="{FF2B5EF4-FFF2-40B4-BE49-F238E27FC236}">
                <a16:creationId xmlns:a16="http://schemas.microsoft.com/office/drawing/2014/main" id="{4D6CA1EB-D438-DFC4-8199-5052FB9DDCF5}"/>
              </a:ext>
            </a:extLst>
          </p:cNvPr>
          <p:cNvSpPr/>
          <p:nvPr/>
        </p:nvSpPr>
        <p:spPr>
          <a:xfrm>
            <a:off x="9302671" y="3438262"/>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2</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t>
            </a:r>
            <a:r>
              <a:rPr lang="en-AU" dirty="0">
                <a:solidFill>
                  <a:schemeClr val="accent1"/>
                </a:solidFill>
              </a:rPr>
              <a:t>Locate</a:t>
            </a:r>
            <a:r>
              <a:rPr lang="en-AU" dirty="0"/>
              <a:t>’ the Guiding Station</a:t>
            </a:r>
          </a:p>
        </p:txBody>
      </p:sp>
      <p:sp>
        <p:nvSpPr>
          <p:cNvPr id="3" name="Text Placeholder 2"/>
          <p:cNvSpPr>
            <a:spLocks noGrp="1"/>
          </p:cNvSpPr>
          <p:nvPr>
            <p:ph type="body" sz="quarter" idx="10"/>
          </p:nvPr>
        </p:nvSpPr>
        <p:spPr/>
        <p:txBody>
          <a:bodyPr/>
          <a:lstStyle/>
          <a:p>
            <a:r>
              <a:rPr lang="en-AU" dirty="0"/>
              <a:t>Module 4: set-up equipment</a:t>
            </a:r>
          </a:p>
        </p:txBody>
      </p:sp>
      <p:pic>
        <p:nvPicPr>
          <p:cNvPr id="5" name="Picture 4"/>
          <p:cNvPicPr>
            <a:picLocks noChangeAspect="1"/>
          </p:cNvPicPr>
          <p:nvPr/>
        </p:nvPicPr>
        <p:blipFill>
          <a:blip r:embed="rId2"/>
          <a:stretch>
            <a:fillRect/>
          </a:stretch>
        </p:blipFill>
        <p:spPr>
          <a:xfrm>
            <a:off x="1212215" y="1978660"/>
            <a:ext cx="7696200" cy="4491355"/>
          </a:xfrm>
          <a:prstGeom prst="rect">
            <a:avLst/>
          </a:prstGeom>
        </p:spPr>
      </p:pic>
      <p:sp>
        <p:nvSpPr>
          <p:cNvPr id="8" name="TextBox 7"/>
          <p:cNvSpPr txBox="1"/>
          <p:nvPr/>
        </p:nvSpPr>
        <p:spPr>
          <a:xfrm flipH="1">
            <a:off x="9346739" y="1634526"/>
            <a:ext cx="2317286" cy="8002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 will now ‘look’ for the Reference Beacons. This may take a few minutes</a:t>
            </a:r>
          </a:p>
        </p:txBody>
      </p:sp>
      <p:sp>
        <p:nvSpPr>
          <p:cNvPr id="4" name="Rectangle 3"/>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6" name="Picture 5"/>
          <p:cNvPicPr>
            <a:picLocks noChangeAspect="1"/>
          </p:cNvPicPr>
          <p:nvPr/>
        </p:nvPicPr>
        <p:blipFill>
          <a:blip r:embed="rId3"/>
          <a:stretch>
            <a:fillRect/>
          </a:stretch>
        </p:blipFill>
        <p:spPr>
          <a:xfrm>
            <a:off x="173355" y="1518285"/>
            <a:ext cx="8648700" cy="495173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23240" y="1363980"/>
            <a:ext cx="8375015" cy="5478780"/>
          </a:xfrm>
          <a:prstGeom prst="rect">
            <a:avLst/>
          </a:prstGeom>
        </p:spPr>
      </p:pic>
      <p:sp>
        <p:nvSpPr>
          <p:cNvPr id="2" name="Title 1"/>
          <p:cNvSpPr>
            <a:spLocks noGrp="1"/>
          </p:cNvSpPr>
          <p:nvPr>
            <p:ph type="title"/>
          </p:nvPr>
        </p:nvSpPr>
        <p:spPr>
          <a:xfrm>
            <a:off x="695999" y="728663"/>
            <a:ext cx="7914601" cy="386715"/>
          </a:xfrm>
        </p:spPr>
        <p:txBody>
          <a:bodyPr/>
          <a:lstStyle/>
          <a:p>
            <a:r>
              <a:rPr lang="en-AU" dirty="0"/>
              <a:t>Guiding Station</a:t>
            </a:r>
            <a:r>
              <a:rPr lang="en-GB" altLang="en-AU" dirty="0"/>
              <a:t> located successfully</a:t>
            </a:r>
          </a:p>
        </p:txBody>
      </p:sp>
      <p:sp>
        <p:nvSpPr>
          <p:cNvPr id="3" name="Text Placeholder 2"/>
          <p:cNvSpPr>
            <a:spLocks noGrp="1"/>
          </p:cNvSpPr>
          <p:nvPr>
            <p:ph type="body" sz="quarter" idx="10"/>
          </p:nvPr>
        </p:nvSpPr>
        <p:spPr/>
        <p:txBody>
          <a:bodyPr/>
          <a:lstStyle/>
          <a:p>
            <a:r>
              <a:rPr lang="en-AU" dirty="0"/>
              <a:t>Module 4: equipment set-up</a:t>
            </a:r>
          </a:p>
        </p:txBody>
      </p:sp>
      <p:sp>
        <p:nvSpPr>
          <p:cNvPr id="5" name="TextBox 4"/>
          <p:cNvSpPr txBox="1"/>
          <p:nvPr/>
        </p:nvSpPr>
        <p:spPr>
          <a:xfrm flipH="1">
            <a:off x="9347200" y="1245235"/>
            <a:ext cx="2317115" cy="568769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Once located, the Guiding Station’s bubble turns green and the Guiding Station’s state becomes ‘Idle’</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the ‘Lionel Calibration’ button to begin the Lionel calibration process</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If there was an error in locating:</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Double check that the physical equipment has been placed in the correct areas (Reference Beacons, Guiding Station)</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Double check that the Guiding Station has been placed in the correct orientation</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Rectangle 5"/>
          <p:cNvSpPr/>
          <p:nvPr/>
        </p:nvSpPr>
        <p:spPr>
          <a:xfrm>
            <a:off x="2536190" y="3429000"/>
            <a:ext cx="932180" cy="78994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p:cNvSpPr/>
          <p:nvPr/>
        </p:nvSpPr>
        <p:spPr>
          <a:xfrm>
            <a:off x="6263005" y="3238500"/>
            <a:ext cx="364490" cy="19050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p:cNvSpPr/>
          <p:nvPr/>
        </p:nvSpPr>
        <p:spPr>
          <a:xfrm>
            <a:off x="6444615" y="6010275"/>
            <a:ext cx="2165985" cy="438785"/>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9440052" y="2101238"/>
            <a:ext cx="2199640" cy="3156561"/>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nvPr>
        </p:nvSpPr>
        <p:spPr/>
        <p:txBody>
          <a:bodyPr/>
          <a:lstStyle/>
          <a:p>
            <a:r>
              <a:rPr lang="en-AU" dirty="0"/>
              <a:t>Module 4, Equipment Set-Up</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Rectangle: Rounded Corners 3"/>
          <p:cNvSpPr/>
          <p:nvPr/>
        </p:nvSpPr>
        <p:spPr>
          <a:xfrm>
            <a:off x="695325"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ctangle: Rounded Corners 4"/>
          <p:cNvSpPr/>
          <p:nvPr/>
        </p:nvSpPr>
        <p:spPr>
          <a:xfrm>
            <a:off x="2917262"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Rounded Corners 5"/>
          <p:cNvSpPr/>
          <p:nvPr/>
        </p:nvSpPr>
        <p:spPr>
          <a:xfrm>
            <a:off x="5139199"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Rounded Corners 6"/>
          <p:cNvSpPr/>
          <p:nvPr/>
        </p:nvSpPr>
        <p:spPr>
          <a:xfrm>
            <a:off x="7361136"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Rounded Corners 7"/>
          <p:cNvSpPr/>
          <p:nvPr/>
        </p:nvSpPr>
        <p:spPr>
          <a:xfrm>
            <a:off x="9583074" y="2920241"/>
            <a:ext cx="1913596" cy="540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8"/>
          <p:cNvGrpSpPr/>
          <p:nvPr/>
        </p:nvGrpSpPr>
        <p:grpSpPr>
          <a:xfrm>
            <a:off x="1208467" y="3827088"/>
            <a:ext cx="887312" cy="1107907"/>
            <a:chOff x="1007549" y="3770531"/>
            <a:chExt cx="887312" cy="1107907"/>
          </a:xfrm>
        </p:grpSpPr>
        <p:pic>
          <p:nvPicPr>
            <p:cNvPr id="10" name="Picture 9"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007549" y="3770531"/>
              <a:ext cx="370281" cy="1107907"/>
            </a:xfrm>
            <a:prstGeom prst="rect">
              <a:avLst/>
            </a:prstGeom>
          </p:spPr>
        </p:pic>
        <p:pic>
          <p:nvPicPr>
            <p:cNvPr id="11" name="Picture 10"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524580" y="3770531"/>
              <a:ext cx="370281" cy="1107907"/>
            </a:xfrm>
            <a:prstGeom prst="rect">
              <a:avLst/>
            </a:prstGeom>
          </p:spPr>
        </p:pic>
      </p:grpSp>
      <p:pic>
        <p:nvPicPr>
          <p:cNvPr id="12" name="Picture 11"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5490890" y="3218001"/>
            <a:ext cx="1210223" cy="1945594"/>
          </a:xfrm>
          <a:prstGeom prst="rect">
            <a:avLst/>
          </a:prstGeom>
        </p:spPr>
      </p:pic>
      <p:pic>
        <p:nvPicPr>
          <p:cNvPr id="13" name="Picture 12"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3411085" y="3213813"/>
            <a:ext cx="925955" cy="1949782"/>
          </a:xfrm>
          <a:prstGeom prst="rect">
            <a:avLst/>
          </a:prstGeom>
        </p:spPr>
      </p:pic>
      <p:sp>
        <p:nvSpPr>
          <p:cNvPr id="14" name="TextBox 13"/>
          <p:cNvSpPr txBox="1"/>
          <p:nvPr/>
        </p:nvSpPr>
        <p:spPr>
          <a:xfrm flipH="1">
            <a:off x="695325"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Reference Beacons</a:t>
            </a:r>
          </a:p>
        </p:txBody>
      </p:sp>
      <p:sp>
        <p:nvSpPr>
          <p:cNvPr id="15" name="TextBox 14"/>
          <p:cNvSpPr txBox="1"/>
          <p:nvPr/>
        </p:nvSpPr>
        <p:spPr>
          <a:xfrm flipH="1">
            <a:off x="2917264"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Guiding Station</a:t>
            </a:r>
          </a:p>
        </p:txBody>
      </p:sp>
      <p:sp>
        <p:nvSpPr>
          <p:cNvPr id="17" name="TextBox 16"/>
          <p:cNvSpPr txBox="1"/>
          <p:nvPr/>
        </p:nvSpPr>
        <p:spPr>
          <a:xfrm flipH="1">
            <a:off x="5139202"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Lionel</a:t>
            </a:r>
          </a:p>
        </p:txBody>
      </p:sp>
      <p:sp>
        <p:nvSpPr>
          <p:cNvPr id="18" name="TextBox 17"/>
          <p:cNvSpPr txBox="1"/>
          <p:nvPr/>
        </p:nvSpPr>
        <p:spPr>
          <a:xfrm flipH="1">
            <a:off x="7361140"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the Guiding Station</a:t>
            </a:r>
          </a:p>
        </p:txBody>
      </p:sp>
      <p:sp>
        <p:nvSpPr>
          <p:cNvPr id="19" name="TextBox 18"/>
          <p:cNvSpPr txBox="1"/>
          <p:nvPr/>
        </p:nvSpPr>
        <p:spPr>
          <a:xfrm flipH="1">
            <a:off x="9583079"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Calibrating Lionel</a:t>
            </a:r>
          </a:p>
        </p:txBody>
      </p:sp>
      <p:pic>
        <p:nvPicPr>
          <p:cNvPr id="20" name="Picture 19"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7854963" y="3213813"/>
            <a:ext cx="925955" cy="1949782"/>
          </a:xfrm>
          <a:prstGeom prst="rect">
            <a:avLst/>
          </a:prstGeom>
        </p:spPr>
      </p:pic>
      <p:pic>
        <p:nvPicPr>
          <p:cNvPr id="41" name="Picture 40"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9934766" y="3218001"/>
            <a:ext cx="1210223" cy="1945594"/>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775597"/>
          </a:xfrm>
        </p:spPr>
        <p:txBody>
          <a:bodyPr/>
          <a:lstStyle/>
          <a:p>
            <a:r>
              <a:rPr lang="en-AU" dirty="0"/>
              <a:t>To calibrate the Lionel robot, we need to use the Map Server Interface to progress it to an ‘Idle’ state</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4: equipment set-up</a:t>
            </a:r>
          </a:p>
        </p:txBody>
      </p:sp>
      <p:sp>
        <p:nvSpPr>
          <p:cNvPr id="4" name="TextBox 3"/>
          <p:cNvSpPr txBox="1"/>
          <p:nvPr/>
        </p:nvSpPr>
        <p:spPr>
          <a:xfrm flipH="1">
            <a:off x="695325" y="1994218"/>
            <a:ext cx="4897755"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Station’s states are colour coded on the Map Server</a:t>
            </a:r>
          </a:p>
        </p:txBody>
      </p:sp>
      <p:sp>
        <p:nvSpPr>
          <p:cNvPr id="5" name="TextBox 4"/>
          <p:cNvSpPr txBox="1"/>
          <p:nvPr/>
        </p:nvSpPr>
        <p:spPr>
          <a:xfrm flipH="1">
            <a:off x="1665604" y="3279795"/>
            <a:ext cx="1941195"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Blue</a:t>
            </a:r>
          </a:p>
        </p:txBody>
      </p:sp>
      <p:sp>
        <p:nvSpPr>
          <p:cNvPr id="8" name="TextBox 7"/>
          <p:cNvSpPr txBox="1"/>
          <p:nvPr/>
        </p:nvSpPr>
        <p:spPr>
          <a:xfrm flipH="1">
            <a:off x="1665604" y="4337171"/>
            <a:ext cx="1941195"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Green</a:t>
            </a:r>
          </a:p>
        </p:txBody>
      </p:sp>
      <p:sp>
        <p:nvSpPr>
          <p:cNvPr id="10" name="TextBox 9"/>
          <p:cNvSpPr txBox="1"/>
          <p:nvPr/>
        </p:nvSpPr>
        <p:spPr>
          <a:xfrm flipH="1">
            <a:off x="1665604" y="5392108"/>
            <a:ext cx="1941195"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Red</a:t>
            </a:r>
          </a:p>
        </p:txBody>
      </p:sp>
      <p:sp>
        <p:nvSpPr>
          <p:cNvPr id="11" name="TextBox 10"/>
          <p:cNvSpPr txBox="1"/>
          <p:nvPr/>
        </p:nvSpPr>
        <p:spPr>
          <a:xfrm flipH="1">
            <a:off x="4017643" y="3279795"/>
            <a:ext cx="275907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Unlocated</a:t>
            </a:r>
          </a:p>
        </p:txBody>
      </p:sp>
      <p:sp>
        <p:nvSpPr>
          <p:cNvPr id="14" name="TextBox 13"/>
          <p:cNvSpPr txBox="1"/>
          <p:nvPr/>
        </p:nvSpPr>
        <p:spPr>
          <a:xfrm flipH="1">
            <a:off x="4017643" y="4173023"/>
            <a:ext cx="2759076" cy="5283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Locating</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Idle / Running</a:t>
            </a:r>
          </a:p>
        </p:txBody>
      </p:sp>
      <p:sp>
        <p:nvSpPr>
          <p:cNvPr id="16" name="TextBox 15"/>
          <p:cNvSpPr txBox="1"/>
          <p:nvPr/>
        </p:nvSpPr>
        <p:spPr>
          <a:xfrm flipH="1">
            <a:off x="4017643" y="5392108"/>
            <a:ext cx="275907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Error</a:t>
            </a:r>
          </a:p>
        </p:txBody>
      </p:sp>
      <p:cxnSp>
        <p:nvCxnSpPr>
          <p:cNvPr id="21" name="Straight Connector 20"/>
          <p:cNvCxnSpPr/>
          <p:nvPr/>
        </p:nvCxnSpPr>
        <p:spPr>
          <a:xfrm>
            <a:off x="695325" y="3908510"/>
            <a:ext cx="629475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95325" y="4965886"/>
            <a:ext cx="629475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flipH="1">
            <a:off x="7822562" y="3115647"/>
            <a:ext cx="3134997"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will start at the ‘Unlocated’ state</a:t>
            </a:r>
          </a:p>
        </p:txBody>
      </p:sp>
      <p:sp>
        <p:nvSpPr>
          <p:cNvPr id="24" name="TextBox 23"/>
          <p:cNvSpPr txBox="1"/>
          <p:nvPr/>
        </p:nvSpPr>
        <p:spPr>
          <a:xfrm flipH="1">
            <a:off x="7822562" y="4301263"/>
            <a:ext cx="3134997"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After it has been successfully calibrated, Lionel will be in ‘Idle’ or ‘Running’ state</a:t>
            </a:r>
          </a:p>
        </p:txBody>
      </p:sp>
      <p:sp>
        <p:nvSpPr>
          <p:cNvPr id="27" name="TextBox 26"/>
          <p:cNvSpPr txBox="1"/>
          <p:nvPr/>
        </p:nvSpPr>
        <p:spPr>
          <a:xfrm flipH="1">
            <a:off x="695325" y="2507020"/>
            <a:ext cx="2911474"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Colour on Map Server Interface</a:t>
            </a:r>
          </a:p>
        </p:txBody>
      </p:sp>
      <p:sp>
        <p:nvSpPr>
          <p:cNvPr id="28" name="TextBox 27"/>
          <p:cNvSpPr txBox="1"/>
          <p:nvPr/>
        </p:nvSpPr>
        <p:spPr>
          <a:xfrm flipH="1">
            <a:off x="4017643" y="2507020"/>
            <a:ext cx="2911474"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State</a:t>
            </a:r>
          </a:p>
        </p:txBody>
      </p:sp>
      <p:cxnSp>
        <p:nvCxnSpPr>
          <p:cNvPr id="29" name="Straight Connector 28"/>
          <p:cNvCxnSpPr/>
          <p:nvPr/>
        </p:nvCxnSpPr>
        <p:spPr>
          <a:xfrm>
            <a:off x="695325" y="2863448"/>
            <a:ext cx="629475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915719" y="3479850"/>
            <a:ext cx="0" cy="646779"/>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695325" y="3019822"/>
            <a:ext cx="720000" cy="720000"/>
            <a:chOff x="695325" y="3019822"/>
            <a:chExt cx="720000" cy="720000"/>
          </a:xfrm>
        </p:grpSpPr>
        <p:sp>
          <p:nvSpPr>
            <p:cNvPr id="17" name="Oval 16"/>
            <p:cNvSpPr/>
            <p:nvPr/>
          </p:nvSpPr>
          <p:spPr>
            <a:xfrm>
              <a:off x="695325" y="3019822"/>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81370" y="3105867"/>
              <a:ext cx="547911" cy="547911"/>
            </a:xfrm>
            <a:prstGeom prst="rect">
              <a:avLst/>
            </a:prstGeom>
          </p:spPr>
        </p:pic>
      </p:grpSp>
      <p:grpSp>
        <p:nvGrpSpPr>
          <p:cNvPr id="35" name="Group 34"/>
          <p:cNvGrpSpPr/>
          <p:nvPr/>
        </p:nvGrpSpPr>
        <p:grpSpPr>
          <a:xfrm>
            <a:off x="695325" y="4077198"/>
            <a:ext cx="720000" cy="720000"/>
            <a:chOff x="695325" y="4077198"/>
            <a:chExt cx="720000" cy="720000"/>
          </a:xfrm>
        </p:grpSpPr>
        <p:sp>
          <p:nvSpPr>
            <p:cNvPr id="18" name="Oval 17"/>
            <p:cNvSpPr/>
            <p:nvPr/>
          </p:nvSpPr>
          <p:spPr>
            <a:xfrm>
              <a:off x="695325" y="4077198"/>
              <a:ext cx="720000" cy="720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81370" y="4163243"/>
              <a:ext cx="547911" cy="547911"/>
            </a:xfrm>
            <a:prstGeom prst="rect">
              <a:avLst/>
            </a:prstGeom>
          </p:spPr>
        </p:pic>
      </p:grpSp>
      <p:grpSp>
        <p:nvGrpSpPr>
          <p:cNvPr id="25" name="Group 24"/>
          <p:cNvGrpSpPr/>
          <p:nvPr/>
        </p:nvGrpSpPr>
        <p:grpSpPr>
          <a:xfrm>
            <a:off x="695325" y="5132135"/>
            <a:ext cx="720000" cy="720000"/>
            <a:chOff x="695325" y="5132135"/>
            <a:chExt cx="720000" cy="720000"/>
          </a:xfrm>
        </p:grpSpPr>
        <p:sp>
          <p:nvSpPr>
            <p:cNvPr id="19" name="Oval 18"/>
            <p:cNvSpPr/>
            <p:nvPr/>
          </p:nvSpPr>
          <p:spPr>
            <a:xfrm>
              <a:off x="695325" y="5132135"/>
              <a:ext cx="720000" cy="720000"/>
            </a:xfrm>
            <a:prstGeom prst="ellipse">
              <a:avLst/>
            </a:prstGeom>
            <a:solidFill>
              <a:srgbClr val="FFD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81369" y="5218180"/>
              <a:ext cx="547911" cy="547911"/>
            </a:xfrm>
            <a:prstGeom prst="rect">
              <a:avLst/>
            </a:prstGeom>
          </p:spPr>
        </p:pic>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1920" y="1656715"/>
            <a:ext cx="8787130" cy="4832985"/>
            <a:chOff x="192" y="2609"/>
            <a:chExt cx="13838" cy="7611"/>
          </a:xfrm>
        </p:grpSpPr>
        <p:pic>
          <p:nvPicPr>
            <p:cNvPr id="6" name="Picture 5"/>
            <p:cNvPicPr>
              <a:picLocks noChangeAspect="1"/>
            </p:cNvPicPr>
            <p:nvPr/>
          </p:nvPicPr>
          <p:blipFill>
            <a:blip r:embed="rId2"/>
            <a:stretch>
              <a:fillRect/>
            </a:stretch>
          </p:blipFill>
          <p:spPr>
            <a:xfrm>
              <a:off x="992" y="2609"/>
              <a:ext cx="13039" cy="7611"/>
            </a:xfrm>
            <a:prstGeom prst="rect">
              <a:avLst/>
            </a:prstGeom>
          </p:spPr>
        </p:pic>
        <p:pic>
          <p:nvPicPr>
            <p:cNvPr id="8" name="Picture 7"/>
            <p:cNvPicPr>
              <a:picLocks noChangeAspect="1"/>
            </p:cNvPicPr>
            <p:nvPr/>
          </p:nvPicPr>
          <p:blipFill>
            <a:blip r:embed="rId3"/>
            <a:srcRect r="11146"/>
            <a:stretch>
              <a:fillRect/>
            </a:stretch>
          </p:blipFill>
          <p:spPr>
            <a:xfrm>
              <a:off x="192" y="2610"/>
              <a:ext cx="10064" cy="7611"/>
            </a:xfrm>
            <a:prstGeom prst="rect">
              <a:avLst/>
            </a:prstGeom>
          </p:spPr>
        </p:pic>
      </p:grpSp>
      <p:sp>
        <p:nvSpPr>
          <p:cNvPr id="2" name="Title 1"/>
          <p:cNvSpPr>
            <a:spLocks noGrp="1"/>
          </p:cNvSpPr>
          <p:nvPr>
            <p:ph type="title"/>
          </p:nvPr>
        </p:nvSpPr>
        <p:spPr/>
        <p:txBody>
          <a:bodyPr/>
          <a:lstStyle/>
          <a:p>
            <a:r>
              <a:rPr lang="en-AU" dirty="0"/>
              <a:t>‘</a:t>
            </a:r>
            <a:r>
              <a:rPr lang="en-AU" dirty="0">
                <a:solidFill>
                  <a:schemeClr val="accent1"/>
                </a:solidFill>
              </a:rPr>
              <a:t>Locate</a:t>
            </a:r>
            <a:r>
              <a:rPr lang="en-AU" dirty="0"/>
              <a:t>’ Lionel</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TextBox 3"/>
          <p:cNvSpPr txBox="1"/>
          <p:nvPr/>
        </p:nvSpPr>
        <p:spPr>
          <a:xfrm flipH="1">
            <a:off x="9346739" y="1634526"/>
            <a:ext cx="2317286" cy="600164"/>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the Lionel robot by clicking its box on the right panel</a:t>
            </a:r>
          </a:p>
        </p:txBody>
      </p:sp>
      <p:sp>
        <p:nvSpPr>
          <p:cNvPr id="7" name="Rectangle 6"/>
          <p:cNvSpPr/>
          <p:nvPr/>
        </p:nvSpPr>
        <p:spPr>
          <a:xfrm>
            <a:off x="6559419" y="3590924"/>
            <a:ext cx="2181356" cy="645173"/>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96850" y="1644015"/>
            <a:ext cx="8712200" cy="4820920"/>
            <a:chOff x="310" y="2589"/>
            <a:chExt cx="13720" cy="7592"/>
          </a:xfrm>
        </p:grpSpPr>
        <p:pic>
          <p:nvPicPr>
            <p:cNvPr id="6" name="Picture 5"/>
            <p:cNvPicPr>
              <a:picLocks noChangeAspect="1"/>
            </p:cNvPicPr>
            <p:nvPr/>
          </p:nvPicPr>
          <p:blipFill>
            <a:blip r:embed="rId2"/>
            <a:stretch>
              <a:fillRect/>
            </a:stretch>
          </p:blipFill>
          <p:spPr>
            <a:xfrm>
              <a:off x="992" y="2589"/>
              <a:ext cx="13039" cy="7592"/>
            </a:xfrm>
            <a:prstGeom prst="rect">
              <a:avLst/>
            </a:prstGeom>
          </p:spPr>
        </p:pic>
        <p:pic>
          <p:nvPicPr>
            <p:cNvPr id="5" name="Picture 4"/>
            <p:cNvPicPr>
              <a:picLocks noChangeAspect="1"/>
            </p:cNvPicPr>
            <p:nvPr/>
          </p:nvPicPr>
          <p:blipFill>
            <a:blip r:embed="rId3"/>
            <a:stretch>
              <a:fillRect/>
            </a:stretch>
          </p:blipFill>
          <p:spPr>
            <a:xfrm>
              <a:off x="310" y="2831"/>
              <a:ext cx="9986" cy="7107"/>
            </a:xfrm>
            <a:prstGeom prst="rect">
              <a:avLst/>
            </a:prstGeom>
          </p:spPr>
        </p:pic>
      </p:grpSp>
      <p:sp>
        <p:nvSpPr>
          <p:cNvPr id="2" name="Title 1"/>
          <p:cNvSpPr>
            <a:spLocks noGrp="1"/>
          </p:cNvSpPr>
          <p:nvPr>
            <p:ph type="title"/>
          </p:nvPr>
        </p:nvSpPr>
        <p:spPr>
          <a:xfrm>
            <a:off x="695999" y="728663"/>
            <a:ext cx="7914601" cy="387798"/>
          </a:xfrm>
        </p:spPr>
        <p:txBody>
          <a:bodyPr/>
          <a:lstStyle/>
          <a:p>
            <a:r>
              <a:rPr lang="en-AU" dirty="0"/>
              <a:t>‘</a:t>
            </a:r>
            <a:r>
              <a:rPr lang="en-AU" dirty="0">
                <a:solidFill>
                  <a:schemeClr val="accent1"/>
                </a:solidFill>
              </a:rPr>
              <a:t>Locate</a:t>
            </a:r>
            <a:r>
              <a:rPr lang="en-AU" dirty="0"/>
              <a:t>’ Lionel</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TextBox 3"/>
          <p:cNvSpPr txBox="1"/>
          <p:nvPr/>
        </p:nvSpPr>
        <p:spPr>
          <a:xfrm flipH="1">
            <a:off x="9346739" y="1634526"/>
            <a:ext cx="2317286" cy="39700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location of the Lionel icon should now mirror the location of Lionel in the physical hall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Tap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 the Lionel icon – its blue bubble will expand to indicate it has been selected</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the ‘Ok’ button</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are setting up multiple Lionel robots, repeat the above steps for the other robots</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Then, click the ‘Locate’ button</a:t>
            </a:r>
          </a:p>
        </p:txBody>
      </p:sp>
      <p:sp>
        <p:nvSpPr>
          <p:cNvPr id="8" name="Rectangle 7"/>
          <p:cNvSpPr/>
          <p:nvPr/>
        </p:nvSpPr>
        <p:spPr>
          <a:xfrm>
            <a:off x="7605035" y="4698934"/>
            <a:ext cx="948185" cy="438999"/>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2" name="Picture 11"/>
          <p:cNvPicPr>
            <a:picLocks noChangeAspect="1"/>
          </p:cNvPicPr>
          <p:nvPr/>
        </p:nvPicPr>
        <p:blipFill>
          <a:blip r:embed="rId4"/>
          <a:srcRect t="50000"/>
          <a:stretch>
            <a:fillRect/>
          </a:stretch>
        </p:blipFill>
        <p:spPr>
          <a:xfrm>
            <a:off x="9346565" y="3522980"/>
            <a:ext cx="2353945" cy="620395"/>
          </a:xfrm>
          <a:prstGeom prst="rect">
            <a:avLst/>
          </a:prstGeom>
        </p:spPr>
      </p:pic>
      <p:pic>
        <p:nvPicPr>
          <p:cNvPr id="13" name="Picture 12"/>
          <p:cNvPicPr>
            <a:picLocks noChangeAspect="1"/>
          </p:cNvPicPr>
          <p:nvPr/>
        </p:nvPicPr>
        <p:blipFill>
          <a:blip r:embed="rId5"/>
          <a:stretch>
            <a:fillRect/>
          </a:stretch>
        </p:blipFill>
        <p:spPr>
          <a:xfrm>
            <a:off x="9185910" y="5729605"/>
            <a:ext cx="2638425" cy="581025"/>
          </a:xfrm>
          <a:prstGeom prst="rect">
            <a:avLst/>
          </a:prstGeom>
        </p:spPr>
      </p:pic>
      <p:sp>
        <p:nvSpPr>
          <p:cNvPr id="15" name="Oval 14">
            <a:extLst>
              <a:ext uri="{FF2B5EF4-FFF2-40B4-BE49-F238E27FC236}">
                <a16:creationId xmlns:a16="http://schemas.microsoft.com/office/drawing/2014/main" id="{27F61104-5F9F-C310-A625-6E2A18417520}"/>
              </a:ext>
            </a:extLst>
          </p:cNvPr>
          <p:cNvSpPr/>
          <p:nvPr/>
        </p:nvSpPr>
        <p:spPr>
          <a:xfrm>
            <a:off x="9310254" y="3233805"/>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2</a:t>
            </a:r>
          </a:p>
        </p:txBody>
      </p:sp>
      <p:sp>
        <p:nvSpPr>
          <p:cNvPr id="16" name="Oval 15">
            <a:extLst>
              <a:ext uri="{FF2B5EF4-FFF2-40B4-BE49-F238E27FC236}">
                <a16:creationId xmlns:a16="http://schemas.microsoft.com/office/drawing/2014/main" id="{88A2F757-C404-D440-EE93-B881CE7C51EA}"/>
              </a:ext>
            </a:extLst>
          </p:cNvPr>
          <p:cNvSpPr/>
          <p:nvPr/>
        </p:nvSpPr>
        <p:spPr>
          <a:xfrm>
            <a:off x="3041457" y="3860659"/>
            <a:ext cx="709125" cy="711624"/>
          </a:xfrm>
          <a:prstGeom prst="ellipse">
            <a:avLst/>
          </a:prstGeom>
          <a:noFill/>
          <a:ln w="6350">
            <a:solidFill>
              <a:schemeClr val="accent5"/>
            </a:solidFill>
            <a:prstDash val="sysDash"/>
          </a:ln>
          <a:effectLst>
            <a:glow rad="635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HK"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17" name="Straight Arrow Connector 16">
            <a:extLst>
              <a:ext uri="{FF2B5EF4-FFF2-40B4-BE49-F238E27FC236}">
                <a16:creationId xmlns:a16="http://schemas.microsoft.com/office/drawing/2014/main" id="{E330D9A3-6A71-2085-2819-CC373FEB8694}"/>
              </a:ext>
            </a:extLst>
          </p:cNvPr>
          <p:cNvCxnSpPr>
            <a:stCxn id="16" idx="7"/>
          </p:cNvCxnSpPr>
          <p:nvPr/>
        </p:nvCxnSpPr>
        <p:spPr>
          <a:xfrm flipV="1">
            <a:off x="3646733" y="3592346"/>
            <a:ext cx="412296" cy="372528"/>
          </a:xfrm>
          <a:prstGeom prst="straightConnector1">
            <a:avLst/>
          </a:prstGeom>
          <a:ln>
            <a:solidFill>
              <a:schemeClr val="accent5"/>
            </a:solidFill>
            <a:prstDash val="sysDash"/>
            <a:tailEnd type="triangle"/>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AE04528-96EB-8AC1-D9F5-F930186CA3C0}"/>
              </a:ext>
            </a:extLst>
          </p:cNvPr>
          <p:cNvSpPr/>
          <p:nvPr/>
        </p:nvSpPr>
        <p:spPr>
          <a:xfrm>
            <a:off x="3496925" y="3778610"/>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1</a:t>
            </a:r>
          </a:p>
        </p:txBody>
      </p:sp>
      <p:sp>
        <p:nvSpPr>
          <p:cNvPr id="18" name="Oval 17">
            <a:extLst>
              <a:ext uri="{FF2B5EF4-FFF2-40B4-BE49-F238E27FC236}">
                <a16:creationId xmlns:a16="http://schemas.microsoft.com/office/drawing/2014/main" id="{7AF12EF2-6A98-69DC-6CC7-BCC69BADFF67}"/>
              </a:ext>
            </a:extLst>
          </p:cNvPr>
          <p:cNvSpPr/>
          <p:nvPr/>
        </p:nvSpPr>
        <p:spPr>
          <a:xfrm>
            <a:off x="9300115" y="2352107"/>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1</a:t>
            </a:r>
          </a:p>
        </p:txBody>
      </p:sp>
      <p:sp>
        <p:nvSpPr>
          <p:cNvPr id="19" name="Oval 18">
            <a:extLst>
              <a:ext uri="{FF2B5EF4-FFF2-40B4-BE49-F238E27FC236}">
                <a16:creationId xmlns:a16="http://schemas.microsoft.com/office/drawing/2014/main" id="{87122C74-AF48-0521-903B-7E839593BF63}"/>
              </a:ext>
            </a:extLst>
          </p:cNvPr>
          <p:cNvSpPr/>
          <p:nvPr/>
        </p:nvSpPr>
        <p:spPr>
          <a:xfrm>
            <a:off x="7491712" y="4585611"/>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2</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a:t>
            </a:r>
            <a:r>
              <a:rPr lang="en-AU">
                <a:solidFill>
                  <a:schemeClr val="accent1"/>
                </a:solidFill>
              </a:rPr>
              <a:t>Locate</a:t>
            </a:r>
            <a:r>
              <a:rPr lang="en-AU"/>
              <a:t>’ Lionel</a:t>
            </a:r>
          </a:p>
        </p:txBody>
      </p:sp>
      <p:sp>
        <p:nvSpPr>
          <p:cNvPr id="3" name="Text Placeholder 2"/>
          <p:cNvSpPr>
            <a:spLocks noGrp="1"/>
          </p:cNvSpPr>
          <p:nvPr>
            <p:ph type="body" sz="quarter" idx="10"/>
          </p:nvPr>
        </p:nvSpPr>
        <p:spPr/>
        <p:txBody>
          <a:bodyPr/>
          <a:lstStyle/>
          <a:p>
            <a:r>
              <a:rPr lang="en-AU" dirty="0"/>
              <a:t>Module 4: equipment set-up</a:t>
            </a:r>
          </a:p>
        </p:txBody>
      </p:sp>
      <p:sp>
        <p:nvSpPr>
          <p:cNvPr id="6" name="TextBox 5"/>
          <p:cNvSpPr txBox="1"/>
          <p:nvPr/>
        </p:nvSpPr>
        <p:spPr>
          <a:xfrm flipH="1">
            <a:off x="9346739" y="1634526"/>
            <a:ext cx="2317286" cy="5026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 will now ‘look’ for the Lionel robot. This may take a few minutes</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Once located, a          symbol will appear. This shows the actual location, and correct orientation, of the Lionel robot</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If there was an error in locating:</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Double check that the physical equipment has been placed in the correct areas (Guiding Station, Lionel)</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Double check that Lionel has been placed in the correct orientation</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5" name="Picture 14"/>
          <p:cNvPicPr>
            <a:picLocks noChangeAspect="1"/>
          </p:cNvPicPr>
          <p:nvPr/>
        </p:nvPicPr>
        <p:blipFill>
          <a:blip r:embed="rId2"/>
          <a:stretch>
            <a:fillRect/>
          </a:stretch>
        </p:blipFill>
        <p:spPr>
          <a:xfrm>
            <a:off x="10556182" y="2713041"/>
            <a:ext cx="343593" cy="196976"/>
          </a:xfrm>
          <a:prstGeom prst="rect">
            <a:avLst/>
          </a:prstGeom>
        </p:spPr>
      </p:pic>
      <p:pic>
        <p:nvPicPr>
          <p:cNvPr id="4" name="Picture 3"/>
          <p:cNvPicPr>
            <a:picLocks noChangeAspect="1"/>
          </p:cNvPicPr>
          <p:nvPr/>
        </p:nvPicPr>
        <p:blipFill>
          <a:blip r:embed="rId3"/>
          <a:stretch>
            <a:fillRect/>
          </a:stretch>
        </p:blipFill>
        <p:spPr>
          <a:xfrm>
            <a:off x="695325" y="1219835"/>
            <a:ext cx="7700645" cy="54279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386715"/>
          </a:xfrm>
        </p:spPr>
        <p:txBody>
          <a:bodyPr/>
          <a:lstStyle/>
          <a:p>
            <a:r>
              <a:rPr lang="en-AU" dirty="0"/>
              <a:t>How does the system work?</a:t>
            </a:r>
          </a:p>
        </p:txBody>
      </p:sp>
      <p:sp>
        <p:nvSpPr>
          <p:cNvPr id="3" name="Text Placeholder 2"/>
          <p:cNvSpPr>
            <a:spLocks noGrp="1"/>
          </p:cNvSpPr>
          <p:nvPr>
            <p:ph type="body" sz="quarter" idx="10"/>
          </p:nvPr>
        </p:nvSpPr>
        <p:spPr/>
        <p:txBody>
          <a:bodyPr/>
          <a:lstStyle/>
          <a:p>
            <a:r>
              <a:rPr lang="en-AU" dirty="0"/>
              <a:t>Module 1: OVERVIEW</a:t>
            </a:r>
          </a:p>
        </p:txBody>
      </p:sp>
      <p:sp>
        <p:nvSpPr>
          <p:cNvPr id="5" name="TextBox 4"/>
          <p:cNvSpPr txBox="1"/>
          <p:nvPr/>
        </p:nvSpPr>
        <p:spPr>
          <a:xfrm flipH="1">
            <a:off x="1019324" y="199519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Determine Reference Points for the hall</a:t>
            </a:r>
          </a:p>
        </p:txBody>
      </p:sp>
      <p:sp>
        <p:nvSpPr>
          <p:cNvPr id="8" name="TextBox 7"/>
          <p:cNvSpPr txBox="1"/>
          <p:nvPr/>
        </p:nvSpPr>
        <p:spPr>
          <a:xfrm flipH="1">
            <a:off x="1019324" y="344001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the two Reference Beacons</a:t>
            </a:r>
          </a:p>
        </p:txBody>
      </p:sp>
      <p:sp>
        <p:nvSpPr>
          <p:cNvPr id="9" name="TextBox 8"/>
          <p:cNvSpPr txBox="1"/>
          <p:nvPr/>
        </p:nvSpPr>
        <p:spPr>
          <a:xfrm flipH="1">
            <a:off x="1019324" y="416242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Guiding Station</a:t>
            </a:r>
          </a:p>
        </p:txBody>
      </p:sp>
      <p:sp>
        <p:nvSpPr>
          <p:cNvPr id="10" name="TextBox 9"/>
          <p:cNvSpPr txBox="1"/>
          <p:nvPr/>
        </p:nvSpPr>
        <p:spPr>
          <a:xfrm flipH="1">
            <a:off x="1019324" y="488483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Lionel robot</a:t>
            </a:r>
          </a:p>
        </p:txBody>
      </p:sp>
      <p:sp>
        <p:nvSpPr>
          <p:cNvPr id="12" name="TextBox 11"/>
          <p:cNvSpPr txBox="1"/>
          <p:nvPr/>
        </p:nvSpPr>
        <p:spPr>
          <a:xfrm flipH="1">
            <a:off x="1019324" y="5607245"/>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the job</a:t>
            </a:r>
          </a:p>
        </p:txBody>
      </p:sp>
      <p:sp>
        <p:nvSpPr>
          <p:cNvPr id="13" name="TextBox 12"/>
          <p:cNvSpPr txBox="1"/>
          <p:nvPr/>
        </p:nvSpPr>
        <p:spPr>
          <a:xfrm flipH="1">
            <a:off x="695325" y="199519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a:t>
            </a:r>
          </a:p>
        </p:txBody>
      </p:sp>
      <p:sp>
        <p:nvSpPr>
          <p:cNvPr id="14" name="TextBox 13"/>
          <p:cNvSpPr txBox="1"/>
          <p:nvPr/>
        </p:nvSpPr>
        <p:spPr>
          <a:xfrm flipH="1">
            <a:off x="695325" y="344001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15" name="TextBox 14"/>
          <p:cNvSpPr txBox="1"/>
          <p:nvPr/>
        </p:nvSpPr>
        <p:spPr>
          <a:xfrm flipH="1">
            <a:off x="695325" y="416242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16" name="TextBox 15"/>
          <p:cNvSpPr txBox="1"/>
          <p:nvPr/>
        </p:nvSpPr>
        <p:spPr>
          <a:xfrm flipH="1">
            <a:off x="695325" y="488483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17" name="TextBox 16"/>
          <p:cNvSpPr txBox="1"/>
          <p:nvPr/>
        </p:nvSpPr>
        <p:spPr>
          <a:xfrm flipH="1">
            <a:off x="695325" y="5607245"/>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20" name="TextBox 19"/>
          <p:cNvSpPr txBox="1"/>
          <p:nvPr/>
        </p:nvSpPr>
        <p:spPr>
          <a:xfrm flipH="1">
            <a:off x="1019324" y="271760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the Map Server</a:t>
            </a:r>
          </a:p>
        </p:txBody>
      </p:sp>
      <p:sp>
        <p:nvSpPr>
          <p:cNvPr id="21" name="TextBox 20"/>
          <p:cNvSpPr txBox="1"/>
          <p:nvPr/>
        </p:nvSpPr>
        <p:spPr>
          <a:xfrm flipH="1">
            <a:off x="695325" y="271760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a:t>
            </a:r>
          </a:p>
        </p:txBody>
      </p:sp>
      <p:pic>
        <p:nvPicPr>
          <p:cNvPr id="6" name="Picture 5" descr="A picture containing ceiling&#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318" t="6630" r="946" b="4858"/>
          <a:stretch>
            <a:fillRect/>
          </a:stretch>
        </p:blipFill>
        <p:spPr>
          <a:xfrm>
            <a:off x="4994565" y="1939636"/>
            <a:ext cx="5957454" cy="4005383"/>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Users\AR\Pictures\Screenshots\Screenshot 2024-01-17 160259.pngScreenshot 2024-01-17 160259"/>
          <p:cNvPicPr>
            <a:picLocks noChangeAspect="1"/>
          </p:cNvPicPr>
          <p:nvPr/>
        </p:nvPicPr>
        <p:blipFill>
          <a:blip r:embed="rId2"/>
          <a:srcRect/>
          <a:stretch>
            <a:fillRect/>
          </a:stretch>
        </p:blipFill>
        <p:spPr>
          <a:xfrm>
            <a:off x="908685" y="1148080"/>
            <a:ext cx="7489190" cy="5547995"/>
          </a:xfrm>
          <a:prstGeom prst="rect">
            <a:avLst/>
          </a:prstGeom>
        </p:spPr>
      </p:pic>
      <p:sp>
        <p:nvSpPr>
          <p:cNvPr id="2" name="Title 1"/>
          <p:cNvSpPr>
            <a:spLocks noGrp="1"/>
          </p:cNvSpPr>
          <p:nvPr>
            <p:ph type="title"/>
          </p:nvPr>
        </p:nvSpPr>
        <p:spPr>
          <a:xfrm>
            <a:off x="695999" y="728663"/>
            <a:ext cx="7914601" cy="386715"/>
          </a:xfrm>
        </p:spPr>
        <p:txBody>
          <a:bodyPr/>
          <a:lstStyle/>
          <a:p>
            <a:r>
              <a:rPr lang="en-AU" dirty="0"/>
              <a:t>You have successfully </a:t>
            </a:r>
            <a:r>
              <a:rPr lang="en-GB" altLang="en-AU" dirty="0"/>
              <a:t>calibrated </a:t>
            </a:r>
            <a:r>
              <a:rPr lang="en-AU" dirty="0"/>
              <a:t>Lionel</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4: equipment set-up</a:t>
            </a:r>
          </a:p>
        </p:txBody>
      </p:sp>
      <p:sp>
        <p:nvSpPr>
          <p:cNvPr id="4" name="TextBox 3"/>
          <p:cNvSpPr txBox="1"/>
          <p:nvPr/>
        </p:nvSpPr>
        <p:spPr>
          <a:xfrm flipH="1">
            <a:off x="9346739" y="1634526"/>
            <a:ext cx="2317286" cy="28416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Once located, Lionel’s bubble turns green and Lionel’s state becomes ‘Idle’</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means you have completed the Lionel calibration process</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Remove the Reference Beacons from the hall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‘R</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eady to operate</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a:p>
            <a:pPr marL="742950" marR="0" lvl="1"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Rectangle 5"/>
          <p:cNvSpPr/>
          <p:nvPr/>
        </p:nvSpPr>
        <p:spPr>
          <a:xfrm>
            <a:off x="3663315" y="4011295"/>
            <a:ext cx="1021715" cy="89281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p:cNvSpPr/>
          <p:nvPr/>
        </p:nvSpPr>
        <p:spPr>
          <a:xfrm>
            <a:off x="6411595" y="3078089"/>
            <a:ext cx="330200" cy="19050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p:cNvSpPr/>
          <p:nvPr/>
        </p:nvSpPr>
        <p:spPr>
          <a:xfrm>
            <a:off x="6525895" y="5988050"/>
            <a:ext cx="1784350" cy="35052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386715"/>
          </a:xfrm>
        </p:spPr>
        <p:txBody>
          <a:bodyPr/>
          <a:lstStyle/>
          <a:p>
            <a:r>
              <a:rPr lang="en-GB" altLang="en-AU" dirty="0"/>
              <a:t>Start your map</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4: equipment set-up</a:t>
            </a:r>
          </a:p>
        </p:txBody>
      </p:sp>
      <p:sp>
        <p:nvSpPr>
          <p:cNvPr id="4" name="TextBox 3"/>
          <p:cNvSpPr txBox="1"/>
          <p:nvPr/>
        </p:nvSpPr>
        <p:spPr>
          <a:xfrm flipH="1">
            <a:off x="9346739" y="1634526"/>
            <a:ext cx="2317286" cy="52679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now need to select a map for each Lionel to run, first tap ‘Start Running’</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the desired map, and tap ‘OK’</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Lionel state will then change to ‘Running’</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5" name="Picture 4" descr="C:\Users\AR\Pictures\Screenshots\Screenshot 2024-01-17 160504.pngScreenshot 2024-01-17 160504"/>
          <p:cNvPicPr>
            <a:picLocks noChangeAspect="1"/>
          </p:cNvPicPr>
          <p:nvPr/>
        </p:nvPicPr>
        <p:blipFill>
          <a:blip r:embed="rId2"/>
          <a:srcRect l="963" r="963"/>
          <a:stretch>
            <a:fillRect/>
          </a:stretch>
        </p:blipFill>
        <p:spPr>
          <a:xfrm>
            <a:off x="695960" y="1158875"/>
            <a:ext cx="7475220" cy="5536565"/>
          </a:xfrm>
          <a:prstGeom prst="rect">
            <a:avLst/>
          </a:prstGeom>
        </p:spPr>
      </p:pic>
      <p:sp>
        <p:nvSpPr>
          <p:cNvPr id="7" name="Rectangle 6"/>
          <p:cNvSpPr/>
          <p:nvPr/>
        </p:nvSpPr>
        <p:spPr>
          <a:xfrm>
            <a:off x="6252210" y="4124325"/>
            <a:ext cx="1880870" cy="248285"/>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p:cNvSpPr/>
          <p:nvPr/>
        </p:nvSpPr>
        <p:spPr>
          <a:xfrm>
            <a:off x="6334125" y="5974715"/>
            <a:ext cx="1743710" cy="438785"/>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9" name="Picture 8"/>
          <p:cNvPicPr>
            <a:picLocks noChangeAspect="1"/>
          </p:cNvPicPr>
          <p:nvPr/>
        </p:nvPicPr>
        <p:blipFill>
          <a:blip r:embed="rId3"/>
          <a:stretch>
            <a:fillRect/>
          </a:stretch>
        </p:blipFill>
        <p:spPr>
          <a:xfrm>
            <a:off x="9346739" y="2542893"/>
            <a:ext cx="2519978" cy="1705574"/>
          </a:xfrm>
          <a:prstGeom prst="rect">
            <a:avLst/>
          </a:prstGeom>
        </p:spPr>
      </p:pic>
      <p:pic>
        <p:nvPicPr>
          <p:cNvPr id="6" name="Picture 5"/>
          <p:cNvPicPr>
            <a:picLocks noChangeAspect="1"/>
          </p:cNvPicPr>
          <p:nvPr/>
        </p:nvPicPr>
        <p:blipFill>
          <a:blip r:embed="rId4"/>
          <a:srcRect l="1292" r="615" b="9333"/>
          <a:stretch>
            <a:fillRect/>
          </a:stretch>
        </p:blipFill>
        <p:spPr>
          <a:xfrm>
            <a:off x="9346739" y="5294521"/>
            <a:ext cx="2751608" cy="586918"/>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5325" y="3041202"/>
            <a:ext cx="3673475" cy="775597"/>
          </a:xfrm>
        </p:spPr>
        <p:txBody>
          <a:bodyPr/>
          <a:lstStyle/>
          <a:p>
            <a:r>
              <a:rPr lang="en-AU" dirty="0"/>
              <a:t>Lionel will now start running the job</a:t>
            </a:r>
          </a:p>
        </p:txBody>
      </p:sp>
      <p:sp>
        <p:nvSpPr>
          <p:cNvPr id="5" name="Text Placeholder 4"/>
          <p:cNvSpPr>
            <a:spLocks noGrp="1"/>
          </p:cNvSpPr>
          <p:nvPr>
            <p:ph type="body" sz="quarter" idx="10"/>
          </p:nvPr>
        </p:nvSpPr>
        <p:spPr/>
        <p:txBody>
          <a:bodyPr/>
          <a:lstStyle/>
          <a:p>
            <a:r>
              <a:rPr lang="en-AU"/>
              <a:t>Module 4: equipment set-up</a:t>
            </a:r>
            <a:endParaRPr lang="en-AU" dirty="0"/>
          </a:p>
        </p:txBody>
      </p:sp>
      <p:pic>
        <p:nvPicPr>
          <p:cNvPr id="3" name="Picture 2" descr="A picture containing indoor, ceiling, miller&#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6650" y="1396206"/>
            <a:ext cx="6550025" cy="4912519"/>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steps on a light green pastel background"/>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010" b="6407"/>
          <a:stretch>
            <a:fillRect/>
          </a:stretch>
        </p:blipFill>
        <p:spPr>
          <a:xfrm>
            <a:off x="0" y="0"/>
            <a:ext cx="12192000" cy="6856838"/>
          </a:xfrm>
          <a:prstGeom prst="rect">
            <a:avLst/>
          </a:prstGeom>
        </p:spPr>
      </p:pic>
      <p:sp>
        <p:nvSpPr>
          <p:cNvPr id="2" name="Title 1"/>
          <p:cNvSpPr>
            <a:spLocks noGrp="1"/>
          </p:cNvSpPr>
          <p:nvPr>
            <p:ph type="ctrTitle"/>
          </p:nvPr>
        </p:nvSpPr>
        <p:spPr>
          <a:xfrm>
            <a:off x="696000" y="3048126"/>
            <a:ext cx="10800000" cy="761747"/>
          </a:xfrm>
        </p:spPr>
        <p:txBody>
          <a:bodyPr/>
          <a:lstStyle/>
          <a:p>
            <a:r>
              <a:rPr lang="en-AU" dirty="0"/>
              <a:t>Module 5: Job Supervision</a:t>
            </a:r>
          </a:p>
        </p:txBody>
      </p:sp>
      <p:sp>
        <p:nvSpPr>
          <p:cNvPr id="4" name="TextBox 3"/>
          <p:cNvSpPr txBox="1"/>
          <p:nvPr/>
        </p:nvSpPr>
        <p:spPr>
          <a:xfrm>
            <a:off x="696000" y="2367280"/>
            <a:ext cx="10759400" cy="369332"/>
          </a:xfrm>
          <a:prstGeom prst="rect">
            <a:avLst/>
          </a:prstGeom>
          <a:noFill/>
        </p:spPr>
        <p:txBody>
          <a:bodyPr wrap="square" lIns="0" tIns="0" rIns="0" bIns="0" rtlCol="0">
            <a:spAutoFit/>
          </a:bodyPr>
          <a:lstStyle/>
          <a:p>
            <a:pPr algn="l">
              <a:spcBef>
                <a:spcPts val="300"/>
              </a:spcBef>
              <a:spcAft>
                <a:spcPts val="300"/>
              </a:spcAft>
            </a:pPr>
            <a:r>
              <a:rPr lang="en-AU" sz="2400" b="1" dirty="0">
                <a:solidFill>
                  <a:schemeClr val="accent1"/>
                </a:solidFill>
                <a:latin typeface="Segoe UI" panose="020B0502040204020203" pitchFamily="34" charset="0"/>
                <a:cs typeface="Segoe UI" panose="020B0502040204020203" pitchFamily="34" charset="0"/>
              </a:rPr>
              <a:t>Lionel Training Course</a:t>
            </a:r>
          </a:p>
        </p:txBody>
      </p:sp>
      <p:pic>
        <p:nvPicPr>
          <p:cNvPr id="9" name="Graphic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0" y="806832"/>
            <a:ext cx="2520000" cy="717231"/>
          </a:xfrm>
          <a:prstGeom prst="rect">
            <a:avLst/>
          </a:prstGeom>
        </p:spPr>
      </p:pic>
      <p:sp>
        <p:nvSpPr>
          <p:cNvPr id="3" name="TextBox 2"/>
          <p:cNvSpPr txBox="1"/>
          <p:nvPr/>
        </p:nvSpPr>
        <p:spPr>
          <a:xfrm>
            <a:off x="695999" y="5800298"/>
            <a:ext cx="10799999" cy="507831"/>
          </a:xfrm>
          <a:prstGeom prst="rect">
            <a:avLst/>
          </a:prstGeom>
          <a:noFill/>
        </p:spPr>
        <p:txBody>
          <a:bodyPr wrap="square" lIns="0" tIns="0" rIns="0" bIns="0" rtlCol="0">
            <a:spAutoFit/>
          </a:bodyPr>
          <a:lstStyle/>
          <a:p>
            <a:pPr algn="l">
              <a:spcBef>
                <a:spcPts val="300"/>
              </a:spcBef>
              <a:spcAft>
                <a:spcPts val="300"/>
              </a:spcAft>
            </a:pPr>
            <a:r>
              <a:rPr lang="en-AU" sz="1400" dirty="0">
                <a:latin typeface="Segoe UI" panose="020B0502040204020203" pitchFamily="34" charset="0"/>
                <a:cs typeface="Segoe UI" panose="020B0502040204020203" pitchFamily="34" charset="0"/>
              </a:rPr>
              <a:t>Last updated March 2024 | Go to the User Portal to download the latest version</a:t>
            </a:r>
          </a:p>
          <a:p>
            <a:pPr algn="l">
              <a:spcBef>
                <a:spcPts val="300"/>
              </a:spcBef>
              <a:spcAft>
                <a:spcPts val="300"/>
              </a:spcAft>
            </a:pPr>
            <a:r>
              <a:rPr lang="en-AU" sz="1400" dirty="0">
                <a:latin typeface="Segoe UI" panose="020B0502040204020203" pitchFamily="34" charset="0"/>
                <a:cs typeface="Segoe UI" panose="020B0502040204020203" pitchFamily="34" charset="0"/>
              </a:rPr>
              <a:t>Confidential – do not distribute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are we?</a:t>
            </a:r>
          </a:p>
        </p:txBody>
      </p:sp>
      <p:sp>
        <p:nvSpPr>
          <p:cNvPr id="3" name="Text Placeholder 2"/>
          <p:cNvSpPr>
            <a:spLocks noGrp="1"/>
          </p:cNvSpPr>
          <p:nvPr>
            <p:ph type="body" sz="quarter" idx="10"/>
          </p:nvPr>
        </p:nvSpPr>
        <p:spPr/>
        <p:txBody>
          <a:bodyPr/>
          <a:lstStyle/>
          <a:p>
            <a:r>
              <a:rPr lang="en-AU" dirty="0"/>
              <a:t>Module 5: job supervision</a:t>
            </a:r>
          </a:p>
        </p:txBody>
      </p:sp>
      <p:sp>
        <p:nvSpPr>
          <p:cNvPr id="23" name="Rectangle 22"/>
          <p:cNvSpPr/>
          <p:nvPr/>
        </p:nvSpPr>
        <p:spPr>
          <a:xfrm>
            <a:off x="20935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Overview</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Introducing the components of the Lionel system – Robot, Guiding Station, Reference Beacon, Map Server – and how they work together</a:t>
            </a:r>
          </a:p>
        </p:txBody>
      </p:sp>
      <p:sp>
        <p:nvSpPr>
          <p:cNvPr id="24" name="Rectangle: Rounded Corners 23"/>
          <p:cNvSpPr/>
          <p:nvPr/>
        </p:nvSpPr>
        <p:spPr>
          <a:xfrm>
            <a:off x="273313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1</a:t>
            </a:r>
          </a:p>
        </p:txBody>
      </p:sp>
      <p:sp>
        <p:nvSpPr>
          <p:cNvPr id="25" name="Rectangle 24"/>
          <p:cNvSpPr/>
          <p:nvPr/>
        </p:nvSpPr>
        <p:spPr>
          <a:xfrm>
            <a:off x="4890000" y="199421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Map Upload</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Walking through how to use the User Portal to upload, process and edit your maps</a:t>
            </a:r>
          </a:p>
        </p:txBody>
      </p:sp>
      <p:sp>
        <p:nvSpPr>
          <p:cNvPr id="26" name="Rectangle: Rounded Corners 25"/>
          <p:cNvSpPr/>
          <p:nvPr/>
        </p:nvSpPr>
        <p:spPr>
          <a:xfrm>
            <a:off x="552958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2</a:t>
            </a:r>
          </a:p>
        </p:txBody>
      </p:sp>
      <p:sp>
        <p:nvSpPr>
          <p:cNvPr id="27" name="Rectangle 26"/>
          <p:cNvSpPr/>
          <p:nvPr/>
        </p:nvSpPr>
        <p:spPr>
          <a:xfrm>
            <a:off x="76864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On-Site Preparation</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steps to take on-site before the job: charging batteries, opening the Map Server Box, syncing the latest map and preparing the paint</a:t>
            </a:r>
          </a:p>
        </p:txBody>
      </p:sp>
      <p:sp>
        <p:nvSpPr>
          <p:cNvPr id="28" name="Rectangle: Rounded Corners 27"/>
          <p:cNvSpPr/>
          <p:nvPr/>
        </p:nvSpPr>
        <p:spPr>
          <a:xfrm>
            <a:off x="8326030" y="1802443"/>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3</a:t>
            </a:r>
          </a:p>
        </p:txBody>
      </p:sp>
      <p:sp>
        <p:nvSpPr>
          <p:cNvPr id="29" name="Rectangle 28"/>
          <p:cNvSpPr/>
          <p:nvPr/>
        </p:nvSpPr>
        <p:spPr>
          <a:xfrm>
            <a:off x="695325" y="439517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Equipment Set-Up</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how to set up and calibrate the equipment on-site (the Reference Beacons, Guiding Station and Lionel Robot)</a:t>
            </a:r>
          </a:p>
        </p:txBody>
      </p:sp>
      <p:sp>
        <p:nvSpPr>
          <p:cNvPr id="30" name="Rectangle: Rounded Corners 29"/>
          <p:cNvSpPr/>
          <p:nvPr/>
        </p:nvSpPr>
        <p:spPr>
          <a:xfrm>
            <a:off x="13349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4</a:t>
            </a:r>
          </a:p>
        </p:txBody>
      </p:sp>
      <p:sp>
        <p:nvSpPr>
          <p:cNvPr id="31" name="Rectangle 30"/>
          <p:cNvSpPr/>
          <p:nvPr/>
        </p:nvSpPr>
        <p:spPr>
          <a:xfrm>
            <a:off x="3491775" y="439517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Job Supervision</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how to use the Map Server to monitor Lionel as it marks your floors</a:t>
            </a:r>
          </a:p>
        </p:txBody>
      </p:sp>
      <p:sp>
        <p:nvSpPr>
          <p:cNvPr id="32" name="Rectangle: Rounded Corners 31"/>
          <p:cNvSpPr/>
          <p:nvPr/>
        </p:nvSpPr>
        <p:spPr>
          <a:xfrm>
            <a:off x="41313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5</a:t>
            </a:r>
          </a:p>
        </p:txBody>
      </p:sp>
      <p:sp>
        <p:nvSpPr>
          <p:cNvPr id="33" name="Rectangle 32"/>
          <p:cNvSpPr/>
          <p:nvPr/>
        </p:nvSpPr>
        <p:spPr>
          <a:xfrm>
            <a:off x="6288225" y="4395179"/>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Clean Up</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the steps you need to take after Lionel completes a job to care for the equipment</a:t>
            </a:r>
          </a:p>
        </p:txBody>
      </p:sp>
      <p:sp>
        <p:nvSpPr>
          <p:cNvPr id="34" name="Rectangle: Rounded Corners 33"/>
          <p:cNvSpPr/>
          <p:nvPr/>
        </p:nvSpPr>
        <p:spPr>
          <a:xfrm>
            <a:off x="69278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6</a:t>
            </a:r>
          </a:p>
        </p:txBody>
      </p:sp>
      <p:sp>
        <p:nvSpPr>
          <p:cNvPr id="35" name="Rectangle 34"/>
          <p:cNvSpPr/>
          <p:nvPr/>
        </p:nvSpPr>
        <p:spPr>
          <a:xfrm>
            <a:off x="9084675" y="4395177"/>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Proactive Care &amp; Troubleshooting</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the proactive maintenance processes you need to perform and the common reactive troubleshooting methods </a:t>
            </a:r>
          </a:p>
        </p:txBody>
      </p:sp>
      <p:sp>
        <p:nvSpPr>
          <p:cNvPr id="36" name="Rectangle: Rounded Corners 35"/>
          <p:cNvSpPr/>
          <p:nvPr/>
        </p:nvSpPr>
        <p:spPr>
          <a:xfrm>
            <a:off x="97242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7</a:t>
            </a:r>
          </a:p>
        </p:txBody>
      </p:sp>
      <p:sp>
        <p:nvSpPr>
          <p:cNvPr id="37" name="Rectangle: Rounded Corners 36"/>
          <p:cNvSpPr/>
          <p:nvPr/>
        </p:nvSpPr>
        <p:spPr>
          <a:xfrm>
            <a:off x="10047288" y="1200236"/>
            <a:ext cx="288000" cy="1361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38" name="TextBox 37"/>
          <p:cNvSpPr txBox="1"/>
          <p:nvPr/>
        </p:nvSpPr>
        <p:spPr>
          <a:xfrm flipH="1">
            <a:off x="10454003" y="1183697"/>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In the office</a:t>
            </a:r>
          </a:p>
        </p:txBody>
      </p:sp>
      <p:sp>
        <p:nvSpPr>
          <p:cNvPr id="39" name="Rectangle: Rounded Corners 38"/>
          <p:cNvSpPr/>
          <p:nvPr/>
        </p:nvSpPr>
        <p:spPr>
          <a:xfrm>
            <a:off x="10047288" y="1432694"/>
            <a:ext cx="288000" cy="13619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40" name="TextBox 39"/>
          <p:cNvSpPr txBox="1"/>
          <p:nvPr/>
        </p:nvSpPr>
        <p:spPr>
          <a:xfrm flipH="1">
            <a:off x="10454003" y="1416155"/>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On-site</a:t>
            </a:r>
          </a:p>
        </p:txBody>
      </p:sp>
      <p:sp>
        <p:nvSpPr>
          <p:cNvPr id="4" name="Rectangle 3"/>
          <p:cNvSpPr/>
          <p:nvPr/>
        </p:nvSpPr>
        <p:spPr>
          <a:xfrm>
            <a:off x="6074487" y="4038973"/>
            <a:ext cx="5635930"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p:cNvSpPr/>
          <p:nvPr/>
        </p:nvSpPr>
        <p:spPr>
          <a:xfrm>
            <a:off x="1939006" y="1594558"/>
            <a:ext cx="8313988"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p:cNvSpPr/>
          <p:nvPr/>
        </p:nvSpPr>
        <p:spPr>
          <a:xfrm>
            <a:off x="481586" y="4119880"/>
            <a:ext cx="2817964"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Rectangle 6">
            <a:extLst>
              <a:ext uri="{FF2B5EF4-FFF2-40B4-BE49-F238E27FC236}">
                <a16:creationId xmlns:a16="http://schemas.microsoft.com/office/drawing/2014/main" id="{6567E6F8-E854-2039-E135-D51E214199A3}"/>
              </a:ext>
            </a:extLst>
          </p:cNvPr>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tx1"/>
                </a:solidFill>
                <a:latin typeface="Segoe UI" panose="020B0502040204020203" pitchFamily="34" charset="0"/>
                <a:cs typeface="Segoe UI" panose="020B0502040204020203" pitchFamily="34" charset="0"/>
              </a:rPr>
              <a:t>Updated since Jan 2022</a:t>
            </a:r>
            <a:endParaRPr lang="zh-CN" altLang="en-US" sz="1200" dirty="0">
              <a:solidFill>
                <a:schemeClr val="tx1"/>
              </a:solidFill>
              <a:latin typeface="Segoe UI" panose="020B0502040204020203" pitchFamily="34" charset="0"/>
              <a:cs typeface="Segoe UI" panose="020B0502040204020203"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81CAB16-4326-E8C5-F6F4-C10013895D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23" t="539" r="996" b="1949"/>
          <a:stretch/>
        </p:blipFill>
        <p:spPr>
          <a:xfrm>
            <a:off x="695324" y="3218619"/>
            <a:ext cx="5285749" cy="3166281"/>
          </a:xfrm>
          <a:prstGeom prst="rect">
            <a:avLst/>
          </a:prstGeom>
        </p:spPr>
      </p:pic>
      <p:sp>
        <p:nvSpPr>
          <p:cNvPr id="6" name="Title 5"/>
          <p:cNvSpPr>
            <a:spLocks noGrp="1"/>
          </p:cNvSpPr>
          <p:nvPr>
            <p:ph type="title"/>
          </p:nvPr>
        </p:nvSpPr>
        <p:spPr/>
        <p:txBody>
          <a:bodyPr/>
          <a:lstStyle/>
          <a:p>
            <a:r>
              <a:rPr lang="en-AU" dirty="0"/>
              <a:t>What is in Module 5, Job Supervision</a:t>
            </a:r>
          </a:p>
        </p:txBody>
      </p:sp>
      <p:sp>
        <p:nvSpPr>
          <p:cNvPr id="7" name="Text Placeholder 6"/>
          <p:cNvSpPr>
            <a:spLocks noGrp="1"/>
          </p:cNvSpPr>
          <p:nvPr>
            <p:ph type="body" sz="quarter" idx="10"/>
          </p:nvPr>
        </p:nvSpPr>
        <p:spPr/>
        <p:txBody>
          <a:bodyPr/>
          <a:lstStyle/>
          <a:p>
            <a:r>
              <a:rPr lang="en-AU" dirty="0"/>
              <a:t>Module 5: job supervision</a:t>
            </a:r>
          </a:p>
        </p:txBody>
      </p:sp>
      <p:sp>
        <p:nvSpPr>
          <p:cNvPr id="8" name="TextBox 7"/>
          <p:cNvSpPr txBox="1"/>
          <p:nvPr/>
        </p:nvSpPr>
        <p:spPr>
          <a:xfrm flipH="1">
            <a:off x="695324" y="1635348"/>
            <a:ext cx="4845956" cy="1410643"/>
          </a:xfrm>
          <a:prstGeom prst="rect">
            <a:avLst/>
          </a:prstGeom>
          <a:noFill/>
        </p:spPr>
        <p:txBody>
          <a:bodyPr wrap="square" lIns="0" tIns="0" rIns="0" bIns="0" rtlCol="0">
            <a:spAutoFit/>
          </a:bodyPr>
          <a:lstStyle/>
          <a:p>
            <a:pPr>
              <a:spcBef>
                <a:spcPts val="500"/>
              </a:spcBef>
              <a:spcAft>
                <a:spcPts val="500"/>
              </a:spcAft>
            </a:pPr>
            <a:r>
              <a:rPr lang="en-AU" sz="1500" dirty="0">
                <a:latin typeface="Segoe UI" panose="020B0502040204020203" pitchFamily="34" charset="0"/>
                <a:cs typeface="Segoe UI" panose="020B0502040204020203" pitchFamily="34" charset="0"/>
              </a:rPr>
              <a:t>After pressing ‘Run Job’, Lionel works independently</a:t>
            </a:r>
          </a:p>
          <a:p>
            <a:pPr>
              <a:spcBef>
                <a:spcPts val="500"/>
              </a:spcBef>
              <a:spcAft>
                <a:spcPts val="500"/>
              </a:spcAft>
            </a:pPr>
            <a:r>
              <a:rPr lang="en-AU" sz="1500" dirty="0">
                <a:latin typeface="Segoe UI" panose="020B0502040204020203" pitchFamily="34" charset="0"/>
                <a:cs typeface="Segoe UI" panose="020B0502040204020203" pitchFamily="34" charset="0"/>
              </a:rPr>
              <a:t>If all goes well, you do not need to do anything</a:t>
            </a:r>
          </a:p>
          <a:p>
            <a:pPr>
              <a:spcBef>
                <a:spcPts val="500"/>
              </a:spcBef>
              <a:spcAft>
                <a:spcPts val="500"/>
              </a:spcAft>
            </a:pPr>
            <a:r>
              <a:rPr lang="en-AU" sz="1500" dirty="0">
                <a:latin typeface="Segoe UI" panose="020B0502040204020203" pitchFamily="34" charset="0"/>
                <a:cs typeface="Segoe UI" panose="020B0502040204020203" pitchFamily="34" charset="0"/>
              </a:rPr>
              <a:t>This module shows you what to do if errors occur or if you have more advanced needs (e.g. need to add extra robots or Guiding Stations)</a:t>
            </a:r>
          </a:p>
        </p:txBody>
      </p:sp>
      <p:sp>
        <p:nvSpPr>
          <p:cNvPr id="10" name="TextBox 9"/>
          <p:cNvSpPr txBox="1"/>
          <p:nvPr/>
        </p:nvSpPr>
        <p:spPr>
          <a:xfrm flipH="1">
            <a:off x="6650719" y="1635348"/>
            <a:ext cx="4845956" cy="692497"/>
          </a:xfrm>
          <a:prstGeom prst="rect">
            <a:avLst/>
          </a:prstGeom>
          <a:noFill/>
        </p:spPr>
        <p:txBody>
          <a:bodyPr wrap="square" lIns="0" tIns="0" rIns="0" bIns="0" rtlCol="0">
            <a:spAutoFit/>
          </a:bodyPr>
          <a:lstStyle/>
          <a:p>
            <a:pPr>
              <a:spcBef>
                <a:spcPts val="300"/>
              </a:spcBef>
              <a:spcAft>
                <a:spcPts val="300"/>
              </a:spcAft>
            </a:pPr>
            <a:r>
              <a:rPr lang="en-AU" sz="1500" dirty="0">
                <a:latin typeface="Segoe UI" panose="020B0502040204020203" pitchFamily="34" charset="0"/>
                <a:cs typeface="Segoe UI" panose="020B0502040204020203" pitchFamily="34" charset="0"/>
              </a:rPr>
              <a:t>This module walks through the three features on the Map Server Interface that allow you to monitor / manage the job in real time</a:t>
            </a:r>
          </a:p>
        </p:txBody>
      </p:sp>
      <p:sp>
        <p:nvSpPr>
          <p:cNvPr id="13" name="TextBox 12"/>
          <p:cNvSpPr txBox="1"/>
          <p:nvPr/>
        </p:nvSpPr>
        <p:spPr>
          <a:xfrm flipH="1">
            <a:off x="7387506" y="5349923"/>
            <a:ext cx="883467" cy="430887"/>
          </a:xfrm>
          <a:prstGeom prst="rect">
            <a:avLst/>
          </a:prstGeom>
          <a:noFill/>
        </p:spPr>
        <p:txBody>
          <a:bodyPr wrap="square" lIns="0" tIns="0" rIns="0" bIns="0" rtlCol="0">
            <a:spAutoFit/>
          </a:bodyPr>
          <a:lstStyle/>
          <a:p>
            <a:pPr algn="ctr">
              <a:spcBef>
                <a:spcPts val="300"/>
              </a:spcBef>
              <a:spcAft>
                <a:spcPts val="300"/>
              </a:spcAft>
            </a:pPr>
            <a:r>
              <a:rPr lang="en-AU" sz="1400" dirty="0">
                <a:latin typeface="Segoe UI" panose="020B0502040204020203" pitchFamily="34" charset="0"/>
                <a:cs typeface="Segoe UI" panose="020B0502040204020203" pitchFamily="34" charset="0"/>
              </a:rPr>
              <a:t>Equipment Status </a:t>
            </a:r>
          </a:p>
        </p:txBody>
      </p:sp>
      <p:sp>
        <p:nvSpPr>
          <p:cNvPr id="16" name="TextBox 15"/>
          <p:cNvSpPr txBox="1"/>
          <p:nvPr/>
        </p:nvSpPr>
        <p:spPr>
          <a:xfrm flipH="1">
            <a:off x="10272601" y="5349923"/>
            <a:ext cx="966329" cy="430887"/>
          </a:xfrm>
          <a:prstGeom prst="rect">
            <a:avLst/>
          </a:prstGeom>
          <a:noFill/>
        </p:spPr>
        <p:txBody>
          <a:bodyPr wrap="square" lIns="0" tIns="0" rIns="0" bIns="0" rtlCol="0">
            <a:spAutoFit/>
          </a:bodyPr>
          <a:lstStyle/>
          <a:p>
            <a:pPr algn="ctr">
              <a:spcBef>
                <a:spcPts val="300"/>
              </a:spcBef>
              <a:spcAft>
                <a:spcPts val="300"/>
              </a:spcAft>
            </a:pPr>
            <a:r>
              <a:rPr lang="en-AU" sz="1400" dirty="0">
                <a:latin typeface="Segoe UI" panose="020B0502040204020203" pitchFamily="34" charset="0"/>
                <a:cs typeface="Segoe UI" panose="020B0502040204020203" pitchFamily="34" charset="0"/>
              </a:rPr>
              <a:t>Add Equipment</a:t>
            </a:r>
          </a:p>
        </p:txBody>
      </p:sp>
      <p:sp>
        <p:nvSpPr>
          <p:cNvPr id="24" name="Rectangle 23"/>
          <p:cNvSpPr/>
          <p:nvPr/>
        </p:nvSpPr>
        <p:spPr>
          <a:xfrm>
            <a:off x="4553695" y="3509960"/>
            <a:ext cx="1407319" cy="69355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Shape 31"/>
          <p:cNvSpPr/>
          <p:nvPr/>
        </p:nvSpPr>
        <p:spPr>
          <a:xfrm>
            <a:off x="5980187" y="2971367"/>
            <a:ext cx="1407319" cy="1789621"/>
          </a:xfrm>
          <a:custGeom>
            <a:avLst/>
            <a:gdLst>
              <a:gd name="connsiteX0" fmla="*/ 0 w 1362075"/>
              <a:gd name="connsiteY0" fmla="*/ 927100 h 2692400"/>
              <a:gd name="connsiteX1" fmla="*/ 1362075 w 1362075"/>
              <a:gd name="connsiteY1" fmla="*/ 0 h 2692400"/>
              <a:gd name="connsiteX2" fmla="*/ 1362075 w 1362075"/>
              <a:gd name="connsiteY2" fmla="*/ 2692400 h 2692400"/>
              <a:gd name="connsiteX3" fmla="*/ 0 w 1362075"/>
              <a:gd name="connsiteY3" fmla="*/ 1771650 h 2692400"/>
              <a:gd name="connsiteX4" fmla="*/ 0 w 1362075"/>
              <a:gd name="connsiteY4" fmla="*/ 927100 h 269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5" h="2692400">
                <a:moveTo>
                  <a:pt x="0" y="927100"/>
                </a:moveTo>
                <a:lnTo>
                  <a:pt x="1362075" y="0"/>
                </a:lnTo>
                <a:lnTo>
                  <a:pt x="1362075" y="2692400"/>
                </a:lnTo>
                <a:lnTo>
                  <a:pt x="0" y="1771650"/>
                </a:lnTo>
                <a:cubicBezTo>
                  <a:pt x="1058" y="1486958"/>
                  <a:pt x="2117" y="1202267"/>
                  <a:pt x="0" y="92710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74680064-9A85-F915-9CC1-BFDE64C7C215}"/>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Updated March 2024</a:t>
            </a:r>
          </a:p>
        </p:txBody>
      </p:sp>
      <p:pic>
        <p:nvPicPr>
          <p:cNvPr id="9" name="Picture 8" descr="A screenshot of a computer&#10;&#10;Description automatically generated">
            <a:extLst>
              <a:ext uri="{FF2B5EF4-FFF2-40B4-BE49-F238E27FC236}">
                <a16:creationId xmlns:a16="http://schemas.microsoft.com/office/drawing/2014/main" id="{39A8C2A8-6840-5DD3-5CFA-91972520DC79}"/>
              </a:ext>
            </a:extLst>
          </p:cNvPr>
          <p:cNvPicPr>
            <a:picLocks noChangeAspect="1"/>
          </p:cNvPicPr>
          <p:nvPr/>
        </p:nvPicPr>
        <p:blipFill rotWithShape="1">
          <a:blip r:embed="rId3">
            <a:extLst>
              <a:ext uri="{28A0092B-C50C-407E-A947-70E740481C1C}">
                <a14:useLocalDpi xmlns:a14="http://schemas.microsoft.com/office/drawing/2010/main" val="0"/>
              </a:ext>
            </a:extLst>
          </a:blip>
          <a:srcRect l="72239" t="8808" r="524" b="68301"/>
          <a:stretch/>
        </p:blipFill>
        <p:spPr>
          <a:xfrm>
            <a:off x="7407565" y="2971367"/>
            <a:ext cx="3544759" cy="1789621"/>
          </a:xfrm>
          <a:prstGeom prst="rect">
            <a:avLst/>
          </a:prstGeom>
        </p:spPr>
      </p:pic>
      <p:sp>
        <p:nvSpPr>
          <p:cNvPr id="12" name="TextBox 11">
            <a:extLst>
              <a:ext uri="{FF2B5EF4-FFF2-40B4-BE49-F238E27FC236}">
                <a16:creationId xmlns:a16="http://schemas.microsoft.com/office/drawing/2014/main" id="{F2DA7476-D24D-6B95-D618-B042E3AA7D6C}"/>
              </a:ext>
            </a:extLst>
          </p:cNvPr>
          <p:cNvSpPr txBox="1"/>
          <p:nvPr/>
        </p:nvSpPr>
        <p:spPr>
          <a:xfrm flipH="1">
            <a:off x="8349205" y="5349923"/>
            <a:ext cx="883467" cy="646331"/>
          </a:xfrm>
          <a:prstGeom prst="rect">
            <a:avLst/>
          </a:prstGeom>
          <a:noFill/>
        </p:spPr>
        <p:txBody>
          <a:bodyPr wrap="square" lIns="0" tIns="0" rIns="0" bIns="0" rtlCol="0">
            <a:spAutoFit/>
          </a:bodyPr>
          <a:lstStyle/>
          <a:p>
            <a:pPr algn="ctr">
              <a:spcBef>
                <a:spcPts val="300"/>
              </a:spcBef>
              <a:spcAft>
                <a:spcPts val="300"/>
              </a:spcAft>
            </a:pPr>
            <a:r>
              <a:rPr lang="en-AU" sz="1400" dirty="0">
                <a:latin typeface="Segoe UI" panose="020B0502040204020203" pitchFamily="34" charset="0"/>
                <a:cs typeface="Segoe UI" panose="020B0502040204020203" pitchFamily="34" charset="0"/>
              </a:rPr>
              <a:t>View Flagged Mark</a:t>
            </a:r>
          </a:p>
        </p:txBody>
      </p:sp>
      <p:sp>
        <p:nvSpPr>
          <p:cNvPr id="14" name="TextBox 13">
            <a:extLst>
              <a:ext uri="{FF2B5EF4-FFF2-40B4-BE49-F238E27FC236}">
                <a16:creationId xmlns:a16="http://schemas.microsoft.com/office/drawing/2014/main" id="{016A4646-6FA2-B89D-4908-3E617F9F30C2}"/>
              </a:ext>
            </a:extLst>
          </p:cNvPr>
          <p:cNvSpPr txBox="1"/>
          <p:nvPr/>
        </p:nvSpPr>
        <p:spPr>
          <a:xfrm flipH="1">
            <a:off x="9235231" y="5349923"/>
            <a:ext cx="1018663" cy="1077218"/>
          </a:xfrm>
          <a:prstGeom prst="rect">
            <a:avLst/>
          </a:prstGeom>
          <a:noFill/>
        </p:spPr>
        <p:txBody>
          <a:bodyPr wrap="square" lIns="0" tIns="0" rIns="0" bIns="0" rtlCol="0">
            <a:spAutoFit/>
          </a:bodyPr>
          <a:lstStyle/>
          <a:p>
            <a:pPr algn="ctr">
              <a:spcBef>
                <a:spcPts val="300"/>
              </a:spcBef>
              <a:spcAft>
                <a:spcPts val="300"/>
              </a:spcAft>
            </a:pPr>
            <a:r>
              <a:rPr lang="en-AU" sz="1400" dirty="0">
                <a:latin typeface="Segoe UI" panose="020B0502040204020203" pitchFamily="34" charset="0"/>
                <a:cs typeface="Segoe UI" panose="020B0502040204020203" pitchFamily="34" charset="0"/>
              </a:rPr>
              <a:t>Priority Area Selection </a:t>
            </a:r>
            <a:r>
              <a:rPr lang="en-AU" sz="1400" i="1" dirty="0">
                <a:latin typeface="Segoe UI" panose="020B0502040204020203" pitchFamily="34" charset="0"/>
                <a:cs typeface="Segoe UI" panose="020B0502040204020203" pitchFamily="34" charset="0"/>
              </a:rPr>
              <a:t>(covered in Advanced Operations)</a:t>
            </a:r>
          </a:p>
        </p:txBody>
      </p:sp>
      <p:cxnSp>
        <p:nvCxnSpPr>
          <p:cNvPr id="18" name="Connector: Elbow 17">
            <a:extLst>
              <a:ext uri="{FF2B5EF4-FFF2-40B4-BE49-F238E27FC236}">
                <a16:creationId xmlns:a16="http://schemas.microsoft.com/office/drawing/2014/main" id="{E6FC8B5E-47E1-1630-8B1C-50AB77115A4F}"/>
              </a:ext>
            </a:extLst>
          </p:cNvPr>
          <p:cNvCxnSpPr>
            <a:cxnSpLocks/>
            <a:endCxn id="13" idx="0"/>
          </p:cNvCxnSpPr>
          <p:nvPr/>
        </p:nvCxnSpPr>
        <p:spPr>
          <a:xfrm rot="5400000">
            <a:off x="7815139" y="4815857"/>
            <a:ext cx="548166" cy="519966"/>
          </a:xfrm>
          <a:prstGeom prst="bentConnector3">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1A14CCE-9AE1-1B9A-793C-3F6201121227}"/>
              </a:ext>
            </a:extLst>
          </p:cNvPr>
          <p:cNvCxnSpPr>
            <a:cxnSpLocks/>
          </p:cNvCxnSpPr>
          <p:nvPr/>
        </p:nvCxnSpPr>
        <p:spPr>
          <a:xfrm>
            <a:off x="9937389" y="4799170"/>
            <a:ext cx="701041" cy="550753"/>
          </a:xfrm>
          <a:prstGeom prst="bentConnector3">
            <a:avLst>
              <a:gd name="adj1" fmla="val 66548"/>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D4DEEC0-FEAC-263A-E8A0-968FE0E45DC5}"/>
              </a:ext>
            </a:extLst>
          </p:cNvPr>
          <p:cNvCxnSpPr>
            <a:cxnSpLocks/>
            <a:endCxn id="12" idx="0"/>
          </p:cNvCxnSpPr>
          <p:nvPr/>
        </p:nvCxnSpPr>
        <p:spPr>
          <a:xfrm rot="5400000">
            <a:off x="8569116" y="5019139"/>
            <a:ext cx="552607" cy="108961"/>
          </a:xfrm>
          <a:prstGeom prst="bentConnector3">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39C62332-F3A1-36FC-0F9F-2106EB097432}"/>
              </a:ext>
            </a:extLst>
          </p:cNvPr>
          <p:cNvCxnSpPr>
            <a:cxnSpLocks/>
            <a:endCxn id="14" idx="0"/>
          </p:cNvCxnSpPr>
          <p:nvPr/>
        </p:nvCxnSpPr>
        <p:spPr>
          <a:xfrm rot="16200000" flipH="1">
            <a:off x="9316174" y="4921534"/>
            <a:ext cx="552607" cy="304170"/>
          </a:xfrm>
          <a:prstGeom prst="bentConnector3">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does Lionel do when it is running the job?</a:t>
            </a:r>
          </a:p>
        </p:txBody>
      </p:sp>
      <p:sp>
        <p:nvSpPr>
          <p:cNvPr id="3" name="Text Placeholder 2"/>
          <p:cNvSpPr>
            <a:spLocks noGrp="1"/>
          </p:cNvSpPr>
          <p:nvPr>
            <p:ph type="body" sz="quarter" idx="10"/>
          </p:nvPr>
        </p:nvSpPr>
        <p:spPr/>
        <p:txBody>
          <a:bodyPr/>
          <a:lstStyle/>
          <a:p>
            <a:r>
              <a:rPr lang="en-AU" dirty="0"/>
              <a:t>Module 5: job supervision</a:t>
            </a:r>
          </a:p>
        </p:txBody>
      </p:sp>
      <p:sp>
        <p:nvSpPr>
          <p:cNvPr id="5" name="TextBox 4"/>
          <p:cNvSpPr txBox="1"/>
          <p:nvPr/>
        </p:nvSpPr>
        <p:spPr>
          <a:xfrm flipH="1">
            <a:off x="695324" y="1999298"/>
            <a:ext cx="3485516" cy="3313728"/>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Lionel robot, even without the assistance of a Guiding Station, has a rough sense of its location. It will move towards the location of a mark and stop when it believes it is there</a:t>
            </a:r>
          </a:p>
          <a:p>
            <a:pPr>
              <a:spcBef>
                <a:spcPts val="500"/>
              </a:spcBef>
              <a:spcAft>
                <a:spcPts val="500"/>
              </a:spcAft>
            </a:pPr>
            <a:r>
              <a:rPr lang="en-AU" sz="1300" dirty="0">
                <a:latin typeface="Segoe UI" panose="020B0502040204020203" pitchFamily="34" charset="0"/>
                <a:cs typeface="Segoe UI" panose="020B0502040204020203" pitchFamily="34" charset="0"/>
              </a:rPr>
              <a:t>Then, Lionel will use a camera to find the Guiding Station. The Guiding Station uses a laser to determine Lionel’s precise position</a:t>
            </a:r>
          </a:p>
          <a:p>
            <a:pPr>
              <a:spcBef>
                <a:spcPts val="500"/>
              </a:spcBef>
              <a:spcAft>
                <a:spcPts val="500"/>
              </a:spcAft>
            </a:pPr>
            <a:r>
              <a:rPr lang="en-AU" sz="1300" dirty="0">
                <a:latin typeface="Segoe UI" panose="020B0502040204020203" pitchFamily="34" charset="0"/>
                <a:cs typeface="Segoe UI" panose="020B0502040204020203" pitchFamily="34" charset="0"/>
              </a:rPr>
              <a:t>If Lionel is slightly off of the correct position, Lionel will adjust itself</a:t>
            </a:r>
          </a:p>
          <a:p>
            <a:pPr>
              <a:spcBef>
                <a:spcPts val="500"/>
              </a:spcBef>
              <a:spcAft>
                <a:spcPts val="500"/>
              </a:spcAft>
            </a:pPr>
            <a:r>
              <a:rPr lang="en-AU" sz="1300" dirty="0">
                <a:latin typeface="Segoe UI" panose="020B0502040204020203" pitchFamily="34" charset="0"/>
                <a:cs typeface="Segoe UI" panose="020B0502040204020203" pitchFamily="34" charset="0"/>
              </a:rPr>
              <a:t>Lionel will then make the mark by spraying paint from its nozzle</a:t>
            </a:r>
          </a:p>
          <a:p>
            <a:pPr>
              <a:spcBef>
                <a:spcPts val="500"/>
              </a:spcBef>
              <a:spcAft>
                <a:spcPts val="500"/>
              </a:spcAft>
            </a:pPr>
            <a:r>
              <a:rPr lang="en-AU" sz="1300" dirty="0">
                <a:latin typeface="Segoe UI" panose="020B0502040204020203" pitchFamily="34" charset="0"/>
                <a:cs typeface="Segoe UI" panose="020B0502040204020203" pitchFamily="34" charset="0"/>
              </a:rPr>
              <a:t>Lionel will take the most efficient route to complete all the marks, guided by the Map Server</a:t>
            </a:r>
          </a:p>
        </p:txBody>
      </p:sp>
      <p:sp>
        <p:nvSpPr>
          <p:cNvPr id="6" name="TextBox 5"/>
          <p:cNvSpPr txBox="1"/>
          <p:nvPr/>
        </p:nvSpPr>
        <p:spPr>
          <a:xfrm flipH="1">
            <a:off x="695324" y="1628775"/>
            <a:ext cx="3485516" cy="230832"/>
          </a:xfrm>
          <a:prstGeom prst="rect">
            <a:avLst/>
          </a:prstGeom>
          <a:noFill/>
        </p:spPr>
        <p:txBody>
          <a:bodyPr wrap="square" lIns="0" tIns="0" rIns="0" bIns="0" rtlCol="0">
            <a:spAutoFit/>
          </a:bodyPr>
          <a:lstStyle/>
          <a:p>
            <a:pPr>
              <a:spcBef>
                <a:spcPts val="500"/>
              </a:spcBef>
              <a:spcAft>
                <a:spcPts val="500"/>
              </a:spcAft>
            </a:pPr>
            <a:r>
              <a:rPr lang="en-AU" sz="1500" b="1" dirty="0">
                <a:solidFill>
                  <a:schemeClr val="accent1"/>
                </a:solidFill>
                <a:latin typeface="Segoe UI" panose="020B0502040204020203" pitchFamily="34" charset="0"/>
                <a:cs typeface="Segoe UI" panose="020B0502040204020203" pitchFamily="34" charset="0"/>
              </a:rPr>
              <a:t>Move, Stop, Adjust, Mark</a:t>
            </a:r>
          </a:p>
        </p:txBody>
      </p:sp>
      <p:grpSp>
        <p:nvGrpSpPr>
          <p:cNvPr id="4" name="Group 3"/>
          <p:cNvGrpSpPr/>
          <p:nvPr/>
        </p:nvGrpSpPr>
        <p:grpSpPr>
          <a:xfrm>
            <a:off x="4656675" y="5523626"/>
            <a:ext cx="2847664" cy="432000"/>
            <a:chOff x="695325" y="5913337"/>
            <a:chExt cx="2847664" cy="432000"/>
          </a:xfrm>
        </p:grpSpPr>
        <p:sp>
          <p:nvSpPr>
            <p:cNvPr id="7" name="TextBox 6"/>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2"/>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8" name="Graphic 7" descr="Video camera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5" y="5913337"/>
              <a:ext cx="432000" cy="432000"/>
            </a:xfrm>
            <a:prstGeom prst="rect">
              <a:avLst/>
            </a:prstGeom>
          </p:spPr>
        </p:pic>
      </p:grpSp>
      <p:pic>
        <p:nvPicPr>
          <p:cNvPr id="11" name="Picture 10">
            <a:hlinkClick r:id="rId2"/>
          </p:cNvPr>
          <p:cNvPicPr>
            <a:picLocks noChangeAspect="1"/>
          </p:cNvPicPr>
          <p:nvPr/>
        </p:nvPicPr>
        <p:blipFill>
          <a:blip r:embed="rId5"/>
          <a:stretch>
            <a:fillRect/>
          </a:stretch>
        </p:blipFill>
        <p:spPr>
          <a:xfrm>
            <a:off x="4656676" y="1628775"/>
            <a:ext cx="6840000" cy="3811469"/>
          </a:xfrm>
          <a:prstGeom prst="rect">
            <a:avLst/>
          </a:prstGeom>
        </p:spPr>
      </p:pic>
      <p:grpSp>
        <p:nvGrpSpPr>
          <p:cNvPr id="12" name="Group 11"/>
          <p:cNvGrpSpPr/>
          <p:nvPr/>
        </p:nvGrpSpPr>
        <p:grpSpPr>
          <a:xfrm>
            <a:off x="7626676" y="3084509"/>
            <a:ext cx="900000" cy="900000"/>
            <a:chOff x="4248150" y="2838450"/>
            <a:chExt cx="900000" cy="900000"/>
          </a:xfrm>
        </p:grpSpPr>
        <p:sp>
          <p:nvSpPr>
            <p:cNvPr id="13" name="Oval 12"/>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Isosceles Triangle 13"/>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387798"/>
          </a:xfrm>
        </p:spPr>
        <p:txBody>
          <a:bodyPr/>
          <a:lstStyle/>
          <a:p>
            <a:r>
              <a:rPr lang="en-AU" dirty="0"/>
              <a:t>Lionel has a range of sensors</a:t>
            </a:r>
          </a:p>
        </p:txBody>
      </p:sp>
      <p:sp>
        <p:nvSpPr>
          <p:cNvPr id="3" name="Text Placeholder 2"/>
          <p:cNvSpPr>
            <a:spLocks noGrp="1"/>
          </p:cNvSpPr>
          <p:nvPr>
            <p:ph type="body" sz="quarter" idx="10"/>
          </p:nvPr>
        </p:nvSpPr>
        <p:spPr/>
        <p:txBody>
          <a:bodyPr/>
          <a:lstStyle/>
          <a:p>
            <a:r>
              <a:rPr lang="en-AU" dirty="0"/>
              <a:t>Module 5: job supervision</a:t>
            </a:r>
          </a:p>
        </p:txBody>
      </p:sp>
      <p:sp>
        <p:nvSpPr>
          <p:cNvPr id="6" name="TextBox 5"/>
          <p:cNvSpPr txBox="1"/>
          <p:nvPr/>
        </p:nvSpPr>
        <p:spPr>
          <a:xfrm flipH="1">
            <a:off x="695323" y="1633915"/>
            <a:ext cx="10800000" cy="230832"/>
          </a:xfrm>
          <a:prstGeom prst="rect">
            <a:avLst/>
          </a:prstGeom>
          <a:noFill/>
        </p:spPr>
        <p:txBody>
          <a:bodyPr wrap="square" lIns="0" tIns="0" rIns="0" bIns="0" rtlCol="0">
            <a:spAutoFit/>
          </a:bodyPr>
          <a:lstStyle/>
          <a:p>
            <a:pPr>
              <a:spcBef>
                <a:spcPts val="500"/>
              </a:spcBef>
              <a:spcAft>
                <a:spcPts val="500"/>
              </a:spcAft>
            </a:pPr>
            <a:r>
              <a:rPr lang="en-AU" sz="1500" dirty="0">
                <a:latin typeface="Segoe UI" panose="020B0502040204020203" pitchFamily="34" charset="0"/>
                <a:cs typeface="Segoe UI" panose="020B0502040204020203" pitchFamily="34" charset="0"/>
              </a:rPr>
              <a:t>Lionel has multiple, independent sensors, resulting in a highly reliable obstacle avoidance and safety system</a:t>
            </a:r>
          </a:p>
        </p:txBody>
      </p:sp>
      <p:pic>
        <p:nvPicPr>
          <p:cNvPr id="7" name="Picture 6" descr="Graphical user interface, website&#10;&#10;Description automatically generated"/>
          <p:cNvPicPr>
            <a:picLocks noChangeAspect="1"/>
          </p:cNvPicPr>
          <p:nvPr/>
        </p:nvPicPr>
        <p:blipFill>
          <a:blip r:embed="rId2" cstate="print">
            <a:extLst>
              <a:ext uri="{BEBA8EAE-BF5A-486C-A8C5-ECC9F3942E4B}">
                <a14:imgProps xmlns:a14="http://schemas.microsoft.com/office/drawing/2010/main">
                  <a14:imgLayer r:embed="rId3">
                    <a14:imgEffect>
                      <a14:backgroundRemoval t="9883" b="91290" l="3585" r="95129">
                        <a14:foregroundMark x1="92739" y1="24288" x2="89338" y2="81407"/>
                        <a14:foregroundMark x1="89338" y1="81407" x2="93290" y2="41039"/>
                        <a14:foregroundMark x1="93658" y1="22278" x2="95129" y2="69849"/>
                        <a14:foregroundMark x1="95129" y1="69849" x2="94485" y2="78392"/>
                        <a14:foregroundMark x1="17463" y1="34171" x2="12408" y2="78559"/>
                        <a14:foregroundMark x1="17923" y1="26466" x2="3676" y2="66164"/>
                        <a14:foregroundMark x1="3676" y1="66164" x2="5331" y2="75712"/>
                        <a14:foregroundMark x1="77022" y1="91290" x2="58180" y2="88275"/>
                        <a14:foregroundMark x1="30974" y1="89782" x2="29044" y2="88945"/>
                        <a14:foregroundMark x1="31158" y1="12898" x2="27757" y2="15745"/>
                        <a14:foregroundMark x1="28125" y1="88442" x2="26746" y2="87940"/>
                        <a14:foregroundMark x1="26654" y1="14740" x2="25184" y2="16080"/>
                        <a14:foregroundMark x1="94393" y1="75544" x2="94485" y2="81575"/>
                        <a14:foregroundMark x1="87316" y1="13233" x2="84007" y2="13233"/>
                        <a14:foregroundMark x1="89706" y1="90117" x2="90165" y2="88777"/>
                        <a14:foregroundMark x1="82077" y1="30151" x2="80147" y2="52931"/>
                        <a14:foregroundMark x1="64890" y1="38861" x2="63419" y2="54774"/>
                        <a14:foregroundMark x1="60938" y1="48241" x2="59191" y2="44221"/>
                        <a14:foregroundMark x1="63235" y1="45059" x2="60294" y2="45394"/>
                        <a14:foregroundMark x1="61673" y1="43551" x2="58915" y2="41876"/>
                        <a14:foregroundMark x1="62132" y1="56784" x2="59191" y2="59464"/>
                        <a14:foregroundMark x1="57353" y1="60469" x2="54871" y2="57454"/>
                        <a14:foregroundMark x1="57904" y1="42546" x2="54871" y2="49581"/>
                        <a14:foregroundMark x1="54136" y1="52596" x2="54044" y2="58626"/>
                        <a14:foregroundMark x1="50551" y1="43551" x2="50735" y2="52429"/>
                      </a14:backgroundRemoval>
                    </a14:imgEffect>
                  </a14:imgLayer>
                </a14:imgProps>
              </a:ext>
              <a:ext uri="{28A0092B-C50C-407E-A947-70E740481C1C}">
                <a14:useLocalDpi xmlns:a14="http://schemas.microsoft.com/office/drawing/2010/main" val="0"/>
              </a:ext>
            </a:extLst>
          </a:blip>
          <a:stretch>
            <a:fillRect/>
          </a:stretch>
        </p:blipFill>
        <p:spPr>
          <a:xfrm rot="16200000">
            <a:off x="1980930" y="4741981"/>
            <a:ext cx="656080" cy="360000"/>
          </a:xfrm>
          <a:prstGeom prst="rect">
            <a:avLst/>
          </a:prstGeom>
        </p:spPr>
      </p:pic>
      <p:sp>
        <p:nvSpPr>
          <p:cNvPr id="9" name="TextBox 8"/>
          <p:cNvSpPr txBox="1"/>
          <p:nvPr/>
        </p:nvSpPr>
        <p:spPr>
          <a:xfrm flipH="1">
            <a:off x="695325" y="2206229"/>
            <a:ext cx="3240000" cy="230832"/>
          </a:xfrm>
          <a:prstGeom prst="rect">
            <a:avLst/>
          </a:prstGeom>
          <a:noFill/>
        </p:spPr>
        <p:txBody>
          <a:bodyPr wrap="square" lIns="0" tIns="0" rIns="0" bIns="0" rtlCol="0">
            <a:spAutoFit/>
          </a:bodyPr>
          <a:lstStyle/>
          <a:p>
            <a:pPr>
              <a:spcBef>
                <a:spcPts val="500"/>
              </a:spcBef>
              <a:spcAft>
                <a:spcPts val="500"/>
              </a:spcAft>
            </a:pPr>
            <a:r>
              <a:rPr lang="en-AU" sz="1500" b="1" dirty="0">
                <a:solidFill>
                  <a:schemeClr val="accent1"/>
                </a:solidFill>
                <a:latin typeface="Segoe UI" panose="020B0502040204020203" pitchFamily="34" charset="0"/>
                <a:cs typeface="Segoe UI" panose="020B0502040204020203" pitchFamily="34" charset="0"/>
              </a:rPr>
              <a:t>Level 1: Lidar</a:t>
            </a:r>
          </a:p>
        </p:txBody>
      </p:sp>
      <p:sp>
        <p:nvSpPr>
          <p:cNvPr id="10" name="TextBox 9"/>
          <p:cNvSpPr txBox="1"/>
          <p:nvPr/>
        </p:nvSpPr>
        <p:spPr>
          <a:xfrm flipH="1">
            <a:off x="4475323" y="2206229"/>
            <a:ext cx="3240000" cy="230832"/>
          </a:xfrm>
          <a:prstGeom prst="rect">
            <a:avLst/>
          </a:prstGeom>
          <a:noFill/>
        </p:spPr>
        <p:txBody>
          <a:bodyPr wrap="square" lIns="0" tIns="0" rIns="0" bIns="0" rtlCol="0">
            <a:spAutoFit/>
          </a:bodyPr>
          <a:lstStyle/>
          <a:p>
            <a:pPr>
              <a:spcBef>
                <a:spcPts val="500"/>
              </a:spcBef>
              <a:spcAft>
                <a:spcPts val="500"/>
              </a:spcAft>
            </a:pPr>
            <a:r>
              <a:rPr lang="en-AU" sz="1500" b="1" dirty="0">
                <a:solidFill>
                  <a:schemeClr val="accent4">
                    <a:lumMod val="50000"/>
                  </a:schemeClr>
                </a:solidFill>
                <a:latin typeface="Segoe UI" panose="020B0502040204020203" pitchFamily="34" charset="0"/>
                <a:cs typeface="Segoe UI" panose="020B0502040204020203" pitchFamily="34" charset="0"/>
              </a:rPr>
              <a:t>Level 2: Sonar</a:t>
            </a:r>
          </a:p>
        </p:txBody>
      </p:sp>
      <p:sp>
        <p:nvSpPr>
          <p:cNvPr id="11" name="TextBox 10"/>
          <p:cNvSpPr txBox="1"/>
          <p:nvPr/>
        </p:nvSpPr>
        <p:spPr>
          <a:xfrm flipH="1">
            <a:off x="8256675" y="2206229"/>
            <a:ext cx="3240000" cy="230832"/>
          </a:xfrm>
          <a:prstGeom prst="rect">
            <a:avLst/>
          </a:prstGeom>
          <a:noFill/>
        </p:spPr>
        <p:txBody>
          <a:bodyPr wrap="square" lIns="0" tIns="0" rIns="0" bIns="0" rtlCol="0">
            <a:spAutoFit/>
          </a:bodyPr>
          <a:lstStyle/>
          <a:p>
            <a:pPr>
              <a:spcBef>
                <a:spcPts val="500"/>
              </a:spcBef>
              <a:spcAft>
                <a:spcPts val="500"/>
              </a:spcAft>
            </a:pPr>
            <a:r>
              <a:rPr lang="en-AU" sz="1500" b="1" dirty="0">
                <a:solidFill>
                  <a:schemeClr val="accent6">
                    <a:lumMod val="75000"/>
                  </a:schemeClr>
                </a:solidFill>
                <a:latin typeface="Segoe UI" panose="020B0502040204020203" pitchFamily="34" charset="0"/>
                <a:cs typeface="Segoe UI" panose="020B0502040204020203" pitchFamily="34" charset="0"/>
              </a:rPr>
              <a:t>Level 3: Depth Camera</a:t>
            </a:r>
          </a:p>
        </p:txBody>
      </p:sp>
      <p:sp>
        <p:nvSpPr>
          <p:cNvPr id="12" name="Rectangle: Rounded Corners 11"/>
          <p:cNvSpPr/>
          <p:nvPr/>
        </p:nvSpPr>
        <p:spPr>
          <a:xfrm>
            <a:off x="695325" y="2529572"/>
            <a:ext cx="3240000" cy="5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p:cNvSpPr/>
          <p:nvPr/>
        </p:nvSpPr>
        <p:spPr>
          <a:xfrm>
            <a:off x="4475323" y="2529572"/>
            <a:ext cx="3240000" cy="54000"/>
          </a:xfrm>
          <a:prstGeom prst="roundRect">
            <a:avLst>
              <a:gd name="adj"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Rounded Corners 13"/>
          <p:cNvSpPr/>
          <p:nvPr/>
        </p:nvSpPr>
        <p:spPr>
          <a:xfrm>
            <a:off x="8255321" y="2529572"/>
            <a:ext cx="3240000" cy="54000"/>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A picture containing toy&#10;&#10;Description automatically generated"/>
          <p:cNvPicPr>
            <a:picLocks noChangeAspect="1"/>
          </p:cNvPicPr>
          <p:nvPr/>
        </p:nvPicPr>
        <p:blipFill>
          <a:blip r:embed="rId4" cstate="print">
            <a:extLst>
              <a:ext uri="{BEBA8EAE-BF5A-486C-A8C5-ECC9F3942E4B}">
                <a14:imgProps xmlns:a14="http://schemas.microsoft.com/office/drawing/2010/main">
                  <a14:imgLayer r:embed="rId5">
                    <a14:imgEffect>
                      <a14:backgroundRemoval t="9710" b="98235" l="10000" r="90441">
                        <a14:foregroundMark x1="10147" y1="64187" x2="12647" y2="77932"/>
                        <a14:foregroundMark x1="32206" y1="62547" x2="31324" y2="62295"/>
                        <a14:foregroundMark x1="31471" y1="79950" x2="32206" y2="80706"/>
                        <a14:foregroundMark x1="25147" y1="88398" x2="27647" y2="87264"/>
                        <a14:foregroundMark x1="34559" y1="82976" x2="40147" y2="89660"/>
                        <a14:foregroundMark x1="40147" y1="89660" x2="64265" y2="88651"/>
                        <a14:foregroundMark x1="64265" y1="88651" x2="81618" y2="91299"/>
                        <a14:foregroundMark x1="81618" y1="91299" x2="81324" y2="92182"/>
                        <a14:foregroundMark x1="37500" y1="94073" x2="42353" y2="94451"/>
                        <a14:foregroundMark x1="43382" y1="66456" x2="41324" y2="73644"/>
                        <a14:foregroundMark x1="37206" y1="97856" x2="39412" y2="98235"/>
                        <a14:foregroundMark x1="59265" y1="29760" x2="60000" y2="35435"/>
                        <a14:foregroundMark x1="90441" y1="67844" x2="90441" y2="70492"/>
                      </a14:backgroundRemoval>
                    </a14:imgEffect>
                  </a14:imgLayer>
                </a14:imgProps>
              </a:ext>
              <a:ext uri="{28A0092B-C50C-407E-A947-70E740481C1C}">
                <a14:useLocalDpi xmlns:a14="http://schemas.microsoft.com/office/drawing/2010/main" val="0"/>
              </a:ext>
            </a:extLst>
          </a:blip>
          <a:stretch>
            <a:fillRect/>
          </a:stretch>
        </p:blipFill>
        <p:spPr>
          <a:xfrm>
            <a:off x="8069764" y="3366395"/>
            <a:ext cx="1912954" cy="2230842"/>
          </a:xfrm>
          <a:prstGeom prst="rect">
            <a:avLst/>
          </a:prstGeom>
        </p:spPr>
      </p:pic>
      <p:sp>
        <p:nvSpPr>
          <p:cNvPr id="17" name="TextBox 16"/>
          <p:cNvSpPr txBox="1"/>
          <p:nvPr/>
        </p:nvSpPr>
        <p:spPr>
          <a:xfrm flipH="1">
            <a:off x="695323" y="2747289"/>
            <a:ext cx="3240001"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300 degree Lidar (Light detection and ranging) coverage, with 8 metre range</a:t>
            </a:r>
          </a:p>
        </p:txBody>
      </p:sp>
      <p:sp>
        <p:nvSpPr>
          <p:cNvPr id="18" name="TextBox 17"/>
          <p:cNvSpPr txBox="1"/>
          <p:nvPr/>
        </p:nvSpPr>
        <p:spPr>
          <a:xfrm flipH="1">
            <a:off x="4492258" y="2747289"/>
            <a:ext cx="3240001"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7 sonar sensors across the front and side of Lionel</a:t>
            </a:r>
          </a:p>
        </p:txBody>
      </p:sp>
      <p:sp>
        <p:nvSpPr>
          <p:cNvPr id="19" name="TextBox 18"/>
          <p:cNvSpPr txBox="1"/>
          <p:nvPr/>
        </p:nvSpPr>
        <p:spPr>
          <a:xfrm flipH="1">
            <a:off x="8252763" y="2747289"/>
            <a:ext cx="3240001"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Depth camera to detect some small and low obstacles on the floor</a:t>
            </a:r>
          </a:p>
        </p:txBody>
      </p:sp>
      <p:sp>
        <p:nvSpPr>
          <p:cNvPr id="20" name="Partial Circle 19"/>
          <p:cNvSpPr/>
          <p:nvPr/>
        </p:nvSpPr>
        <p:spPr>
          <a:xfrm rot="9000000">
            <a:off x="963285" y="3342562"/>
            <a:ext cx="2704074" cy="2704074"/>
          </a:xfrm>
          <a:prstGeom prst="pie">
            <a:avLst>
              <a:gd name="adj1" fmla="val 19611863"/>
              <a:gd name="adj2" fmla="val 16200000"/>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21" name="Picture 20" descr="Graphical user interface, website&#10;&#10;Description automatically generated"/>
          <p:cNvPicPr>
            <a:picLocks noChangeAspect="1"/>
          </p:cNvPicPr>
          <p:nvPr/>
        </p:nvPicPr>
        <p:blipFill>
          <a:blip r:embed="rId6" cstate="print">
            <a:extLst>
              <a:ext uri="{BEBA8EAE-BF5A-486C-A8C5-ECC9F3942E4B}">
                <a14:imgProps xmlns:a14="http://schemas.microsoft.com/office/drawing/2010/main">
                  <a14:imgLayer r:embed="rId7">
                    <a14:imgEffect>
                      <a14:backgroundRemoval t="9883" b="91290" l="3585" r="95129">
                        <a14:foregroundMark x1="92739" y1="24288" x2="89338" y2="81407"/>
                        <a14:foregroundMark x1="89338" y1="81407" x2="93290" y2="41039"/>
                        <a14:foregroundMark x1="93658" y1="22278" x2="95129" y2="69849"/>
                        <a14:foregroundMark x1="95129" y1="69849" x2="94485" y2="78392"/>
                        <a14:foregroundMark x1="17463" y1="34171" x2="12408" y2="78559"/>
                        <a14:foregroundMark x1="17923" y1="26466" x2="3676" y2="66164"/>
                        <a14:foregroundMark x1="3676" y1="66164" x2="5331" y2="75712"/>
                        <a14:foregroundMark x1="77022" y1="91290" x2="58180" y2="88275"/>
                        <a14:foregroundMark x1="30974" y1="89782" x2="29044" y2="88945"/>
                        <a14:foregroundMark x1="31158" y1="12898" x2="27757" y2="15745"/>
                        <a14:foregroundMark x1="28125" y1="88442" x2="26746" y2="87940"/>
                        <a14:foregroundMark x1="26654" y1="14740" x2="25184" y2="16080"/>
                        <a14:foregroundMark x1="94393" y1="75544" x2="94485" y2="81575"/>
                        <a14:foregroundMark x1="87316" y1="13233" x2="84007" y2="13233"/>
                        <a14:foregroundMark x1="89706" y1="90117" x2="90165" y2="88777"/>
                        <a14:foregroundMark x1="82077" y1="30151" x2="80147" y2="52931"/>
                        <a14:foregroundMark x1="64890" y1="38861" x2="63419" y2="54774"/>
                        <a14:foregroundMark x1="60938" y1="48241" x2="59191" y2="44221"/>
                        <a14:foregroundMark x1="63235" y1="45059" x2="60294" y2="45394"/>
                        <a14:foregroundMark x1="61673" y1="43551" x2="58915" y2="41876"/>
                        <a14:foregroundMark x1="62132" y1="56784" x2="59191" y2="59464"/>
                        <a14:foregroundMark x1="57353" y1="60469" x2="54871" y2="57454"/>
                        <a14:foregroundMark x1="57904" y1="42546" x2="54871" y2="49581"/>
                        <a14:foregroundMark x1="54136" y1="52596" x2="54044" y2="58626"/>
                        <a14:foregroundMark x1="50551" y1="43551" x2="50735" y2="52429"/>
                      </a14:backgroundRemoval>
                    </a14:imgEffect>
                  </a14:imgLayer>
                </a14:imgProps>
              </a:ext>
              <a:ext uri="{28A0092B-C50C-407E-A947-70E740481C1C}">
                <a14:useLocalDpi xmlns:a14="http://schemas.microsoft.com/office/drawing/2010/main" val="0"/>
              </a:ext>
            </a:extLst>
          </a:blip>
          <a:stretch>
            <a:fillRect/>
          </a:stretch>
        </p:blipFill>
        <p:spPr>
          <a:xfrm>
            <a:off x="4743952" y="4593941"/>
            <a:ext cx="1312160" cy="720000"/>
          </a:xfrm>
          <a:prstGeom prst="rect">
            <a:avLst/>
          </a:prstGeom>
        </p:spPr>
      </p:pic>
      <p:grpSp>
        <p:nvGrpSpPr>
          <p:cNvPr id="26" name="Group 25"/>
          <p:cNvGrpSpPr/>
          <p:nvPr/>
        </p:nvGrpSpPr>
        <p:grpSpPr>
          <a:xfrm flipV="1">
            <a:off x="4110124" y="4122139"/>
            <a:ext cx="2717480" cy="2315955"/>
            <a:chOff x="4105835" y="3439263"/>
            <a:chExt cx="3037579" cy="2588757"/>
          </a:xfrm>
          <a:solidFill>
            <a:schemeClr val="accent4">
              <a:alpha val="50000"/>
            </a:schemeClr>
          </a:solidFill>
        </p:grpSpPr>
        <p:sp>
          <p:nvSpPr>
            <p:cNvPr id="24" name="Partial Circle 23"/>
            <p:cNvSpPr/>
            <p:nvPr/>
          </p:nvSpPr>
          <p:spPr>
            <a:xfrm rot="1397753">
              <a:off x="4105835" y="3439263"/>
              <a:ext cx="2588757" cy="2588757"/>
            </a:xfrm>
            <a:prstGeom prst="pie">
              <a:avLst>
                <a:gd name="adj1" fmla="val 13425461"/>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Partial Circle 24"/>
            <p:cNvSpPr/>
            <p:nvPr/>
          </p:nvSpPr>
          <p:spPr>
            <a:xfrm rot="1397753">
              <a:off x="4554657" y="3439263"/>
              <a:ext cx="2588757" cy="2588757"/>
            </a:xfrm>
            <a:prstGeom prst="pie">
              <a:avLst>
                <a:gd name="adj1" fmla="val 13425461"/>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30" name="Partial Circle 29"/>
          <p:cNvSpPr/>
          <p:nvPr/>
        </p:nvSpPr>
        <p:spPr>
          <a:xfrm rot="8144588">
            <a:off x="8499294" y="3260148"/>
            <a:ext cx="2588757" cy="2588757"/>
          </a:xfrm>
          <a:prstGeom prst="pie">
            <a:avLst>
              <a:gd name="adj1" fmla="val 13425461"/>
              <a:gd name="adj2" fmla="val 17928921"/>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1" name="TextBox 30"/>
          <p:cNvSpPr txBox="1"/>
          <p:nvPr/>
        </p:nvSpPr>
        <p:spPr>
          <a:xfrm flipH="1">
            <a:off x="695323" y="6129213"/>
            <a:ext cx="3952876" cy="169277"/>
          </a:xfrm>
          <a:prstGeom prst="rect">
            <a:avLst/>
          </a:prstGeom>
          <a:noFill/>
        </p:spPr>
        <p:txBody>
          <a:bodyPr wrap="square" lIns="0" tIns="0" rIns="0" bIns="0" rtlCol="0">
            <a:spAutoFit/>
          </a:bodyPr>
          <a:lstStyle/>
          <a:p>
            <a:pPr>
              <a:spcBef>
                <a:spcPts val="500"/>
              </a:spcBef>
              <a:spcAft>
                <a:spcPts val="500"/>
              </a:spcAft>
            </a:pPr>
            <a:r>
              <a:rPr lang="en-AU" sz="1100" dirty="0">
                <a:latin typeface="Segoe UI" panose="020B0502040204020203" pitchFamily="34" charset="0"/>
                <a:cs typeface="Segoe UI" panose="020B0502040204020203" pitchFamily="34" charset="0"/>
              </a:rPr>
              <a:t>Diagrams are not to scale: range of sensors are larger</a:t>
            </a:r>
          </a:p>
        </p:txBody>
      </p:sp>
      <p:grpSp>
        <p:nvGrpSpPr>
          <p:cNvPr id="4" name="Group 3"/>
          <p:cNvGrpSpPr/>
          <p:nvPr/>
        </p:nvGrpSpPr>
        <p:grpSpPr>
          <a:xfrm rot="10800000" flipV="1">
            <a:off x="4143300" y="3487088"/>
            <a:ext cx="2717480" cy="2315955"/>
            <a:chOff x="4105835" y="3439263"/>
            <a:chExt cx="3037579" cy="2588757"/>
          </a:xfrm>
          <a:solidFill>
            <a:schemeClr val="accent4">
              <a:alpha val="50000"/>
            </a:schemeClr>
          </a:solidFill>
        </p:grpSpPr>
        <p:sp>
          <p:nvSpPr>
            <p:cNvPr id="5" name="Partial Circle 4"/>
            <p:cNvSpPr/>
            <p:nvPr/>
          </p:nvSpPr>
          <p:spPr>
            <a:xfrm rot="1397753">
              <a:off x="4105835" y="3439263"/>
              <a:ext cx="2588757" cy="2588757"/>
            </a:xfrm>
            <a:prstGeom prst="pie">
              <a:avLst>
                <a:gd name="adj1" fmla="val 13425461"/>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Partial Circle 7"/>
            <p:cNvSpPr/>
            <p:nvPr/>
          </p:nvSpPr>
          <p:spPr>
            <a:xfrm rot="1397753">
              <a:off x="4554657" y="3439263"/>
              <a:ext cx="2588757" cy="2588757"/>
            </a:xfrm>
            <a:prstGeom prst="pie">
              <a:avLst>
                <a:gd name="adj1" fmla="val 13425461"/>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33" name="Partial Circle 32"/>
          <p:cNvSpPr/>
          <p:nvPr/>
        </p:nvSpPr>
        <p:spPr>
          <a:xfrm rot="14821342" flipV="1">
            <a:off x="4852477" y="3795963"/>
            <a:ext cx="2315955" cy="2315955"/>
          </a:xfrm>
          <a:prstGeom prst="pie">
            <a:avLst>
              <a:gd name="adj1" fmla="val 13425461"/>
              <a:gd name="adj2" fmla="val 16200000"/>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4" name="Partial Circle 33"/>
          <p:cNvSpPr/>
          <p:nvPr/>
        </p:nvSpPr>
        <p:spPr>
          <a:xfrm rot="13068725" flipV="1">
            <a:off x="4729609" y="3630212"/>
            <a:ext cx="2315955" cy="2315955"/>
          </a:xfrm>
          <a:prstGeom prst="pie">
            <a:avLst>
              <a:gd name="adj1" fmla="val 13425461"/>
              <a:gd name="adj2" fmla="val 16200000"/>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5" name="Partial Circle 34"/>
          <p:cNvSpPr/>
          <p:nvPr/>
        </p:nvSpPr>
        <p:spPr>
          <a:xfrm rot="8531275">
            <a:off x="4713355" y="3961715"/>
            <a:ext cx="2315955" cy="2315955"/>
          </a:xfrm>
          <a:prstGeom prst="pie">
            <a:avLst>
              <a:gd name="adj1" fmla="val 13425461"/>
              <a:gd name="adj2" fmla="val 16200000"/>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775597"/>
          </a:xfrm>
        </p:spPr>
        <p:txBody>
          <a:bodyPr/>
          <a:lstStyle/>
          <a:p>
            <a:r>
              <a:rPr lang="en-AU" dirty="0"/>
              <a:t>... meaning it can autonomously detect and plan around both static and dynamic obstacles</a:t>
            </a:r>
          </a:p>
        </p:txBody>
      </p:sp>
      <p:sp>
        <p:nvSpPr>
          <p:cNvPr id="3" name="Text Placeholder 2"/>
          <p:cNvSpPr>
            <a:spLocks noGrp="1"/>
          </p:cNvSpPr>
          <p:nvPr>
            <p:ph type="body" sz="quarter" idx="10"/>
          </p:nvPr>
        </p:nvSpPr>
        <p:spPr/>
        <p:txBody>
          <a:bodyPr/>
          <a:lstStyle/>
          <a:p>
            <a:r>
              <a:rPr lang="en-AU"/>
              <a:t>Module 5: job supervision</a:t>
            </a:r>
            <a:endParaRPr lang="en-AU" dirty="0"/>
          </a:p>
        </p:txBody>
      </p:sp>
      <p:pic>
        <p:nvPicPr>
          <p:cNvPr id="4" name="Picture 3" descr="A picture containing lawn mower&#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flipH="1">
            <a:off x="6108610" y="3050726"/>
            <a:ext cx="736780" cy="1036320"/>
          </a:xfrm>
          <a:prstGeom prst="rect">
            <a:avLst/>
          </a:prstGeom>
        </p:spPr>
      </p:pic>
      <p:sp>
        <p:nvSpPr>
          <p:cNvPr id="5" name="Partial Circle 4"/>
          <p:cNvSpPr/>
          <p:nvPr/>
        </p:nvSpPr>
        <p:spPr>
          <a:xfrm rot="17100000">
            <a:off x="4365271" y="-834068"/>
            <a:ext cx="4617335" cy="9027999"/>
          </a:xfrm>
          <a:prstGeom prst="pie">
            <a:avLst>
              <a:gd name="adj1" fmla="val 21595303"/>
              <a:gd name="adj2" fmla="val 16200000"/>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12" name="Graphic 11" descr="Run outlin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007601" y="5001577"/>
            <a:ext cx="1127760" cy="1127760"/>
          </a:xfrm>
          <a:prstGeom prst="rect">
            <a:avLst/>
          </a:prstGeom>
        </p:spPr>
      </p:pic>
      <p:sp>
        <p:nvSpPr>
          <p:cNvPr id="13" name="Partial Circle 12"/>
          <p:cNvSpPr/>
          <p:nvPr/>
        </p:nvSpPr>
        <p:spPr>
          <a:xfrm rot="17100000">
            <a:off x="6328038" y="3003614"/>
            <a:ext cx="691800" cy="1352636"/>
          </a:xfrm>
          <a:prstGeom prst="pie">
            <a:avLst>
              <a:gd name="adj1" fmla="val 21595303"/>
              <a:gd name="adj2" fmla="val 16200000"/>
            </a:avLst>
          </a:prstGeom>
          <a:solidFill>
            <a:srgbClr val="CC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 name="TextBox 13"/>
          <p:cNvSpPr txBox="1"/>
          <p:nvPr/>
        </p:nvSpPr>
        <p:spPr>
          <a:xfrm flipH="1">
            <a:off x="3876040" y="3665390"/>
            <a:ext cx="2232569" cy="928459"/>
          </a:xfrm>
          <a:prstGeom prst="rect">
            <a:avLst/>
          </a:prstGeom>
          <a:noFill/>
        </p:spPr>
        <p:txBody>
          <a:bodyPr wrap="square" lIns="0" tIns="0" rIns="0" bIns="0" rtlCol="0">
            <a:spAutoFit/>
          </a:bodyPr>
          <a:lstStyle/>
          <a:p>
            <a:pPr algn="ctr">
              <a:spcBef>
                <a:spcPts val="500"/>
              </a:spcBef>
              <a:spcAft>
                <a:spcPts val="500"/>
              </a:spcAft>
            </a:pPr>
            <a:r>
              <a:rPr lang="en-AU" sz="1300" b="1" dirty="0">
                <a:solidFill>
                  <a:srgbClr val="CC0000"/>
                </a:solidFill>
                <a:latin typeface="Segoe UI" panose="020B0502040204020203" pitchFamily="34" charset="0"/>
                <a:cs typeface="Segoe UI" panose="020B0502040204020203" pitchFamily="34" charset="0"/>
              </a:rPr>
              <a:t>E-stop area = 1 metre</a:t>
            </a:r>
          </a:p>
          <a:p>
            <a:pPr algn="ctr">
              <a:spcBef>
                <a:spcPts val="500"/>
              </a:spcBef>
              <a:spcAft>
                <a:spcPts val="500"/>
              </a:spcAft>
            </a:pPr>
            <a:r>
              <a:rPr lang="en-AU" sz="1300" dirty="0">
                <a:latin typeface="Segoe UI" panose="020B0502040204020203" pitchFamily="34" charset="0"/>
                <a:cs typeface="Segoe UI" panose="020B0502040204020203" pitchFamily="34" charset="0"/>
              </a:rPr>
              <a:t>Unexpected object within 1 metre will trigger E-Stop, with braking distance of 0.1 metres</a:t>
            </a:r>
          </a:p>
        </p:txBody>
      </p:sp>
      <p:sp>
        <p:nvSpPr>
          <p:cNvPr id="15" name="TextBox 14"/>
          <p:cNvSpPr txBox="1"/>
          <p:nvPr/>
        </p:nvSpPr>
        <p:spPr>
          <a:xfrm flipH="1">
            <a:off x="695325" y="2469409"/>
            <a:ext cx="1976755" cy="230832"/>
          </a:xfrm>
          <a:prstGeom prst="rect">
            <a:avLst/>
          </a:prstGeom>
          <a:noFill/>
        </p:spPr>
        <p:txBody>
          <a:bodyPr wrap="square" lIns="0" tIns="0" rIns="0" bIns="0" rtlCol="0">
            <a:spAutoFit/>
          </a:bodyPr>
          <a:lstStyle/>
          <a:p>
            <a:pPr>
              <a:spcBef>
                <a:spcPts val="500"/>
              </a:spcBef>
              <a:spcAft>
                <a:spcPts val="500"/>
              </a:spcAft>
            </a:pPr>
            <a:r>
              <a:rPr lang="en-AU" sz="1500" b="1" dirty="0">
                <a:solidFill>
                  <a:schemeClr val="accent1"/>
                </a:solidFill>
                <a:latin typeface="Segoe UI" panose="020B0502040204020203" pitchFamily="34" charset="0"/>
                <a:cs typeface="Segoe UI" panose="020B0502040204020203" pitchFamily="34" charset="0"/>
              </a:rPr>
              <a:t>Lidar System:</a:t>
            </a:r>
          </a:p>
        </p:txBody>
      </p:sp>
      <p:sp>
        <p:nvSpPr>
          <p:cNvPr id="17" name="TextBox 16"/>
          <p:cNvSpPr txBox="1"/>
          <p:nvPr/>
        </p:nvSpPr>
        <p:spPr>
          <a:xfrm flipH="1">
            <a:off x="695325" y="5847060"/>
            <a:ext cx="3240000" cy="461665"/>
          </a:xfrm>
          <a:prstGeom prst="rect">
            <a:avLst/>
          </a:prstGeom>
          <a:noFill/>
        </p:spPr>
        <p:txBody>
          <a:bodyPr wrap="square" lIns="0" tIns="0" rIns="0" bIns="0" rtlCol="0">
            <a:spAutoFit/>
          </a:bodyPr>
          <a:lstStyle/>
          <a:p>
            <a:pPr>
              <a:spcBef>
                <a:spcPts val="500"/>
              </a:spcBef>
              <a:spcAft>
                <a:spcPts val="500"/>
              </a:spcAft>
            </a:pPr>
            <a:r>
              <a:rPr lang="en-AU" sz="1500" b="1" dirty="0">
                <a:solidFill>
                  <a:schemeClr val="accent4">
                    <a:lumMod val="50000"/>
                  </a:schemeClr>
                </a:solidFill>
                <a:latin typeface="Segoe UI" panose="020B0502040204020203" pitchFamily="34" charset="0"/>
                <a:cs typeface="Segoe UI" panose="020B0502040204020203" pitchFamily="34" charset="0"/>
              </a:rPr>
              <a:t>Sonar</a:t>
            </a:r>
            <a:r>
              <a:rPr lang="en-AU" sz="1500" dirty="0">
                <a:latin typeface="Segoe UI" panose="020B0502040204020203" pitchFamily="34" charset="0"/>
                <a:cs typeface="Segoe UI" panose="020B0502040204020203" pitchFamily="34" charset="0"/>
              </a:rPr>
              <a:t> and </a:t>
            </a:r>
            <a:r>
              <a:rPr lang="en-AU" sz="1500" b="1" dirty="0">
                <a:solidFill>
                  <a:schemeClr val="accent6">
                    <a:lumMod val="75000"/>
                  </a:schemeClr>
                </a:solidFill>
                <a:latin typeface="Segoe UI" panose="020B0502040204020203" pitchFamily="34" charset="0"/>
                <a:cs typeface="Segoe UI" panose="020B0502040204020203" pitchFamily="34" charset="0"/>
              </a:rPr>
              <a:t>Depth Camera </a:t>
            </a:r>
            <a:r>
              <a:rPr lang="en-AU" sz="1500" dirty="0">
                <a:latin typeface="Segoe UI" panose="020B0502040204020203" pitchFamily="34" charset="0"/>
                <a:cs typeface="Segoe UI" panose="020B0502040204020203" pitchFamily="34" charset="0"/>
              </a:rPr>
              <a:t>not shown on diagram</a:t>
            </a:r>
          </a:p>
        </p:txBody>
      </p:sp>
      <p:sp>
        <p:nvSpPr>
          <p:cNvPr id="20" name="TextBox 19"/>
          <p:cNvSpPr txBox="1"/>
          <p:nvPr/>
        </p:nvSpPr>
        <p:spPr>
          <a:xfrm flipH="1">
            <a:off x="7200900" y="4837052"/>
            <a:ext cx="2665189" cy="728405"/>
          </a:xfrm>
          <a:prstGeom prst="rect">
            <a:avLst/>
          </a:prstGeom>
          <a:noFill/>
        </p:spPr>
        <p:txBody>
          <a:bodyPr wrap="square" lIns="0" tIns="0" rIns="0" bIns="0" rtlCol="0">
            <a:spAutoFit/>
          </a:bodyPr>
          <a:lstStyle/>
          <a:p>
            <a:pPr algn="ctr">
              <a:spcBef>
                <a:spcPts val="500"/>
              </a:spcBef>
              <a:spcAft>
                <a:spcPts val="500"/>
              </a:spcAft>
            </a:pPr>
            <a:r>
              <a:rPr lang="en-AU" sz="1300" b="1" dirty="0">
                <a:solidFill>
                  <a:schemeClr val="accent1"/>
                </a:solidFill>
                <a:latin typeface="Segoe UI" panose="020B0502040204020203" pitchFamily="34" charset="0"/>
                <a:cs typeface="Segoe UI" panose="020B0502040204020203" pitchFamily="34" charset="0"/>
              </a:rPr>
              <a:t>Lidar detection range = 8 metres</a:t>
            </a:r>
          </a:p>
          <a:p>
            <a:pPr algn="ctr">
              <a:spcBef>
                <a:spcPts val="500"/>
              </a:spcBef>
              <a:spcAft>
                <a:spcPts val="500"/>
              </a:spcAft>
            </a:pPr>
            <a:r>
              <a:rPr lang="en-AU" sz="1300" dirty="0">
                <a:latin typeface="Segoe UI" panose="020B0502040204020203" pitchFamily="34" charset="0"/>
                <a:cs typeface="Segoe UI" panose="020B0502040204020203" pitchFamily="34" charset="0"/>
              </a:rPr>
              <a:t>Unexpected object within 8 metres will trigger Lionel to replan its path</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automaton&#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a:fillRect/>
          </a:stretch>
        </p:blipFill>
        <p:spPr>
          <a:xfrm>
            <a:off x="2960982" y="1879450"/>
            <a:ext cx="4770992" cy="4770992"/>
          </a:xfrm>
          <a:prstGeom prst="rect">
            <a:avLst/>
          </a:prstGeom>
        </p:spPr>
      </p:pic>
      <p:sp>
        <p:nvSpPr>
          <p:cNvPr id="2" name="Title 1"/>
          <p:cNvSpPr>
            <a:spLocks noGrp="1"/>
          </p:cNvSpPr>
          <p:nvPr>
            <p:ph type="title"/>
          </p:nvPr>
        </p:nvSpPr>
        <p:spPr>
          <a:xfrm>
            <a:off x="695325" y="1628775"/>
            <a:ext cx="4285466" cy="775597"/>
          </a:xfrm>
        </p:spPr>
        <p:txBody>
          <a:bodyPr/>
          <a:lstStyle/>
          <a:p>
            <a:r>
              <a:rPr lang="en-AU" dirty="0"/>
              <a:t>As a last line of defence, you can physically push the emergency stop button</a:t>
            </a:r>
          </a:p>
        </p:txBody>
      </p:sp>
      <p:sp>
        <p:nvSpPr>
          <p:cNvPr id="3" name="Text Placeholder 2"/>
          <p:cNvSpPr>
            <a:spLocks noGrp="1"/>
          </p:cNvSpPr>
          <p:nvPr>
            <p:ph type="body" sz="quarter" idx="10"/>
          </p:nvPr>
        </p:nvSpPr>
        <p:spPr/>
        <p:txBody>
          <a:bodyPr/>
          <a:lstStyle/>
          <a:p>
            <a:r>
              <a:rPr lang="en-AU" dirty="0"/>
              <a:t>Module 5: job supervision</a:t>
            </a:r>
          </a:p>
        </p:txBody>
      </p:sp>
      <p:pic>
        <p:nvPicPr>
          <p:cNvPr id="10" name="Picture 9" descr="A picture containing text, gree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8892" y="3727525"/>
            <a:ext cx="2880000" cy="1623221"/>
          </a:xfrm>
          <a:prstGeom prst="rect">
            <a:avLst/>
          </a:prstGeom>
        </p:spPr>
      </p:pic>
      <p:cxnSp>
        <p:nvCxnSpPr>
          <p:cNvPr id="12" name="Straight Connector 11"/>
          <p:cNvCxnSpPr/>
          <p:nvPr/>
        </p:nvCxnSpPr>
        <p:spPr>
          <a:xfrm flipV="1">
            <a:off x="5550920" y="3727525"/>
            <a:ext cx="2597972" cy="618564"/>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50920" y="4686462"/>
            <a:ext cx="2597972" cy="618564"/>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flipH="1">
            <a:off x="1019322" y="1995197"/>
            <a:ext cx="3649197"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Determine Reference Points for the hall</a:t>
            </a:r>
          </a:p>
        </p:txBody>
      </p:sp>
      <p:sp>
        <p:nvSpPr>
          <p:cNvPr id="43" name="TextBox 42"/>
          <p:cNvSpPr txBox="1"/>
          <p:nvPr/>
        </p:nvSpPr>
        <p:spPr>
          <a:xfrm flipH="1">
            <a:off x="1019324" y="344001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the two Reference Beacons</a:t>
            </a:r>
          </a:p>
        </p:txBody>
      </p:sp>
      <p:sp>
        <p:nvSpPr>
          <p:cNvPr id="44" name="TextBox 43"/>
          <p:cNvSpPr txBox="1"/>
          <p:nvPr/>
        </p:nvSpPr>
        <p:spPr>
          <a:xfrm flipH="1">
            <a:off x="1019324" y="416242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Guiding Station</a:t>
            </a:r>
          </a:p>
        </p:txBody>
      </p:sp>
      <p:sp>
        <p:nvSpPr>
          <p:cNvPr id="45" name="TextBox 44"/>
          <p:cNvSpPr txBox="1"/>
          <p:nvPr/>
        </p:nvSpPr>
        <p:spPr>
          <a:xfrm flipH="1">
            <a:off x="1019324" y="488483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Lionel robot</a:t>
            </a:r>
          </a:p>
        </p:txBody>
      </p:sp>
      <p:sp>
        <p:nvSpPr>
          <p:cNvPr id="46" name="TextBox 45"/>
          <p:cNvSpPr txBox="1"/>
          <p:nvPr/>
        </p:nvSpPr>
        <p:spPr>
          <a:xfrm flipH="1">
            <a:off x="1019324" y="5607245"/>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the job</a:t>
            </a:r>
          </a:p>
        </p:txBody>
      </p:sp>
      <p:sp>
        <p:nvSpPr>
          <p:cNvPr id="47" name="TextBox 46"/>
          <p:cNvSpPr txBox="1"/>
          <p:nvPr/>
        </p:nvSpPr>
        <p:spPr>
          <a:xfrm flipH="1">
            <a:off x="695325" y="199519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a:t>
            </a:r>
          </a:p>
        </p:txBody>
      </p:sp>
      <p:sp>
        <p:nvSpPr>
          <p:cNvPr id="48" name="TextBox 47"/>
          <p:cNvSpPr txBox="1"/>
          <p:nvPr/>
        </p:nvSpPr>
        <p:spPr>
          <a:xfrm flipH="1">
            <a:off x="695325" y="344001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49" name="TextBox 48"/>
          <p:cNvSpPr txBox="1"/>
          <p:nvPr/>
        </p:nvSpPr>
        <p:spPr>
          <a:xfrm flipH="1">
            <a:off x="695325" y="416242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50" name="TextBox 49"/>
          <p:cNvSpPr txBox="1"/>
          <p:nvPr/>
        </p:nvSpPr>
        <p:spPr>
          <a:xfrm flipH="1">
            <a:off x="695325" y="488483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51" name="TextBox 50"/>
          <p:cNvSpPr txBox="1"/>
          <p:nvPr/>
        </p:nvSpPr>
        <p:spPr>
          <a:xfrm flipH="1">
            <a:off x="695325" y="5607245"/>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52" name="TextBox 51"/>
          <p:cNvSpPr txBox="1"/>
          <p:nvPr/>
        </p:nvSpPr>
        <p:spPr>
          <a:xfrm flipH="1">
            <a:off x="1019324" y="271760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the Map Server</a:t>
            </a:r>
          </a:p>
        </p:txBody>
      </p:sp>
      <p:sp>
        <p:nvSpPr>
          <p:cNvPr id="53" name="TextBox 52"/>
          <p:cNvSpPr txBox="1"/>
          <p:nvPr/>
        </p:nvSpPr>
        <p:spPr>
          <a:xfrm flipH="1">
            <a:off x="695325" y="271760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a:t>
            </a:r>
          </a:p>
        </p:txBody>
      </p:sp>
      <p:pic>
        <p:nvPicPr>
          <p:cNvPr id="38" name="Picture 37"/>
          <p:cNvPicPr>
            <a:picLocks noChangeAspect="1"/>
          </p:cNvPicPr>
          <p:nvPr/>
        </p:nvPicPr>
        <p:blipFill>
          <a:blip r:embed="rId2"/>
          <a:stretch>
            <a:fillRect/>
          </a:stretch>
        </p:blipFill>
        <p:spPr>
          <a:xfrm>
            <a:off x="7733894" y="1989138"/>
            <a:ext cx="3950810" cy="4040263"/>
          </a:xfrm>
          <a:prstGeom prst="rect">
            <a:avLst/>
          </a:prstGeom>
        </p:spPr>
      </p:pic>
      <p:sp>
        <p:nvSpPr>
          <p:cNvPr id="2" name="Title 1"/>
          <p:cNvSpPr>
            <a:spLocks noGrp="1"/>
          </p:cNvSpPr>
          <p:nvPr>
            <p:ph type="title"/>
          </p:nvPr>
        </p:nvSpPr>
        <p:spPr/>
        <p:txBody>
          <a:bodyPr/>
          <a:lstStyle/>
          <a:p>
            <a:r>
              <a:rPr lang="en-AU" dirty="0"/>
              <a:t>How does the system work on-site?</a:t>
            </a:r>
          </a:p>
        </p:txBody>
      </p:sp>
      <p:sp>
        <p:nvSpPr>
          <p:cNvPr id="3" name="Text Placeholder 2"/>
          <p:cNvSpPr>
            <a:spLocks noGrp="1"/>
          </p:cNvSpPr>
          <p:nvPr>
            <p:ph type="body" sz="quarter" idx="10"/>
          </p:nvPr>
        </p:nvSpPr>
        <p:spPr/>
        <p:txBody>
          <a:bodyPr/>
          <a:lstStyle/>
          <a:p>
            <a:r>
              <a:rPr lang="en-AU" dirty="0"/>
              <a:t>Module 1: OVERVIEW</a:t>
            </a:r>
          </a:p>
        </p:txBody>
      </p:sp>
      <p:sp>
        <p:nvSpPr>
          <p:cNvPr id="7" name="TextBox 6"/>
          <p:cNvSpPr txBox="1"/>
          <p:nvPr/>
        </p:nvSpPr>
        <p:spPr>
          <a:xfrm flipH="1">
            <a:off x="5057140" y="1994535"/>
            <a:ext cx="2520315" cy="347218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put down two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Reference Points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every hall. </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points will typically be close to a prominent feature in the hall (such as a wall or a pillar), and will be physically marked before the job day (e.g. with a nail in the floor)</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Reference Points allow us to “match” the digital plan with the physical environment</a:t>
            </a:r>
          </a:p>
        </p:txBody>
      </p:sp>
      <p:pic>
        <p:nvPicPr>
          <p:cNvPr id="20" name="Graphic 19" descr="Badge Cross outlin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2355" y="4387040"/>
            <a:ext cx="335157" cy="335157"/>
          </a:xfrm>
          <a:prstGeom prst="rect">
            <a:avLst/>
          </a:prstGeom>
        </p:spPr>
      </p:pic>
      <p:pic>
        <p:nvPicPr>
          <p:cNvPr id="21" name="Graphic 20" descr="Badge Cross outlin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2279" y="4387040"/>
            <a:ext cx="335157" cy="335157"/>
          </a:xfrm>
          <a:prstGeom prst="rect">
            <a:avLst/>
          </a:prstGeom>
        </p:spPr>
      </p:pic>
      <p:sp>
        <p:nvSpPr>
          <p:cNvPr id="23" name="TextBox 22"/>
          <p:cNvSpPr txBox="1"/>
          <p:nvPr/>
        </p:nvSpPr>
        <p:spPr>
          <a:xfrm flipH="1">
            <a:off x="8140679"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sp>
        <p:nvSpPr>
          <p:cNvPr id="36" name="Rectangle 35"/>
          <p:cNvSpPr/>
          <p:nvPr/>
        </p:nvSpPr>
        <p:spPr>
          <a:xfrm>
            <a:off x="507296" y="2627685"/>
            <a:ext cx="3882691" cy="341062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39" name="TextBox 38"/>
          <p:cNvSpPr txBox="1"/>
          <p:nvPr/>
        </p:nvSpPr>
        <p:spPr>
          <a:xfrm flipH="1">
            <a:off x="10610603"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sp>
        <p:nvSpPr>
          <p:cNvPr id="41" name="TextBox 40"/>
          <p:cNvSpPr txBox="1"/>
          <p:nvPr/>
        </p:nvSpPr>
        <p:spPr>
          <a:xfrm flipH="1">
            <a:off x="7733893" y="6170977"/>
            <a:ext cx="395080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will cover the detailed equipment set-up process in detail in Module 4</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4" y="728663"/>
            <a:ext cx="9134475" cy="775597"/>
          </a:xfrm>
        </p:spPr>
        <p:txBody>
          <a:bodyPr/>
          <a:lstStyle/>
          <a:p>
            <a:r>
              <a:rPr lang="en-AU" dirty="0"/>
              <a:t>Use the Map Server on the Tablet to supervise the Job</a:t>
            </a:r>
          </a:p>
        </p:txBody>
      </p:sp>
      <p:sp>
        <p:nvSpPr>
          <p:cNvPr id="3" name="Text Placeholder 2"/>
          <p:cNvSpPr>
            <a:spLocks noGrp="1"/>
          </p:cNvSpPr>
          <p:nvPr>
            <p:ph type="body" sz="quarter" idx="10"/>
          </p:nvPr>
        </p:nvSpPr>
        <p:spPr/>
        <p:txBody>
          <a:bodyPr/>
          <a:lstStyle/>
          <a:p>
            <a:r>
              <a:rPr lang="en-AU" dirty="0"/>
              <a:t>Module 5: job supervision</a:t>
            </a:r>
          </a:p>
        </p:txBody>
      </p:sp>
      <p:pic>
        <p:nvPicPr>
          <p:cNvPr id="11" name="Picture 10" descr="A screenshot of a computer&#10;&#10;Description automatically generated">
            <a:extLst>
              <a:ext uri="{FF2B5EF4-FFF2-40B4-BE49-F238E27FC236}">
                <a16:creationId xmlns:a16="http://schemas.microsoft.com/office/drawing/2014/main" id="{35655993-EFD5-E957-D15F-CC60892E4B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7" t="1021" r="371" b="1827"/>
          <a:stretch/>
        </p:blipFill>
        <p:spPr>
          <a:xfrm>
            <a:off x="771099" y="1876567"/>
            <a:ext cx="7863020" cy="4654996"/>
          </a:xfrm>
          <a:prstGeom prst="rect">
            <a:avLst/>
          </a:prstGeom>
        </p:spPr>
      </p:pic>
      <p:sp>
        <p:nvSpPr>
          <p:cNvPr id="7" name="TextBox 6"/>
          <p:cNvSpPr txBox="1"/>
          <p:nvPr/>
        </p:nvSpPr>
        <p:spPr>
          <a:xfrm flipH="1">
            <a:off x="9194799" y="2440291"/>
            <a:ext cx="2301875"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This shows the progress of the job</a:t>
            </a:r>
          </a:p>
        </p:txBody>
      </p:sp>
      <p:sp>
        <p:nvSpPr>
          <p:cNvPr id="8" name="TextBox 7"/>
          <p:cNvSpPr txBox="1"/>
          <p:nvPr/>
        </p:nvSpPr>
        <p:spPr>
          <a:xfrm flipH="1">
            <a:off x="9194799" y="3070412"/>
            <a:ext cx="2301875" cy="40005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Use </a:t>
            </a:r>
            <a:r>
              <a:rPr lang="en-GB" altLang="en-AU" sz="1300" dirty="0">
                <a:latin typeface="Segoe UI" panose="020B0502040204020203" pitchFamily="34" charset="0"/>
                <a:cs typeface="Segoe UI" panose="020B0502040204020203" pitchFamily="34" charset="0"/>
              </a:rPr>
              <a:t>the plus icon to add new equipment</a:t>
            </a:r>
          </a:p>
        </p:txBody>
      </p:sp>
      <p:sp>
        <p:nvSpPr>
          <p:cNvPr id="9" name="TextBox 8"/>
          <p:cNvSpPr txBox="1"/>
          <p:nvPr/>
        </p:nvSpPr>
        <p:spPr>
          <a:xfrm flipH="1">
            <a:off x="9194799" y="5811842"/>
            <a:ext cx="2301875"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Use this button to stop all the Lionel robots on the job</a:t>
            </a:r>
          </a:p>
        </p:txBody>
      </p:sp>
      <p:cxnSp>
        <p:nvCxnSpPr>
          <p:cNvPr id="10" name="Straight Connector 9"/>
          <p:cNvCxnSpPr/>
          <p:nvPr/>
        </p:nvCxnSpPr>
        <p:spPr>
          <a:xfrm flipH="1">
            <a:off x="8710318" y="2726071"/>
            <a:ext cx="408282" cy="0"/>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162290" y="3163785"/>
            <a:ext cx="956310" cy="1905"/>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710318" y="6011897"/>
            <a:ext cx="408282" cy="0"/>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flipH="1">
            <a:off x="9194799" y="4448483"/>
            <a:ext cx="2301875"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Use this pause button to stop a specific Lionel robot</a:t>
            </a:r>
          </a:p>
        </p:txBody>
      </p:sp>
      <p:cxnSp>
        <p:nvCxnSpPr>
          <p:cNvPr id="5" name="Straight Connector 4"/>
          <p:cNvCxnSpPr/>
          <p:nvPr/>
        </p:nvCxnSpPr>
        <p:spPr>
          <a:xfrm flipH="1">
            <a:off x="8710318" y="4648538"/>
            <a:ext cx="408282" cy="0"/>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DDF4F7B-F50A-92B9-EC5E-950FD5D14A3D}"/>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Updated March 2024</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F90625ED-2A1E-EC1D-E529-BFC5448A5341}"/>
              </a:ext>
            </a:extLst>
          </p:cNvPr>
          <p:cNvPicPr>
            <a:picLocks noChangeAspect="1"/>
          </p:cNvPicPr>
          <p:nvPr/>
        </p:nvPicPr>
        <p:blipFill rotWithShape="1">
          <a:blip r:embed="rId2">
            <a:extLst>
              <a:ext uri="{28A0092B-C50C-407E-A947-70E740481C1C}">
                <a14:useLocalDpi xmlns:a14="http://schemas.microsoft.com/office/drawing/2010/main" val="0"/>
              </a:ext>
            </a:extLst>
          </a:blip>
          <a:srcRect l="78197" t="24572" r="18143" b="68838"/>
          <a:stretch/>
        </p:blipFill>
        <p:spPr>
          <a:xfrm>
            <a:off x="186453" y="728663"/>
            <a:ext cx="467056" cy="505070"/>
          </a:xfrm>
          <a:prstGeom prst="rect">
            <a:avLst/>
          </a:prstGeom>
        </p:spPr>
      </p:pic>
      <p:pic>
        <p:nvPicPr>
          <p:cNvPr id="12" name="Picture 11"/>
          <p:cNvPicPr>
            <a:picLocks noChangeAspect="1"/>
          </p:cNvPicPr>
          <p:nvPr/>
        </p:nvPicPr>
        <p:blipFill>
          <a:blip r:embed="rId3"/>
          <a:stretch>
            <a:fillRect/>
          </a:stretch>
        </p:blipFill>
        <p:spPr>
          <a:xfrm>
            <a:off x="653509" y="1634526"/>
            <a:ext cx="8280000" cy="4801546"/>
          </a:xfrm>
          <a:prstGeom prst="rect">
            <a:avLst/>
          </a:prstGeom>
        </p:spPr>
      </p:pic>
      <p:sp>
        <p:nvSpPr>
          <p:cNvPr id="2" name="Title 1"/>
          <p:cNvSpPr>
            <a:spLocks noGrp="1"/>
          </p:cNvSpPr>
          <p:nvPr>
            <p:ph type="title"/>
          </p:nvPr>
        </p:nvSpPr>
        <p:spPr>
          <a:xfrm>
            <a:off x="695999" y="728663"/>
            <a:ext cx="7914601" cy="775597"/>
          </a:xfrm>
        </p:spPr>
        <p:txBody>
          <a:bodyPr/>
          <a:lstStyle/>
          <a:p>
            <a:r>
              <a:rPr lang="en-AU" dirty="0">
                <a:solidFill>
                  <a:schemeClr val="accent1"/>
                </a:solidFill>
              </a:rPr>
              <a:t>Equipment Status:</a:t>
            </a:r>
            <a:r>
              <a:rPr lang="en-AU" dirty="0"/>
              <a:t> check the status of the robot(s) and Guiding Station(s)</a:t>
            </a:r>
          </a:p>
        </p:txBody>
      </p:sp>
      <p:sp>
        <p:nvSpPr>
          <p:cNvPr id="4" name="Text Placeholder 3"/>
          <p:cNvSpPr>
            <a:spLocks noGrp="1"/>
          </p:cNvSpPr>
          <p:nvPr>
            <p:ph type="body" sz="quarter" idx="10"/>
          </p:nvPr>
        </p:nvSpPr>
        <p:spPr/>
        <p:txBody>
          <a:bodyPr/>
          <a:lstStyle/>
          <a:p>
            <a:r>
              <a:rPr lang="en-AU" dirty="0"/>
              <a:t>Module 5: job supervision</a:t>
            </a:r>
          </a:p>
        </p:txBody>
      </p:sp>
      <p:sp>
        <p:nvSpPr>
          <p:cNvPr id="7" name="TextBox 6"/>
          <p:cNvSpPr txBox="1"/>
          <p:nvPr/>
        </p:nvSpPr>
        <p:spPr>
          <a:xfrm flipH="1">
            <a:off x="9346739" y="1634526"/>
            <a:ext cx="2317286" cy="3713837"/>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Equipment Page on the right panel displays all the Lionel robots and Guiding Stations you have set up</a:t>
            </a:r>
          </a:p>
          <a:p>
            <a:pPr>
              <a:spcBef>
                <a:spcPts val="500"/>
              </a:spcBef>
              <a:spcAft>
                <a:spcPts val="500"/>
              </a:spcAft>
            </a:pPr>
            <a:endParaRPr lang="en-AU" sz="1300" dirty="0">
              <a:latin typeface="Segoe UI" panose="020B0502040204020203" pitchFamily="34" charset="0"/>
              <a:cs typeface="Segoe UI" panose="020B0502040204020203" pitchFamily="34" charset="0"/>
            </a:endParaRP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Frequently check and ensure the Lionel robot(s) and Guiding Station(s) are in the correct states</a:t>
            </a:r>
          </a:p>
          <a:p>
            <a:pPr marL="538480" indent="-268605">
              <a:spcBef>
                <a:spcPts val="500"/>
              </a:spcBef>
              <a:spcAft>
                <a:spcPts val="500"/>
              </a:spcAft>
              <a:buFont typeface="Arial" panose="020B0604020202020204" pitchFamily="34" charset="0"/>
              <a:buChar char="•"/>
              <a:tabLst>
                <a:tab pos="625475" algn="l"/>
              </a:tabLst>
            </a:pPr>
            <a:r>
              <a:rPr lang="en-AU" sz="1300" dirty="0">
                <a:latin typeface="Segoe UI" panose="020B0502040204020203" pitchFamily="34" charset="0"/>
                <a:cs typeface="Segoe UI" panose="020B0502040204020203" pitchFamily="34" charset="0"/>
              </a:rPr>
              <a:t>Guiding Stations should be in ‘Idle’ or ‘Running’ states (green bubble on map)</a:t>
            </a:r>
          </a:p>
          <a:p>
            <a:pPr marL="538480" indent="-268605">
              <a:spcBef>
                <a:spcPts val="500"/>
              </a:spcBef>
              <a:spcAft>
                <a:spcPts val="500"/>
              </a:spcAft>
              <a:buFont typeface="Arial" panose="020B0604020202020204" pitchFamily="34" charset="0"/>
              <a:buChar char="•"/>
              <a:tabLst>
                <a:tab pos="625475" algn="l"/>
              </a:tabLst>
            </a:pPr>
            <a:r>
              <a:rPr lang="en-AU" sz="1300" dirty="0">
                <a:latin typeface="Segoe UI" panose="020B0502040204020203" pitchFamily="34" charset="0"/>
                <a:cs typeface="Segoe UI" panose="020B0502040204020203" pitchFamily="34" charset="0"/>
              </a:rPr>
              <a:t>Robot should be in ‘Running’ states (green bubble on map)</a:t>
            </a:r>
          </a:p>
        </p:txBody>
      </p:sp>
      <p:sp>
        <p:nvSpPr>
          <p:cNvPr id="9" name="Rectangle 8"/>
          <p:cNvSpPr/>
          <p:nvPr/>
        </p:nvSpPr>
        <p:spPr>
          <a:xfrm>
            <a:off x="3683184" y="5644092"/>
            <a:ext cx="1307916" cy="281516"/>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683559" y="3520017"/>
            <a:ext cx="1307916" cy="567487"/>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3A16981E-F6F6-6DFC-B0A3-B1E99E643B1B}"/>
              </a:ext>
            </a:extLst>
          </p:cNvPr>
          <p:cNvSpPr/>
          <p:nvPr/>
        </p:nvSpPr>
        <p:spPr>
          <a:xfrm>
            <a:off x="6683559" y="4665085"/>
            <a:ext cx="1307916" cy="567487"/>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descr="A screenshot of a computer&#10;&#10;Description automatically generated">
            <a:extLst>
              <a:ext uri="{FF2B5EF4-FFF2-40B4-BE49-F238E27FC236}">
                <a16:creationId xmlns:a16="http://schemas.microsoft.com/office/drawing/2014/main" id="{8974E1E5-4885-2618-403C-6980D7FCC1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239" t="24573" r="524" b="68838"/>
          <a:stretch/>
        </p:blipFill>
        <p:spPr>
          <a:xfrm>
            <a:off x="6612341" y="3132890"/>
            <a:ext cx="2183637" cy="317310"/>
          </a:xfrm>
          <a:prstGeom prst="rect">
            <a:avLst/>
          </a:prstGeom>
        </p:spPr>
      </p:pic>
      <p:sp>
        <p:nvSpPr>
          <p:cNvPr id="11" name="Rectangle 10">
            <a:extLst>
              <a:ext uri="{FF2B5EF4-FFF2-40B4-BE49-F238E27FC236}">
                <a16:creationId xmlns:a16="http://schemas.microsoft.com/office/drawing/2014/main" id="{E2AEC62A-E812-89AB-C538-0968BBD316E3}"/>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Updated March 2024</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775597"/>
          </a:xfrm>
        </p:spPr>
        <p:txBody>
          <a:bodyPr/>
          <a:lstStyle/>
          <a:p>
            <a:r>
              <a:rPr lang="en-AU" dirty="0">
                <a:solidFill>
                  <a:schemeClr val="accent1"/>
                </a:solidFill>
              </a:rPr>
              <a:t>Equipment Status:</a:t>
            </a:r>
            <a:r>
              <a:rPr lang="en-AU" dirty="0"/>
              <a:t> if a piece of equipment is in an ‘Error’ state...</a:t>
            </a:r>
          </a:p>
        </p:txBody>
      </p:sp>
      <p:sp>
        <p:nvSpPr>
          <p:cNvPr id="3" name="Text Placeholder 2"/>
          <p:cNvSpPr>
            <a:spLocks noGrp="1"/>
          </p:cNvSpPr>
          <p:nvPr>
            <p:ph type="body" sz="quarter" idx="10"/>
          </p:nvPr>
        </p:nvSpPr>
        <p:spPr/>
        <p:txBody>
          <a:bodyPr/>
          <a:lstStyle/>
          <a:p>
            <a:r>
              <a:rPr lang="en-AU"/>
              <a:t>Module 5: job supervision</a:t>
            </a:r>
            <a:endParaRPr lang="en-AU" dirty="0"/>
          </a:p>
        </p:txBody>
      </p:sp>
      <p:sp>
        <p:nvSpPr>
          <p:cNvPr id="4" name="TextBox 3"/>
          <p:cNvSpPr txBox="1"/>
          <p:nvPr/>
        </p:nvSpPr>
        <p:spPr>
          <a:xfrm flipH="1">
            <a:off x="9346739" y="1634526"/>
            <a:ext cx="2317286" cy="2056973"/>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If a piece of equipment is in an ‘Error’ state</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Click the ‘Refresh’ icon to view details and follow the instructions to fix the error</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If the error persists, restart the piece of equipment by turning the power switch off and back on</a:t>
            </a:r>
          </a:p>
        </p:txBody>
      </p:sp>
      <p:pic>
        <p:nvPicPr>
          <p:cNvPr id="6" name="Picture 5"/>
          <p:cNvPicPr>
            <a:picLocks noChangeAspect="1"/>
          </p:cNvPicPr>
          <p:nvPr/>
        </p:nvPicPr>
        <p:blipFill>
          <a:blip r:embed="rId2"/>
          <a:stretch>
            <a:fillRect/>
          </a:stretch>
        </p:blipFill>
        <p:spPr>
          <a:xfrm>
            <a:off x="653509" y="1628775"/>
            <a:ext cx="8280000" cy="4839675"/>
          </a:xfrm>
          <a:prstGeom prst="rect">
            <a:avLst/>
          </a:prstGeom>
        </p:spPr>
      </p:pic>
      <p:sp>
        <p:nvSpPr>
          <p:cNvPr id="7" name="Rectangle 6"/>
          <p:cNvSpPr/>
          <p:nvPr/>
        </p:nvSpPr>
        <p:spPr>
          <a:xfrm>
            <a:off x="8429809" y="3691499"/>
            <a:ext cx="209366" cy="281516"/>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8429809" y="4231249"/>
            <a:ext cx="209366" cy="281516"/>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descr="A screenshot of a computer&#10;&#10;Description automatically generated">
            <a:extLst>
              <a:ext uri="{FF2B5EF4-FFF2-40B4-BE49-F238E27FC236}">
                <a16:creationId xmlns:a16="http://schemas.microsoft.com/office/drawing/2014/main" id="{1577C82E-39F8-30AB-BBA6-57326FB475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2239" t="24573" r="524" b="68838"/>
          <a:stretch/>
        </p:blipFill>
        <p:spPr>
          <a:xfrm>
            <a:off x="6612341" y="3139714"/>
            <a:ext cx="2183637" cy="31731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9CD5D50-2E69-2907-DE27-7977AAC3D5CD}"/>
              </a:ext>
            </a:extLst>
          </p:cNvPr>
          <p:cNvPicPr>
            <a:picLocks noChangeAspect="1"/>
          </p:cNvPicPr>
          <p:nvPr/>
        </p:nvPicPr>
        <p:blipFill rotWithShape="1">
          <a:blip r:embed="rId4">
            <a:extLst>
              <a:ext uri="{28A0092B-C50C-407E-A947-70E740481C1C}">
                <a14:useLocalDpi xmlns:a14="http://schemas.microsoft.com/office/drawing/2010/main" val="0"/>
              </a:ext>
            </a:extLst>
          </a:blip>
          <a:srcRect l="78197" t="24572" r="18143" b="68838"/>
          <a:stretch/>
        </p:blipFill>
        <p:spPr>
          <a:xfrm>
            <a:off x="186453" y="728663"/>
            <a:ext cx="467056" cy="505070"/>
          </a:xfrm>
          <a:prstGeom prst="rect">
            <a:avLst/>
          </a:prstGeom>
        </p:spPr>
      </p:pic>
      <p:sp>
        <p:nvSpPr>
          <p:cNvPr id="11" name="Rectangle 10">
            <a:extLst>
              <a:ext uri="{FF2B5EF4-FFF2-40B4-BE49-F238E27FC236}">
                <a16:creationId xmlns:a16="http://schemas.microsoft.com/office/drawing/2014/main" id="{448EE37B-1DBC-C7E7-67A5-98D3C1DD3C56}"/>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Updated March 2024</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387798"/>
          </a:xfrm>
        </p:spPr>
        <p:txBody>
          <a:bodyPr/>
          <a:lstStyle/>
          <a:p>
            <a:r>
              <a:rPr lang="en-AU" dirty="0">
                <a:solidFill>
                  <a:schemeClr val="accent1"/>
                </a:solidFill>
              </a:rPr>
              <a:t>Equipment Status:</a:t>
            </a:r>
            <a:r>
              <a:rPr lang="en-AU" dirty="0"/>
              <a:t> if Lionel needs new paint...</a:t>
            </a:r>
          </a:p>
        </p:txBody>
      </p:sp>
      <p:sp>
        <p:nvSpPr>
          <p:cNvPr id="3" name="Text Placeholder 2"/>
          <p:cNvSpPr>
            <a:spLocks noGrp="1"/>
          </p:cNvSpPr>
          <p:nvPr>
            <p:ph type="body" sz="quarter" idx="10"/>
          </p:nvPr>
        </p:nvSpPr>
        <p:spPr/>
        <p:txBody>
          <a:bodyPr/>
          <a:lstStyle/>
          <a:p>
            <a:r>
              <a:rPr lang="en-AU" dirty="0"/>
              <a:t>Module 5: job supervision</a:t>
            </a:r>
          </a:p>
        </p:txBody>
      </p:sp>
      <p:sp>
        <p:nvSpPr>
          <p:cNvPr id="4" name="TextBox 3"/>
          <p:cNvSpPr txBox="1"/>
          <p:nvPr/>
        </p:nvSpPr>
        <p:spPr>
          <a:xfrm flipH="1">
            <a:off x="9346739" y="1634526"/>
            <a:ext cx="2317286" cy="3842077"/>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If Lionel has run out of paint or requires a change in colour</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Click the ‘Pause’ button to stop Lionel</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Load the Paint Tank in Lionel’s compartment, repeating the steps in module 4</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Confirm the show Lionel should mark with the paint</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Click ‘Start Running’ </a:t>
            </a:r>
          </a:p>
          <a:p>
            <a:pPr>
              <a:spcBef>
                <a:spcPts val="500"/>
              </a:spcBef>
              <a:spcAft>
                <a:spcPts val="500"/>
              </a:spcAft>
            </a:pPr>
            <a:r>
              <a:rPr lang="en-AU" sz="1300" dirty="0">
                <a:latin typeface="Segoe UI" panose="020B0502040204020203" pitchFamily="34" charset="0"/>
                <a:cs typeface="Segoe UI" panose="020B0502040204020203" pitchFamily="34" charset="0"/>
              </a:rPr>
              <a:t>You do not need to re-calibrate Lionel unless you have moved it (which usually will not happen as Lionel’s wheels will lock when it is paused)</a:t>
            </a:r>
          </a:p>
        </p:txBody>
      </p:sp>
      <p:pic>
        <p:nvPicPr>
          <p:cNvPr id="6" name="Picture 5"/>
          <p:cNvPicPr>
            <a:picLocks noChangeAspect="1"/>
          </p:cNvPicPr>
          <p:nvPr/>
        </p:nvPicPr>
        <p:blipFill>
          <a:blip r:embed="rId2"/>
          <a:stretch>
            <a:fillRect/>
          </a:stretch>
        </p:blipFill>
        <p:spPr>
          <a:xfrm>
            <a:off x="648670" y="1657944"/>
            <a:ext cx="8280000" cy="4817010"/>
          </a:xfrm>
          <a:prstGeom prst="rect">
            <a:avLst/>
          </a:prstGeom>
        </p:spPr>
      </p:pic>
      <p:sp>
        <p:nvSpPr>
          <p:cNvPr id="7" name="Rectangle 6"/>
          <p:cNvSpPr/>
          <p:nvPr/>
        </p:nvSpPr>
        <p:spPr>
          <a:xfrm>
            <a:off x="6711551" y="3855919"/>
            <a:ext cx="1984580" cy="2134334"/>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86D55809-F248-3351-2716-C78FB0CC98F1}"/>
              </a:ext>
            </a:extLst>
          </p:cNvPr>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bg1"/>
                </a:solidFill>
                <a:latin typeface="Segoe UI" panose="020B0502040204020203" pitchFamily="34" charset="0"/>
                <a:cs typeface="Segoe UI" panose="020B0502040204020203" pitchFamily="34" charset="0"/>
              </a:rPr>
              <a:t>Updated since Jan 2022</a:t>
            </a:r>
            <a:endParaRPr lang="zh-CN" altLang="en-US" sz="1200" dirty="0">
              <a:solidFill>
                <a:schemeClr val="bg1"/>
              </a:solidFill>
              <a:latin typeface="Segoe UI" panose="020B0502040204020203" pitchFamily="34" charset="0"/>
              <a:cs typeface="Segoe UI" panose="020B0502040204020203" pitchFamily="34" charset="0"/>
            </a:endParaRPr>
          </a:p>
        </p:txBody>
      </p:sp>
      <p:pic>
        <p:nvPicPr>
          <p:cNvPr id="9" name="Picture 8" descr="A screenshot of a computer&#10;&#10;Description automatically generated">
            <a:extLst>
              <a:ext uri="{FF2B5EF4-FFF2-40B4-BE49-F238E27FC236}">
                <a16:creationId xmlns:a16="http://schemas.microsoft.com/office/drawing/2014/main" id="{E90791EB-7FEA-BE79-1C6A-2445177FDBCD}"/>
              </a:ext>
            </a:extLst>
          </p:cNvPr>
          <p:cNvPicPr>
            <a:picLocks noChangeAspect="1"/>
          </p:cNvPicPr>
          <p:nvPr/>
        </p:nvPicPr>
        <p:blipFill rotWithShape="1">
          <a:blip r:embed="rId3">
            <a:extLst>
              <a:ext uri="{28A0092B-C50C-407E-A947-70E740481C1C}">
                <a14:useLocalDpi xmlns:a14="http://schemas.microsoft.com/office/drawing/2010/main" val="0"/>
              </a:ext>
            </a:extLst>
          </a:blip>
          <a:srcRect l="78197" t="24572" r="18143" b="68838"/>
          <a:stretch/>
        </p:blipFill>
        <p:spPr>
          <a:xfrm>
            <a:off x="186453" y="728663"/>
            <a:ext cx="467056" cy="505070"/>
          </a:xfrm>
          <a:prstGeom prst="rect">
            <a:avLst/>
          </a:prstGeom>
        </p:spPr>
      </p:pic>
      <p:sp>
        <p:nvSpPr>
          <p:cNvPr id="11" name="Rectangle 10">
            <a:extLst>
              <a:ext uri="{FF2B5EF4-FFF2-40B4-BE49-F238E27FC236}">
                <a16:creationId xmlns:a16="http://schemas.microsoft.com/office/drawing/2014/main" id="{C823D471-A2CE-B20B-2AEF-D05ABBBFC5CC}"/>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Updated March 2024</a:t>
            </a:r>
          </a:p>
        </p:txBody>
      </p:sp>
      <p:pic>
        <p:nvPicPr>
          <p:cNvPr id="12" name="Picture 11" descr="A screenshot of a computer&#10;&#10;Description automatically generated">
            <a:extLst>
              <a:ext uri="{FF2B5EF4-FFF2-40B4-BE49-F238E27FC236}">
                <a16:creationId xmlns:a16="http://schemas.microsoft.com/office/drawing/2014/main" id="{2124D87D-C7FB-18C4-452A-89D28676CB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239" t="24573" r="524" b="68838"/>
          <a:stretch/>
        </p:blipFill>
        <p:spPr>
          <a:xfrm>
            <a:off x="6612341" y="3139714"/>
            <a:ext cx="2183637" cy="31731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775597"/>
          </a:xfrm>
        </p:spPr>
        <p:txBody>
          <a:bodyPr/>
          <a:lstStyle/>
          <a:p>
            <a:r>
              <a:rPr lang="en-AU" dirty="0">
                <a:solidFill>
                  <a:schemeClr val="accent1"/>
                </a:solidFill>
              </a:rPr>
              <a:t>Add Equipment:</a:t>
            </a:r>
            <a:r>
              <a:rPr lang="en-AU" dirty="0"/>
              <a:t> You</a:t>
            </a:r>
            <a:r>
              <a:rPr lang="en-AU" dirty="0">
                <a:solidFill>
                  <a:schemeClr val="accent1"/>
                </a:solidFill>
              </a:rPr>
              <a:t> </a:t>
            </a:r>
            <a:r>
              <a:rPr lang="en-AU" dirty="0"/>
              <a:t>can add extra Lionel robots and/or Guiding Stations to your job</a:t>
            </a:r>
          </a:p>
        </p:txBody>
      </p:sp>
      <p:sp>
        <p:nvSpPr>
          <p:cNvPr id="3" name="Text Placeholder 2"/>
          <p:cNvSpPr>
            <a:spLocks noGrp="1"/>
          </p:cNvSpPr>
          <p:nvPr>
            <p:ph type="body" sz="quarter" idx="10"/>
          </p:nvPr>
        </p:nvSpPr>
        <p:spPr/>
        <p:txBody>
          <a:bodyPr/>
          <a:lstStyle/>
          <a:p>
            <a:r>
              <a:rPr lang="en-AU" dirty="0"/>
              <a:t>Module 5: job supervision</a:t>
            </a:r>
          </a:p>
        </p:txBody>
      </p:sp>
      <p:sp>
        <p:nvSpPr>
          <p:cNvPr id="5" name="TextBox 4"/>
          <p:cNvSpPr txBox="1"/>
          <p:nvPr/>
        </p:nvSpPr>
        <p:spPr>
          <a:xfrm flipH="1">
            <a:off x="695325" y="1994218"/>
            <a:ext cx="3240000" cy="400110"/>
          </a:xfrm>
          <a:prstGeom prst="rect">
            <a:avLst/>
          </a:prstGeom>
          <a:noFill/>
        </p:spPr>
        <p:txBody>
          <a:bodyPr wrap="square" lIns="0" tIns="0" rIns="0" bIns="0" rtlCol="0">
            <a:spAutoFit/>
          </a:bodyPr>
          <a:lstStyle/>
          <a:p>
            <a:pPr>
              <a:spcBef>
                <a:spcPts val="500"/>
              </a:spcBef>
              <a:spcAft>
                <a:spcPts val="500"/>
              </a:spcAft>
            </a:pPr>
            <a:r>
              <a:rPr lang="en-AU" sz="1300" b="1" dirty="0">
                <a:latin typeface="Segoe UI" panose="020B0502040204020203" pitchFamily="34" charset="0"/>
                <a:cs typeface="Segoe UI" panose="020B0502040204020203" pitchFamily="34" charset="0"/>
              </a:rPr>
              <a:t>One Lionel system consists of one robot and one Guiding Station</a:t>
            </a:r>
          </a:p>
        </p:txBody>
      </p:sp>
      <p:sp>
        <p:nvSpPr>
          <p:cNvPr id="6" name="TextBox 5"/>
          <p:cNvSpPr txBox="1"/>
          <p:nvPr/>
        </p:nvSpPr>
        <p:spPr>
          <a:xfrm flipH="1">
            <a:off x="4476000" y="2194273"/>
            <a:ext cx="3240000" cy="200055"/>
          </a:xfrm>
          <a:prstGeom prst="rect">
            <a:avLst/>
          </a:prstGeom>
          <a:noFill/>
        </p:spPr>
        <p:txBody>
          <a:bodyPr wrap="square" lIns="0" tIns="0" rIns="0" bIns="0" rtlCol="0">
            <a:spAutoFit/>
          </a:bodyPr>
          <a:lstStyle/>
          <a:p>
            <a:pPr>
              <a:spcBef>
                <a:spcPts val="500"/>
              </a:spcBef>
              <a:spcAft>
                <a:spcPts val="500"/>
              </a:spcAft>
            </a:pPr>
            <a:r>
              <a:rPr lang="en-AU" sz="1300" b="1" dirty="0">
                <a:latin typeface="Segoe UI" panose="020B0502040204020203" pitchFamily="34" charset="0"/>
                <a:cs typeface="Segoe UI" panose="020B0502040204020203" pitchFamily="34" charset="0"/>
              </a:rPr>
              <a:t>You can add additional Guiding Stations</a:t>
            </a:r>
          </a:p>
        </p:txBody>
      </p:sp>
      <p:sp>
        <p:nvSpPr>
          <p:cNvPr id="7" name="TextBox 6"/>
          <p:cNvSpPr txBox="1"/>
          <p:nvPr/>
        </p:nvSpPr>
        <p:spPr>
          <a:xfrm flipH="1">
            <a:off x="8256675" y="2194273"/>
            <a:ext cx="3240000" cy="200055"/>
          </a:xfrm>
          <a:prstGeom prst="rect">
            <a:avLst/>
          </a:prstGeom>
          <a:noFill/>
        </p:spPr>
        <p:txBody>
          <a:bodyPr wrap="square" lIns="0" tIns="0" rIns="0" bIns="0" rtlCol="0">
            <a:spAutoFit/>
          </a:bodyPr>
          <a:lstStyle/>
          <a:p>
            <a:pPr>
              <a:spcBef>
                <a:spcPts val="500"/>
              </a:spcBef>
              <a:spcAft>
                <a:spcPts val="500"/>
              </a:spcAft>
            </a:pPr>
            <a:r>
              <a:rPr lang="en-AU" sz="1300" b="1" dirty="0">
                <a:latin typeface="Segoe UI" panose="020B0502040204020203" pitchFamily="34" charset="0"/>
                <a:cs typeface="Segoe UI" panose="020B0502040204020203" pitchFamily="34" charset="0"/>
              </a:rPr>
              <a:t>You can add additional robots</a:t>
            </a:r>
          </a:p>
        </p:txBody>
      </p:sp>
      <p:sp>
        <p:nvSpPr>
          <p:cNvPr id="8" name="TextBox 7"/>
          <p:cNvSpPr txBox="1"/>
          <p:nvPr/>
        </p:nvSpPr>
        <p:spPr>
          <a:xfrm flipH="1">
            <a:off x="4476000" y="5170832"/>
            <a:ext cx="3240000" cy="1128514"/>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This is required for halls that are large and halls with lots of pillars or other obstructions</a:t>
            </a:r>
          </a:p>
          <a:p>
            <a:pPr>
              <a:spcBef>
                <a:spcPts val="500"/>
              </a:spcBef>
              <a:spcAft>
                <a:spcPts val="500"/>
              </a:spcAft>
            </a:pPr>
            <a:r>
              <a:rPr lang="en-AU" sz="1300" dirty="0">
                <a:latin typeface="Segoe UI" panose="020B0502040204020203" pitchFamily="34" charset="0"/>
                <a:cs typeface="Segoe UI" panose="020B0502040204020203" pitchFamily="34" charset="0"/>
              </a:rPr>
              <a:t>Lionel always needs to establish line of sight to a Guiding Station to confirm and adjust its position before placing each mark</a:t>
            </a:r>
          </a:p>
        </p:txBody>
      </p:sp>
      <p:sp>
        <p:nvSpPr>
          <p:cNvPr id="9" name="TextBox 8"/>
          <p:cNvSpPr txBox="1"/>
          <p:nvPr/>
        </p:nvSpPr>
        <p:spPr>
          <a:xfrm flipH="1">
            <a:off x="8256675" y="5170832"/>
            <a:ext cx="324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This enables you increase the speed of marking and complete the job faster</a:t>
            </a:r>
          </a:p>
        </p:txBody>
      </p:sp>
      <p:pic>
        <p:nvPicPr>
          <p:cNvPr id="10" name="Picture 9"/>
          <p:cNvPicPr>
            <a:picLocks noChangeAspect="1"/>
          </p:cNvPicPr>
          <p:nvPr/>
        </p:nvPicPr>
        <p:blipFill>
          <a:blip r:embed="rId2"/>
          <a:stretch>
            <a:fillRect/>
          </a:stretch>
        </p:blipFill>
        <p:spPr>
          <a:xfrm>
            <a:off x="1146608" y="2596548"/>
            <a:ext cx="2337435" cy="2390359"/>
          </a:xfrm>
          <a:prstGeom prst="rect">
            <a:avLst/>
          </a:prstGeom>
        </p:spPr>
      </p:pic>
      <p:pic>
        <p:nvPicPr>
          <p:cNvPr id="11" name="Picture 10" descr="A picture containing lawn mowe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2495325" y="3816807"/>
            <a:ext cx="498858" cy="801980"/>
          </a:xfrm>
          <a:prstGeom prst="rect">
            <a:avLst/>
          </a:prstGeom>
        </p:spPr>
      </p:pic>
      <p:pic>
        <p:nvPicPr>
          <p:cNvPr id="12" name="Picture 11" descr="A picture containing lighter&#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2157229" y="2957836"/>
            <a:ext cx="338096" cy="711928"/>
          </a:xfrm>
          <a:prstGeom prst="rect">
            <a:avLst/>
          </a:prstGeom>
        </p:spPr>
      </p:pic>
      <p:pic>
        <p:nvPicPr>
          <p:cNvPr id="13" name="Picture 12"/>
          <p:cNvPicPr>
            <a:picLocks noChangeAspect="1"/>
          </p:cNvPicPr>
          <p:nvPr/>
        </p:nvPicPr>
        <p:blipFill>
          <a:blip r:embed="rId2"/>
          <a:stretch>
            <a:fillRect/>
          </a:stretch>
        </p:blipFill>
        <p:spPr>
          <a:xfrm>
            <a:off x="4927282" y="2596548"/>
            <a:ext cx="2337435" cy="2390359"/>
          </a:xfrm>
          <a:prstGeom prst="rect">
            <a:avLst/>
          </a:prstGeom>
        </p:spPr>
      </p:pic>
      <p:pic>
        <p:nvPicPr>
          <p:cNvPr id="14" name="Picture 13"/>
          <p:cNvPicPr>
            <a:picLocks noChangeAspect="1"/>
          </p:cNvPicPr>
          <p:nvPr/>
        </p:nvPicPr>
        <p:blipFill>
          <a:blip r:embed="rId2"/>
          <a:stretch>
            <a:fillRect/>
          </a:stretch>
        </p:blipFill>
        <p:spPr>
          <a:xfrm>
            <a:off x="8546107" y="2596548"/>
            <a:ext cx="2337435" cy="2390359"/>
          </a:xfrm>
          <a:prstGeom prst="rect">
            <a:avLst/>
          </a:prstGeom>
        </p:spPr>
      </p:pic>
      <p:pic>
        <p:nvPicPr>
          <p:cNvPr id="15" name="Picture 14" descr="A picture containing lawn mowe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6332392" y="3816807"/>
            <a:ext cx="498858" cy="801980"/>
          </a:xfrm>
          <a:prstGeom prst="rect">
            <a:avLst/>
          </a:prstGeom>
        </p:spPr>
      </p:pic>
      <p:pic>
        <p:nvPicPr>
          <p:cNvPr id="16" name="Picture 15" descr="A picture containing lighter&#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5522106" y="2957042"/>
            <a:ext cx="338096" cy="711928"/>
          </a:xfrm>
          <a:prstGeom prst="rect">
            <a:avLst/>
          </a:prstGeom>
        </p:spPr>
      </p:pic>
      <p:pic>
        <p:nvPicPr>
          <p:cNvPr id="17" name="Picture 16" descr="A picture containing lighter&#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6412773" y="2957042"/>
            <a:ext cx="338096" cy="711928"/>
          </a:xfrm>
          <a:prstGeom prst="rect">
            <a:avLst/>
          </a:prstGeom>
        </p:spPr>
      </p:pic>
      <p:pic>
        <p:nvPicPr>
          <p:cNvPr id="24" name="Picture 23" descr="A picture containing lawn mowe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9954390" y="3816807"/>
            <a:ext cx="498858" cy="801980"/>
          </a:xfrm>
          <a:prstGeom prst="rect">
            <a:avLst/>
          </a:prstGeom>
        </p:spPr>
      </p:pic>
      <p:pic>
        <p:nvPicPr>
          <p:cNvPr id="25" name="Picture 24" descr="A picture containing lighter&#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9144104" y="2957042"/>
            <a:ext cx="338096" cy="711928"/>
          </a:xfrm>
          <a:prstGeom prst="rect">
            <a:avLst/>
          </a:prstGeom>
        </p:spPr>
      </p:pic>
      <p:pic>
        <p:nvPicPr>
          <p:cNvPr id="26" name="Picture 25" descr="A picture containing lighter&#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10034771" y="2957042"/>
            <a:ext cx="338096" cy="711928"/>
          </a:xfrm>
          <a:prstGeom prst="rect">
            <a:avLst/>
          </a:prstGeom>
        </p:spPr>
      </p:pic>
      <p:pic>
        <p:nvPicPr>
          <p:cNvPr id="27" name="Picture 26" descr="A picture containing lawn mowe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flipH="1">
            <a:off x="9495480" y="3341899"/>
            <a:ext cx="498858" cy="801980"/>
          </a:xfrm>
          <a:prstGeom prst="rect">
            <a:avLst/>
          </a:prstGeom>
        </p:spPr>
      </p:pic>
      <p:pic>
        <p:nvPicPr>
          <p:cNvPr id="19" name="Picture 18"/>
          <p:cNvPicPr>
            <a:picLocks noChangeAspect="1"/>
          </p:cNvPicPr>
          <p:nvPr/>
        </p:nvPicPr>
        <p:blipFill rotWithShape="1">
          <a:blip r:embed="rId7"/>
          <a:srcRect/>
          <a:stretch>
            <a:fillRect/>
          </a:stretch>
        </p:blipFill>
        <p:spPr>
          <a:xfrm>
            <a:off x="217994" y="700670"/>
            <a:ext cx="468000" cy="468000"/>
          </a:xfrm>
          <a:prstGeom prst="rect">
            <a:avLst/>
          </a:prstGeom>
        </p:spPr>
      </p:pic>
      <p:sp>
        <p:nvSpPr>
          <p:cNvPr id="4" name="Rectangle 3">
            <a:extLst>
              <a:ext uri="{FF2B5EF4-FFF2-40B4-BE49-F238E27FC236}">
                <a16:creationId xmlns:a16="http://schemas.microsoft.com/office/drawing/2014/main" id="{00585704-EB35-EFB3-7459-6629F4038573}"/>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Updated March 2024</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8280000" cy="775597"/>
          </a:xfrm>
        </p:spPr>
        <p:txBody>
          <a:bodyPr/>
          <a:lstStyle/>
          <a:p>
            <a:r>
              <a:rPr lang="en-AU" dirty="0">
                <a:solidFill>
                  <a:schemeClr val="accent1"/>
                </a:solidFill>
              </a:rPr>
              <a:t>Add Equipment: </a:t>
            </a:r>
            <a:r>
              <a:rPr lang="en-AU" dirty="0"/>
              <a:t>Use this page to add extra Lionel robots and/or Guiding Stations to your job</a:t>
            </a:r>
          </a:p>
        </p:txBody>
      </p:sp>
      <p:sp>
        <p:nvSpPr>
          <p:cNvPr id="3" name="Text Placeholder 2"/>
          <p:cNvSpPr>
            <a:spLocks noGrp="1"/>
          </p:cNvSpPr>
          <p:nvPr>
            <p:ph type="body" sz="quarter" idx="10"/>
          </p:nvPr>
        </p:nvSpPr>
        <p:spPr/>
        <p:txBody>
          <a:bodyPr/>
          <a:lstStyle/>
          <a:p>
            <a:r>
              <a:rPr lang="en-AU" dirty="0"/>
              <a:t>Module 5: job supervision</a:t>
            </a:r>
          </a:p>
        </p:txBody>
      </p:sp>
      <p:pic>
        <p:nvPicPr>
          <p:cNvPr id="9" name="Picture 8"/>
          <p:cNvPicPr>
            <a:picLocks noChangeAspect="1"/>
          </p:cNvPicPr>
          <p:nvPr/>
        </p:nvPicPr>
        <p:blipFill>
          <a:blip r:embed="rId2"/>
          <a:stretch>
            <a:fillRect/>
          </a:stretch>
        </p:blipFill>
        <p:spPr>
          <a:xfrm>
            <a:off x="648670" y="1647437"/>
            <a:ext cx="8280000" cy="4821343"/>
          </a:xfrm>
          <a:prstGeom prst="rect">
            <a:avLst/>
          </a:prstGeom>
        </p:spPr>
      </p:pic>
      <p:sp>
        <p:nvSpPr>
          <p:cNvPr id="10" name="TextBox 9"/>
          <p:cNvSpPr txBox="1"/>
          <p:nvPr/>
        </p:nvSpPr>
        <p:spPr>
          <a:xfrm flipH="1">
            <a:off x="9346739" y="1634526"/>
            <a:ext cx="2317286" cy="928459"/>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Click to ‘Set Up’ extra robots or Guiding Stations</a:t>
            </a:r>
          </a:p>
          <a:p>
            <a:pPr>
              <a:spcBef>
                <a:spcPts val="500"/>
              </a:spcBef>
              <a:spcAft>
                <a:spcPts val="500"/>
              </a:spcAft>
            </a:pPr>
            <a:r>
              <a:rPr lang="en-AU" sz="1300" dirty="0">
                <a:latin typeface="Segoe UI" panose="020B0502040204020203" pitchFamily="34" charset="0"/>
                <a:cs typeface="Segoe UI" panose="020B0502040204020203" pitchFamily="34" charset="0"/>
              </a:rPr>
              <a:t>Repeat the calibration processes in module 4</a:t>
            </a:r>
          </a:p>
        </p:txBody>
      </p:sp>
      <p:sp>
        <p:nvSpPr>
          <p:cNvPr id="11" name="Rectangle 10"/>
          <p:cNvSpPr/>
          <p:nvPr/>
        </p:nvSpPr>
        <p:spPr>
          <a:xfrm>
            <a:off x="6832808" y="4410715"/>
            <a:ext cx="1915160" cy="540834"/>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flipH="1">
            <a:off x="9346739" y="4234053"/>
            <a:ext cx="2317286" cy="1000274"/>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Once you add extra Lionel robots, the Map Server will automatically divide the work between the robots in the most efficient manner</a:t>
            </a:r>
          </a:p>
        </p:txBody>
      </p:sp>
      <p:pic>
        <p:nvPicPr>
          <p:cNvPr id="6" name="Picture 5"/>
          <p:cNvPicPr>
            <a:picLocks noChangeAspect="1"/>
          </p:cNvPicPr>
          <p:nvPr/>
        </p:nvPicPr>
        <p:blipFill>
          <a:blip r:embed="rId3"/>
          <a:stretch>
            <a:fillRect/>
          </a:stretch>
        </p:blipFill>
        <p:spPr>
          <a:xfrm>
            <a:off x="9346739" y="2779241"/>
            <a:ext cx="2160000" cy="1210380"/>
          </a:xfrm>
          <a:prstGeom prst="rect">
            <a:avLst/>
          </a:prstGeom>
        </p:spPr>
      </p:pic>
      <p:pic>
        <p:nvPicPr>
          <p:cNvPr id="4" name="Picture 3">
            <a:extLst>
              <a:ext uri="{FF2B5EF4-FFF2-40B4-BE49-F238E27FC236}">
                <a16:creationId xmlns:a16="http://schemas.microsoft.com/office/drawing/2014/main" id="{9FCF3E08-5C13-3F02-7DFB-DFF392E822DD}"/>
              </a:ext>
            </a:extLst>
          </p:cNvPr>
          <p:cNvPicPr>
            <a:picLocks noChangeAspect="1"/>
          </p:cNvPicPr>
          <p:nvPr/>
        </p:nvPicPr>
        <p:blipFill rotWithShape="1">
          <a:blip r:embed="rId4"/>
          <a:srcRect/>
          <a:stretch>
            <a:fillRect/>
          </a:stretch>
        </p:blipFill>
        <p:spPr>
          <a:xfrm>
            <a:off x="217994" y="700670"/>
            <a:ext cx="468000" cy="46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C7FD333-E4B8-C89D-5C6E-E06C2759F14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2239" t="24573" r="524" b="68838"/>
          <a:stretch/>
        </p:blipFill>
        <p:spPr>
          <a:xfrm>
            <a:off x="6612341" y="3139714"/>
            <a:ext cx="2183637" cy="317310"/>
          </a:xfrm>
          <a:prstGeom prst="rect">
            <a:avLst/>
          </a:prstGeom>
        </p:spPr>
      </p:pic>
      <p:sp>
        <p:nvSpPr>
          <p:cNvPr id="7" name="Rectangle 6">
            <a:extLst>
              <a:ext uri="{FF2B5EF4-FFF2-40B4-BE49-F238E27FC236}">
                <a16:creationId xmlns:a16="http://schemas.microsoft.com/office/drawing/2014/main" id="{F7FE7333-4F6F-EE15-92E2-C49C69B7724D}"/>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Updated March 2024</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E7BE-DEF9-CF69-4CAA-6960B5FD4011}"/>
              </a:ext>
            </a:extLst>
          </p:cNvPr>
          <p:cNvSpPr>
            <a:spLocks noGrp="1"/>
          </p:cNvSpPr>
          <p:nvPr>
            <p:ph type="title"/>
          </p:nvPr>
        </p:nvSpPr>
        <p:spPr>
          <a:xfrm>
            <a:off x="695999" y="728663"/>
            <a:ext cx="7914601" cy="775597"/>
          </a:xfrm>
        </p:spPr>
        <p:txBody>
          <a:bodyPr/>
          <a:lstStyle/>
          <a:p>
            <a:r>
              <a:rPr lang="en-HK" dirty="0">
                <a:solidFill>
                  <a:schemeClr val="accent1"/>
                </a:solidFill>
              </a:rPr>
              <a:t>View Mark: </a:t>
            </a:r>
            <a:r>
              <a:rPr lang="en-HK" dirty="0"/>
              <a:t>You can use this feature to check the quality of your marks</a:t>
            </a:r>
          </a:p>
        </p:txBody>
      </p:sp>
      <p:sp>
        <p:nvSpPr>
          <p:cNvPr id="3" name="Text Placeholder 2">
            <a:extLst>
              <a:ext uri="{FF2B5EF4-FFF2-40B4-BE49-F238E27FC236}">
                <a16:creationId xmlns:a16="http://schemas.microsoft.com/office/drawing/2014/main" id="{37B4EF6A-87B2-E90E-053F-1897BD7E874F}"/>
              </a:ext>
            </a:extLst>
          </p:cNvPr>
          <p:cNvSpPr>
            <a:spLocks noGrp="1"/>
          </p:cNvSpPr>
          <p:nvPr>
            <p:ph type="body" sz="quarter" idx="10"/>
          </p:nvPr>
        </p:nvSpPr>
        <p:spPr/>
        <p:txBody>
          <a:bodyPr/>
          <a:lstStyle/>
          <a:p>
            <a:r>
              <a:rPr lang="en-HK" dirty="0"/>
              <a:t>Module 5: job supervision</a:t>
            </a:r>
          </a:p>
        </p:txBody>
      </p:sp>
      <p:pic>
        <p:nvPicPr>
          <p:cNvPr id="5" name="Picture 4" descr="A screenshot of a computer&#10;&#10;Description automatically generated">
            <a:extLst>
              <a:ext uri="{FF2B5EF4-FFF2-40B4-BE49-F238E27FC236}">
                <a16:creationId xmlns:a16="http://schemas.microsoft.com/office/drawing/2014/main" id="{BF292766-098B-4DD7-084D-1AFE19E9EC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3" t="1017" r="753" b="1795"/>
          <a:stretch/>
        </p:blipFill>
        <p:spPr>
          <a:xfrm>
            <a:off x="695325" y="1699146"/>
            <a:ext cx="7806519" cy="4617515"/>
          </a:xfrm>
          <a:prstGeom prst="rect">
            <a:avLst/>
          </a:prstGeom>
          <a:ln>
            <a:noFill/>
          </a:ln>
        </p:spPr>
      </p:pic>
      <p:sp>
        <p:nvSpPr>
          <p:cNvPr id="6" name="TextBox 5">
            <a:extLst>
              <a:ext uri="{FF2B5EF4-FFF2-40B4-BE49-F238E27FC236}">
                <a16:creationId xmlns:a16="http://schemas.microsoft.com/office/drawing/2014/main" id="{C15A0478-EAFD-4626-60CF-0B5F445EFDC1}"/>
              </a:ext>
            </a:extLst>
          </p:cNvPr>
          <p:cNvSpPr txBox="1"/>
          <p:nvPr/>
        </p:nvSpPr>
        <p:spPr>
          <a:xfrm flipH="1">
            <a:off x="9346739" y="1634526"/>
            <a:ext cx="2317286" cy="5242461"/>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Lionel has a camera to record each mark made and utilises AI to check each mark meets the quality standards</a:t>
            </a:r>
          </a:p>
          <a:p>
            <a:pPr>
              <a:spcBef>
                <a:spcPts val="500"/>
              </a:spcBef>
              <a:spcAft>
                <a:spcPts val="500"/>
              </a:spcAft>
            </a:pPr>
            <a:r>
              <a:rPr lang="en-AU" sz="1300" dirty="0">
                <a:latin typeface="Segoe UI" panose="020B0502040204020203" pitchFamily="34" charset="0"/>
                <a:cs typeface="Segoe UI" panose="020B0502040204020203" pitchFamily="34" charset="0"/>
              </a:rPr>
              <a:t>If the AI suspects a mark is bad quality, it will report a </a:t>
            </a:r>
            <a:r>
              <a:rPr lang="en-AU" sz="1300" b="1" dirty="0">
                <a:latin typeface="Segoe UI" panose="020B0502040204020203" pitchFamily="34" charset="0"/>
                <a:cs typeface="Segoe UI" panose="020B0502040204020203" pitchFamily="34" charset="0"/>
              </a:rPr>
              <a:t>flagged mark </a:t>
            </a:r>
          </a:p>
          <a:p>
            <a:pPr>
              <a:spcBef>
                <a:spcPts val="500"/>
              </a:spcBef>
              <a:spcAft>
                <a:spcPts val="500"/>
              </a:spcAft>
            </a:pPr>
            <a:r>
              <a:rPr lang="en-AU" sz="1300" dirty="0">
                <a:latin typeface="Segoe UI" panose="020B0502040204020203" pitchFamily="34" charset="0"/>
                <a:cs typeface="Segoe UI" panose="020B0502040204020203" pitchFamily="34" charset="0"/>
              </a:rPr>
              <a:t>Using the View Mark feature, you can review the flagged marks </a:t>
            </a:r>
          </a:p>
          <a:p>
            <a:pPr>
              <a:spcBef>
                <a:spcPts val="500"/>
              </a:spcBef>
              <a:spcAft>
                <a:spcPts val="500"/>
              </a:spcAft>
            </a:pPr>
            <a:r>
              <a:rPr lang="en-AU" sz="1300" dirty="0">
                <a:latin typeface="Segoe UI" panose="020B0502040204020203" pitchFamily="34" charset="0"/>
                <a:cs typeface="Segoe UI" panose="020B0502040204020203" pitchFamily="34" charset="0"/>
              </a:rPr>
              <a:t>If the mark looks good, you can click </a:t>
            </a:r>
            <a:r>
              <a:rPr lang="en-AU" sz="1300" b="1" dirty="0">
                <a:latin typeface="Segoe UI" panose="020B0502040204020203" pitchFamily="34" charset="0"/>
                <a:cs typeface="Segoe UI" panose="020B0502040204020203" pitchFamily="34" charset="0"/>
              </a:rPr>
              <a:t>Correct</a:t>
            </a:r>
          </a:p>
          <a:p>
            <a:pPr>
              <a:spcBef>
                <a:spcPts val="500"/>
              </a:spcBef>
              <a:spcAft>
                <a:spcPts val="500"/>
              </a:spcAft>
            </a:pPr>
            <a:r>
              <a:rPr lang="en-AU" sz="1300" dirty="0">
                <a:latin typeface="Segoe UI" panose="020B0502040204020203" pitchFamily="34" charset="0"/>
                <a:cs typeface="Segoe UI" panose="020B0502040204020203" pitchFamily="34" charset="0"/>
              </a:rPr>
              <a:t>If a mark is not to your liking, you can click </a:t>
            </a:r>
            <a:r>
              <a:rPr lang="en-AU" sz="1300" b="1" dirty="0" err="1">
                <a:latin typeface="Segoe UI" panose="020B0502040204020203" pitchFamily="34" charset="0"/>
                <a:cs typeface="Segoe UI" panose="020B0502040204020203" pitchFamily="34" charset="0"/>
              </a:rPr>
              <a:t>Unpaint</a:t>
            </a:r>
            <a:r>
              <a:rPr lang="en-AU" sz="1300" dirty="0">
                <a:latin typeface="Segoe UI" panose="020B0502040204020203" pitchFamily="34" charset="0"/>
                <a:cs typeface="Segoe UI" panose="020B0502040204020203" pitchFamily="34" charset="0"/>
              </a:rPr>
              <a:t>. If you </a:t>
            </a:r>
            <a:r>
              <a:rPr lang="en-AU" sz="1300" dirty="0" err="1">
                <a:latin typeface="Segoe UI" panose="020B0502040204020203" pitchFamily="34" charset="0"/>
                <a:cs typeface="Segoe UI" panose="020B0502040204020203" pitchFamily="34" charset="0"/>
              </a:rPr>
              <a:t>unpaint</a:t>
            </a:r>
            <a:r>
              <a:rPr lang="en-AU" sz="1300" dirty="0">
                <a:latin typeface="Segoe UI" panose="020B0502040204020203" pitchFamily="34" charset="0"/>
                <a:cs typeface="Segoe UI" panose="020B0502040204020203" pitchFamily="34" charset="0"/>
              </a:rPr>
              <a:t> the mark, the mark will be recorded as unpainted and reflected as such in the job report</a:t>
            </a:r>
          </a:p>
          <a:p>
            <a:pPr marL="285750" indent="-285750">
              <a:spcBef>
                <a:spcPts val="500"/>
              </a:spcBef>
              <a:spcAft>
                <a:spcPts val="500"/>
              </a:spcAft>
              <a:buFont typeface="Wingdings" panose="05000000000000000000" pitchFamily="2" charset="2"/>
              <a:buChar char="q"/>
            </a:pPr>
            <a:r>
              <a:rPr lang="en-AU" sz="1300" b="1" dirty="0">
                <a:latin typeface="Segoe UI" panose="020B0502040204020203" pitchFamily="34" charset="0"/>
                <a:cs typeface="Segoe UI" panose="020B0502040204020203" pitchFamily="34" charset="0"/>
              </a:rPr>
              <a:t>Reminder: </a:t>
            </a:r>
            <a:r>
              <a:rPr lang="en-AU" sz="1300" dirty="0">
                <a:latin typeface="Segoe UI" panose="020B0502040204020203" pitchFamily="34" charset="0"/>
                <a:cs typeface="Segoe UI" panose="020B0502040204020203" pitchFamily="34" charset="0"/>
              </a:rPr>
              <a:t>You will need to clean the mark and run the job again to paint a new mark</a:t>
            </a:r>
          </a:p>
        </p:txBody>
      </p:sp>
      <p:pic>
        <p:nvPicPr>
          <p:cNvPr id="7" name="Picture 6" descr="A screenshot of a computer&#10;&#10;Description automatically generated">
            <a:extLst>
              <a:ext uri="{FF2B5EF4-FFF2-40B4-BE49-F238E27FC236}">
                <a16:creationId xmlns:a16="http://schemas.microsoft.com/office/drawing/2014/main" id="{75FE8DA7-5ACF-2430-0C77-CCC99BDFC4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035" t="24955" r="15171" b="68151"/>
          <a:stretch/>
        </p:blipFill>
        <p:spPr>
          <a:xfrm>
            <a:off x="225188" y="655696"/>
            <a:ext cx="422369" cy="460765"/>
          </a:xfrm>
          <a:prstGeom prst="rect">
            <a:avLst/>
          </a:prstGeom>
          <a:ln>
            <a:noFill/>
          </a:ln>
        </p:spPr>
      </p:pic>
      <p:sp>
        <p:nvSpPr>
          <p:cNvPr id="8" name="Rectangle 7">
            <a:extLst>
              <a:ext uri="{FF2B5EF4-FFF2-40B4-BE49-F238E27FC236}">
                <a16:creationId xmlns:a16="http://schemas.microsoft.com/office/drawing/2014/main" id="{BB46D4C4-5BA0-AB84-C179-34D4B0526B24}"/>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Updated March 2024</a:t>
            </a:r>
          </a:p>
        </p:txBody>
      </p:sp>
    </p:spTree>
    <p:extLst>
      <p:ext uri="{BB962C8B-B14F-4D97-AF65-F5344CB8AC3E}">
        <p14:creationId xmlns:p14="http://schemas.microsoft.com/office/powerpoint/2010/main" val="9558110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6051-5514-492D-8BA0-95B73B052ECF}"/>
              </a:ext>
            </a:extLst>
          </p:cNvPr>
          <p:cNvSpPr>
            <a:spLocks noGrp="1"/>
          </p:cNvSpPr>
          <p:nvPr>
            <p:ph type="title"/>
          </p:nvPr>
        </p:nvSpPr>
        <p:spPr>
          <a:xfrm>
            <a:off x="695999" y="728663"/>
            <a:ext cx="7914601" cy="775597"/>
          </a:xfrm>
        </p:spPr>
        <p:txBody>
          <a:bodyPr/>
          <a:lstStyle/>
          <a:p>
            <a:r>
              <a:rPr lang="en-HK" dirty="0"/>
              <a:t>You can also monitor the job remotely on your laptop or your phone</a:t>
            </a:r>
          </a:p>
        </p:txBody>
      </p:sp>
      <p:sp>
        <p:nvSpPr>
          <p:cNvPr id="3" name="Text Placeholder 2">
            <a:extLst>
              <a:ext uri="{FF2B5EF4-FFF2-40B4-BE49-F238E27FC236}">
                <a16:creationId xmlns:a16="http://schemas.microsoft.com/office/drawing/2014/main" id="{3A9BF44E-69F5-E44B-37AE-84FFD57E4A28}"/>
              </a:ext>
            </a:extLst>
          </p:cNvPr>
          <p:cNvSpPr>
            <a:spLocks noGrp="1"/>
          </p:cNvSpPr>
          <p:nvPr>
            <p:ph type="body" sz="quarter" idx="10"/>
          </p:nvPr>
        </p:nvSpPr>
        <p:spPr/>
        <p:txBody>
          <a:bodyPr/>
          <a:lstStyle/>
          <a:p>
            <a:r>
              <a:rPr lang="en-HK" dirty="0"/>
              <a:t>Module 5: job supervision</a:t>
            </a:r>
          </a:p>
        </p:txBody>
      </p:sp>
      <p:sp>
        <p:nvSpPr>
          <p:cNvPr id="4" name="TextBox 3">
            <a:extLst>
              <a:ext uri="{FF2B5EF4-FFF2-40B4-BE49-F238E27FC236}">
                <a16:creationId xmlns:a16="http://schemas.microsoft.com/office/drawing/2014/main" id="{508D9853-6744-5D5B-D08B-19B093E0EA2A}"/>
              </a:ext>
            </a:extLst>
          </p:cNvPr>
          <p:cNvSpPr txBox="1"/>
          <p:nvPr/>
        </p:nvSpPr>
        <p:spPr>
          <a:xfrm flipH="1">
            <a:off x="9346739" y="1634526"/>
            <a:ext cx="2317286" cy="2056973"/>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To monitor the job remotely</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the Map Server is connected to the internet using the Hall Wi-Fi, Ethernet connection or a Mi-Fi</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Log onto the User Portal and click on the ‘Remote Monitor’ icon</a:t>
            </a:r>
          </a:p>
        </p:txBody>
      </p:sp>
      <p:pic>
        <p:nvPicPr>
          <p:cNvPr id="6" name="Picture 5" descr="A screenshot of a computer&#10;&#10;Description automatically generated">
            <a:extLst>
              <a:ext uri="{FF2B5EF4-FFF2-40B4-BE49-F238E27FC236}">
                <a16:creationId xmlns:a16="http://schemas.microsoft.com/office/drawing/2014/main" id="{7C7E506F-C6E0-4104-1D8D-9BFA753D1E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72" t="1309" r="786" b="1000"/>
          <a:stretch/>
        </p:blipFill>
        <p:spPr>
          <a:xfrm>
            <a:off x="750627" y="1699147"/>
            <a:ext cx="8106770" cy="482448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305EDBD-5586-CC4F-9C69-0687E35BC18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radius="23"/>
                    </a14:imgEffect>
                  </a14:imgLayer>
                </a14:imgProps>
              </a:ext>
              <a:ext uri="{28A0092B-C50C-407E-A947-70E740481C1C}">
                <a14:useLocalDpi xmlns:a14="http://schemas.microsoft.com/office/drawing/2010/main" val="0"/>
              </a:ext>
            </a:extLst>
          </a:blip>
          <a:srcRect l="27520" t="25328" r="60038" b="70020"/>
          <a:stretch/>
        </p:blipFill>
        <p:spPr>
          <a:xfrm>
            <a:off x="2954740" y="2872854"/>
            <a:ext cx="1050878" cy="22973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25061AA-2CB4-E9C7-94C8-04B854C9465E}"/>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radius="32"/>
                    </a14:imgEffect>
                  </a14:imgLayer>
                </a14:imgProps>
              </a:ext>
              <a:ext uri="{28A0092B-C50C-407E-A947-70E740481C1C}">
                <a14:useLocalDpi xmlns:a14="http://schemas.microsoft.com/office/drawing/2010/main" val="0"/>
              </a:ext>
            </a:extLst>
          </a:blip>
          <a:srcRect l="14552" t="37835" r="74748" b="58757"/>
          <a:stretch/>
        </p:blipFill>
        <p:spPr>
          <a:xfrm>
            <a:off x="1924334" y="3511917"/>
            <a:ext cx="880280" cy="16832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81CC357-87D7-C81E-F4AE-2B6BF24B6CA9}"/>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10791" t="65192" r="46491" b="31399"/>
          <a:stretch/>
        </p:blipFill>
        <p:spPr>
          <a:xfrm>
            <a:off x="1583139" y="4844955"/>
            <a:ext cx="3514299" cy="16832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7E8CA42-0984-D8BB-1434-0339D2D1B132}"/>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50683" b="60239" l="3313" r="8733"/>
                    </a14:imgEffect>
                  </a14:imgLayer>
                </a14:imgProps>
              </a:ext>
              <a:ext uri="{28A0092B-C50C-407E-A947-70E740481C1C}">
                <a14:useLocalDpi xmlns:a14="http://schemas.microsoft.com/office/drawing/2010/main" val="0"/>
              </a:ext>
            </a:extLst>
          </a:blip>
          <a:srcRect l="2635" t="49488" r="90589" b="38567"/>
          <a:stretch/>
        </p:blipFill>
        <p:spPr>
          <a:xfrm>
            <a:off x="10699317" y="3248140"/>
            <a:ext cx="341721" cy="361720"/>
          </a:xfrm>
          <a:prstGeom prst="rect">
            <a:avLst/>
          </a:prstGeom>
        </p:spPr>
      </p:pic>
      <p:sp>
        <p:nvSpPr>
          <p:cNvPr id="11" name="Rectangle 10">
            <a:extLst>
              <a:ext uri="{FF2B5EF4-FFF2-40B4-BE49-F238E27FC236}">
                <a16:creationId xmlns:a16="http://schemas.microsoft.com/office/drawing/2014/main" id="{F702C4B8-F8F9-6985-357F-3520CA81B6BA}"/>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Added March 2024</a:t>
            </a:r>
          </a:p>
        </p:txBody>
      </p:sp>
    </p:spTree>
    <p:extLst>
      <p:ext uri="{BB962C8B-B14F-4D97-AF65-F5344CB8AC3E}">
        <p14:creationId xmlns:p14="http://schemas.microsoft.com/office/powerpoint/2010/main" val="2000745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628775"/>
            <a:ext cx="4688877" cy="2714589"/>
          </a:xfrm>
        </p:spPr>
        <p:txBody>
          <a:bodyPr/>
          <a:lstStyle/>
          <a:p>
            <a:r>
              <a:rPr lang="en-AU" dirty="0"/>
              <a:t>Remember: </a:t>
            </a:r>
            <a:br>
              <a:rPr lang="en-AU" dirty="0"/>
            </a:br>
            <a:br>
              <a:rPr lang="en-AU" dirty="0"/>
            </a:br>
            <a:r>
              <a:rPr lang="en-AU" dirty="0"/>
              <a:t>If you do not need to add extra equipment and encounter no errors, you do not need to do anything during the job</a:t>
            </a:r>
          </a:p>
        </p:txBody>
      </p:sp>
      <p:sp>
        <p:nvSpPr>
          <p:cNvPr id="3" name="Text Placeholder 2"/>
          <p:cNvSpPr>
            <a:spLocks noGrp="1"/>
          </p:cNvSpPr>
          <p:nvPr>
            <p:ph type="body" sz="quarter" idx="10"/>
          </p:nvPr>
        </p:nvSpPr>
        <p:spPr/>
        <p:txBody>
          <a:bodyPr/>
          <a:lstStyle/>
          <a:p>
            <a:r>
              <a:rPr lang="en-AU" dirty="0"/>
              <a:t>Module 5: job supervision</a:t>
            </a:r>
          </a:p>
        </p:txBody>
      </p:sp>
      <p:pic>
        <p:nvPicPr>
          <p:cNvPr id="6" name="Picture 5" descr="A person standing in a large empty room&#10;&#10;Description automatically generated with low confidence"/>
          <p:cNvPicPr>
            <a:picLocks noChangeAspect="1"/>
          </p:cNvPicPr>
          <p:nvPr/>
        </p:nvPicPr>
        <p:blipFill rotWithShape="1">
          <a:blip r:embed="rId2">
            <a:extLst>
              <a:ext uri="{28A0092B-C50C-407E-A947-70E740481C1C}">
                <a14:useLocalDpi xmlns:a14="http://schemas.microsoft.com/office/drawing/2010/main" val="0"/>
              </a:ext>
            </a:extLst>
          </a:blip>
          <a:srcRect t="12500" b="12500"/>
          <a:stretch>
            <a:fillRect/>
          </a:stretch>
        </p:blipFill>
        <p:spPr>
          <a:xfrm>
            <a:off x="6807800" y="1628775"/>
            <a:ext cx="4688876" cy="4688876"/>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steps on a light green pastel background"/>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010" b="6407"/>
          <a:stretch>
            <a:fillRect/>
          </a:stretch>
        </p:blipFill>
        <p:spPr>
          <a:xfrm>
            <a:off x="0" y="0"/>
            <a:ext cx="12192000" cy="6856838"/>
          </a:xfrm>
          <a:prstGeom prst="rect">
            <a:avLst/>
          </a:prstGeom>
        </p:spPr>
      </p:pic>
      <p:sp>
        <p:nvSpPr>
          <p:cNvPr id="2" name="Title 1"/>
          <p:cNvSpPr>
            <a:spLocks noGrp="1"/>
          </p:cNvSpPr>
          <p:nvPr>
            <p:ph type="ctrTitle"/>
          </p:nvPr>
        </p:nvSpPr>
        <p:spPr>
          <a:xfrm>
            <a:off x="696000" y="3048126"/>
            <a:ext cx="10800000" cy="761747"/>
          </a:xfrm>
        </p:spPr>
        <p:txBody>
          <a:bodyPr/>
          <a:lstStyle/>
          <a:p>
            <a:r>
              <a:rPr lang="en-AU" dirty="0"/>
              <a:t>Module 6: Clean Up</a:t>
            </a:r>
          </a:p>
        </p:txBody>
      </p:sp>
      <p:sp>
        <p:nvSpPr>
          <p:cNvPr id="4" name="TextBox 3"/>
          <p:cNvSpPr txBox="1"/>
          <p:nvPr/>
        </p:nvSpPr>
        <p:spPr>
          <a:xfrm>
            <a:off x="696000" y="2367280"/>
            <a:ext cx="10759400" cy="369332"/>
          </a:xfrm>
          <a:prstGeom prst="rect">
            <a:avLst/>
          </a:prstGeom>
          <a:noFill/>
        </p:spPr>
        <p:txBody>
          <a:bodyPr wrap="square" lIns="0" tIns="0" rIns="0" bIns="0" rtlCol="0">
            <a:spAutoFit/>
          </a:bodyPr>
          <a:lstStyle/>
          <a:p>
            <a:pPr algn="l">
              <a:spcBef>
                <a:spcPts val="300"/>
              </a:spcBef>
              <a:spcAft>
                <a:spcPts val="300"/>
              </a:spcAft>
            </a:pPr>
            <a:r>
              <a:rPr lang="en-AU" sz="2400" b="1" dirty="0">
                <a:solidFill>
                  <a:schemeClr val="accent1"/>
                </a:solidFill>
                <a:latin typeface="Segoe UI" panose="020B0502040204020203" pitchFamily="34" charset="0"/>
                <a:cs typeface="Segoe UI" panose="020B0502040204020203" pitchFamily="34" charset="0"/>
              </a:rPr>
              <a:t>Lionel Training Course</a:t>
            </a:r>
          </a:p>
        </p:txBody>
      </p:sp>
      <p:pic>
        <p:nvPicPr>
          <p:cNvPr id="9" name="Graphic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0" y="806832"/>
            <a:ext cx="2520000" cy="717231"/>
          </a:xfrm>
          <a:prstGeom prst="rect">
            <a:avLst/>
          </a:prstGeom>
        </p:spPr>
      </p:pic>
      <p:sp>
        <p:nvSpPr>
          <p:cNvPr id="3" name="TextBox 2"/>
          <p:cNvSpPr txBox="1"/>
          <p:nvPr/>
        </p:nvSpPr>
        <p:spPr>
          <a:xfrm>
            <a:off x="695999" y="5800298"/>
            <a:ext cx="10799999" cy="507831"/>
          </a:xfrm>
          <a:prstGeom prst="rect">
            <a:avLst/>
          </a:prstGeom>
          <a:noFill/>
        </p:spPr>
        <p:txBody>
          <a:bodyPr wrap="square" lIns="0" tIns="0" rIns="0" bIns="0" rtlCol="0">
            <a:spAutoFit/>
          </a:bodyPr>
          <a:lstStyle/>
          <a:p>
            <a:pPr algn="l">
              <a:spcBef>
                <a:spcPts val="300"/>
              </a:spcBef>
              <a:spcAft>
                <a:spcPts val="300"/>
              </a:spcAft>
            </a:pPr>
            <a:r>
              <a:rPr lang="en-AU" sz="1400" dirty="0">
                <a:latin typeface="Segoe UI" panose="020B0502040204020203" pitchFamily="34" charset="0"/>
                <a:cs typeface="Segoe UI" panose="020B0502040204020203" pitchFamily="34" charset="0"/>
              </a:rPr>
              <a:t>Last updated March 2024 | Go to the User Portal to download the latest version</a:t>
            </a:r>
          </a:p>
          <a:p>
            <a:pPr algn="l">
              <a:spcBef>
                <a:spcPts val="300"/>
              </a:spcBef>
              <a:spcAft>
                <a:spcPts val="300"/>
              </a:spcAft>
            </a:pPr>
            <a:r>
              <a:rPr lang="en-AU" sz="1400" dirty="0">
                <a:latin typeface="Segoe UI" panose="020B0502040204020203" pitchFamily="34" charset="0"/>
                <a:cs typeface="Segoe UI" panose="020B0502040204020203" pitchFamily="34" charset="0"/>
              </a:rPr>
              <a:t>Confidential – do not distribute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flipH="1">
            <a:off x="1019323" y="1995197"/>
            <a:ext cx="3276002"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Determine Reference Points for the hall</a:t>
            </a:r>
          </a:p>
        </p:txBody>
      </p:sp>
      <p:sp>
        <p:nvSpPr>
          <p:cNvPr id="43" name="TextBox 42"/>
          <p:cNvSpPr txBox="1"/>
          <p:nvPr/>
        </p:nvSpPr>
        <p:spPr>
          <a:xfrm flipH="1">
            <a:off x="1019324" y="344001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the two Reference Beacons</a:t>
            </a:r>
          </a:p>
        </p:txBody>
      </p:sp>
      <p:sp>
        <p:nvSpPr>
          <p:cNvPr id="44" name="TextBox 43"/>
          <p:cNvSpPr txBox="1"/>
          <p:nvPr/>
        </p:nvSpPr>
        <p:spPr>
          <a:xfrm flipH="1">
            <a:off x="1019324" y="416242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Guiding Station</a:t>
            </a:r>
          </a:p>
        </p:txBody>
      </p:sp>
      <p:sp>
        <p:nvSpPr>
          <p:cNvPr id="45" name="TextBox 44"/>
          <p:cNvSpPr txBox="1"/>
          <p:nvPr/>
        </p:nvSpPr>
        <p:spPr>
          <a:xfrm flipH="1">
            <a:off x="1019324" y="488483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Lionel robot</a:t>
            </a:r>
          </a:p>
        </p:txBody>
      </p:sp>
      <p:sp>
        <p:nvSpPr>
          <p:cNvPr id="46" name="TextBox 45"/>
          <p:cNvSpPr txBox="1"/>
          <p:nvPr/>
        </p:nvSpPr>
        <p:spPr>
          <a:xfrm flipH="1">
            <a:off x="1019324" y="5607245"/>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the job</a:t>
            </a:r>
          </a:p>
        </p:txBody>
      </p:sp>
      <p:sp>
        <p:nvSpPr>
          <p:cNvPr id="47" name="TextBox 46"/>
          <p:cNvSpPr txBox="1"/>
          <p:nvPr/>
        </p:nvSpPr>
        <p:spPr>
          <a:xfrm flipH="1">
            <a:off x="695325" y="199519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a:t>
            </a:r>
          </a:p>
        </p:txBody>
      </p:sp>
      <p:sp>
        <p:nvSpPr>
          <p:cNvPr id="48" name="TextBox 47"/>
          <p:cNvSpPr txBox="1"/>
          <p:nvPr/>
        </p:nvSpPr>
        <p:spPr>
          <a:xfrm flipH="1">
            <a:off x="695325" y="344001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49" name="TextBox 48"/>
          <p:cNvSpPr txBox="1"/>
          <p:nvPr/>
        </p:nvSpPr>
        <p:spPr>
          <a:xfrm flipH="1">
            <a:off x="695325" y="416242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50" name="TextBox 49"/>
          <p:cNvSpPr txBox="1"/>
          <p:nvPr/>
        </p:nvSpPr>
        <p:spPr>
          <a:xfrm flipH="1">
            <a:off x="695325" y="488483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51" name="TextBox 50"/>
          <p:cNvSpPr txBox="1"/>
          <p:nvPr/>
        </p:nvSpPr>
        <p:spPr>
          <a:xfrm flipH="1">
            <a:off x="695325" y="5607245"/>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52" name="TextBox 51"/>
          <p:cNvSpPr txBox="1"/>
          <p:nvPr/>
        </p:nvSpPr>
        <p:spPr>
          <a:xfrm flipH="1">
            <a:off x="1019323" y="2717607"/>
            <a:ext cx="3644116"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the Map Server</a:t>
            </a:r>
          </a:p>
        </p:txBody>
      </p:sp>
      <p:sp>
        <p:nvSpPr>
          <p:cNvPr id="53" name="TextBox 52"/>
          <p:cNvSpPr txBox="1"/>
          <p:nvPr/>
        </p:nvSpPr>
        <p:spPr>
          <a:xfrm flipH="1">
            <a:off x="695325" y="271760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a:t>
            </a:r>
          </a:p>
        </p:txBody>
      </p:sp>
      <p:pic>
        <p:nvPicPr>
          <p:cNvPr id="38" name="Picture 37"/>
          <p:cNvPicPr>
            <a:picLocks noChangeAspect="1"/>
          </p:cNvPicPr>
          <p:nvPr/>
        </p:nvPicPr>
        <p:blipFill>
          <a:blip r:embed="rId2"/>
          <a:stretch>
            <a:fillRect/>
          </a:stretch>
        </p:blipFill>
        <p:spPr>
          <a:xfrm>
            <a:off x="7733894" y="1989138"/>
            <a:ext cx="3950810" cy="4040263"/>
          </a:xfrm>
          <a:prstGeom prst="rect">
            <a:avLst/>
          </a:prstGeom>
        </p:spPr>
      </p:pic>
      <p:sp>
        <p:nvSpPr>
          <p:cNvPr id="2" name="Title 1"/>
          <p:cNvSpPr>
            <a:spLocks noGrp="1"/>
          </p:cNvSpPr>
          <p:nvPr>
            <p:ph type="title"/>
          </p:nvPr>
        </p:nvSpPr>
        <p:spPr/>
        <p:txBody>
          <a:bodyPr/>
          <a:lstStyle/>
          <a:p>
            <a:r>
              <a:rPr lang="en-AU" dirty="0"/>
              <a:t>How does the system work on-site?</a:t>
            </a:r>
          </a:p>
        </p:txBody>
      </p:sp>
      <p:sp>
        <p:nvSpPr>
          <p:cNvPr id="3" name="Text Placeholder 2"/>
          <p:cNvSpPr>
            <a:spLocks noGrp="1"/>
          </p:cNvSpPr>
          <p:nvPr>
            <p:ph type="body" sz="quarter" idx="10"/>
          </p:nvPr>
        </p:nvSpPr>
        <p:spPr/>
        <p:txBody>
          <a:bodyPr/>
          <a:lstStyle/>
          <a:p>
            <a:r>
              <a:rPr lang="en-AU" dirty="0"/>
              <a:t>Module 1: OVERVIEW</a:t>
            </a:r>
          </a:p>
        </p:txBody>
      </p:sp>
      <p:sp>
        <p:nvSpPr>
          <p:cNvPr id="7" name="TextBox 6"/>
          <p:cNvSpPr txBox="1"/>
          <p:nvPr/>
        </p:nvSpPr>
        <p:spPr>
          <a:xfrm flipH="1">
            <a:off x="5057747" y="1994519"/>
            <a:ext cx="2520000" cy="10002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 the job day, the user opens the Map Server and its Tablet, selects the show to mark, and follows the instructions on the Tablet to set up the equipment</a:t>
            </a:r>
          </a:p>
        </p:txBody>
      </p:sp>
      <p:pic>
        <p:nvPicPr>
          <p:cNvPr id="20" name="Graphic 19" descr="Badge Cross outlin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2355" y="4387040"/>
            <a:ext cx="335157" cy="335157"/>
          </a:xfrm>
          <a:prstGeom prst="rect">
            <a:avLst/>
          </a:prstGeom>
        </p:spPr>
      </p:pic>
      <p:pic>
        <p:nvPicPr>
          <p:cNvPr id="21" name="Graphic 20" descr="Badge Cross outlin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2279" y="4387040"/>
            <a:ext cx="335157" cy="335157"/>
          </a:xfrm>
          <a:prstGeom prst="rect">
            <a:avLst/>
          </a:prstGeom>
        </p:spPr>
      </p:pic>
      <p:sp>
        <p:nvSpPr>
          <p:cNvPr id="23" name="TextBox 22"/>
          <p:cNvSpPr txBox="1"/>
          <p:nvPr/>
        </p:nvSpPr>
        <p:spPr>
          <a:xfrm flipH="1">
            <a:off x="8140679"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sp>
        <p:nvSpPr>
          <p:cNvPr id="36" name="Rectangle 35"/>
          <p:cNvSpPr/>
          <p:nvPr/>
        </p:nvSpPr>
        <p:spPr>
          <a:xfrm>
            <a:off x="507296" y="3281680"/>
            <a:ext cx="3882691" cy="27566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39" name="TextBox 38"/>
          <p:cNvSpPr txBox="1"/>
          <p:nvPr/>
        </p:nvSpPr>
        <p:spPr>
          <a:xfrm flipH="1">
            <a:off x="10610603"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sp>
        <p:nvSpPr>
          <p:cNvPr id="41" name="TextBox 40"/>
          <p:cNvSpPr txBox="1"/>
          <p:nvPr/>
        </p:nvSpPr>
        <p:spPr>
          <a:xfrm flipH="1">
            <a:off x="7733893" y="6170977"/>
            <a:ext cx="395080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will cover the detailed equipment set-up process in detail in Module 4</a:t>
            </a:r>
          </a:p>
        </p:txBody>
      </p:sp>
      <p:sp>
        <p:nvSpPr>
          <p:cNvPr id="8" name="Rectangle 7"/>
          <p:cNvSpPr/>
          <p:nvPr/>
        </p:nvSpPr>
        <p:spPr>
          <a:xfrm>
            <a:off x="507296" y="1847067"/>
            <a:ext cx="3882691" cy="6820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Picture 10" descr="Shape&#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3785" y="4743805"/>
            <a:ext cx="1687924" cy="1350339"/>
          </a:xfrm>
          <a:prstGeom prst="rect">
            <a:avLst/>
          </a:prstGeom>
        </p:spPr>
      </p:pic>
      <p:pic>
        <p:nvPicPr>
          <p:cNvPr id="13" name="Picture 12"/>
          <p:cNvPicPr>
            <a:picLocks noChangeAspect="1"/>
          </p:cNvPicPr>
          <p:nvPr/>
        </p:nvPicPr>
        <p:blipFill rotWithShape="1">
          <a:blip r:embed="rId6"/>
          <a:srcRect r="12876"/>
          <a:stretch>
            <a:fillRect/>
          </a:stretch>
        </p:blipFill>
        <p:spPr>
          <a:xfrm>
            <a:off x="6953204" y="4860463"/>
            <a:ext cx="1150006" cy="786278"/>
          </a:xfrm>
          <a:prstGeom prst="rect">
            <a:avLst/>
          </a:prstGeom>
        </p:spPr>
      </p:pic>
      <p:pic>
        <p:nvPicPr>
          <p:cNvPr id="6" name="Picture 5"/>
          <p:cNvPicPr>
            <a:picLocks noChangeAspect="1"/>
          </p:cNvPicPr>
          <p:nvPr/>
        </p:nvPicPr>
        <p:blipFill>
          <a:blip r:embed="rId7"/>
          <a:stretch>
            <a:fillRect/>
          </a:stretch>
        </p:blipFill>
        <p:spPr>
          <a:xfrm>
            <a:off x="9168765" y="4387215"/>
            <a:ext cx="1080770" cy="149733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are we?</a:t>
            </a:r>
          </a:p>
        </p:txBody>
      </p:sp>
      <p:sp>
        <p:nvSpPr>
          <p:cNvPr id="3" name="Text Placeholder 2"/>
          <p:cNvSpPr>
            <a:spLocks noGrp="1"/>
          </p:cNvSpPr>
          <p:nvPr>
            <p:ph type="body" sz="quarter" idx="10"/>
          </p:nvPr>
        </p:nvSpPr>
        <p:spPr/>
        <p:txBody>
          <a:bodyPr/>
          <a:lstStyle/>
          <a:p>
            <a:r>
              <a:rPr lang="en-AU" dirty="0"/>
              <a:t>Module 6: clean up</a:t>
            </a:r>
          </a:p>
        </p:txBody>
      </p:sp>
      <p:sp>
        <p:nvSpPr>
          <p:cNvPr id="23" name="Rectangle 22"/>
          <p:cNvSpPr/>
          <p:nvPr/>
        </p:nvSpPr>
        <p:spPr>
          <a:xfrm>
            <a:off x="20935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Overview</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Introducing the components of the Lionel system – Robot, Guiding Station, Reference Beacon, Map Server – and how they work together</a:t>
            </a:r>
          </a:p>
        </p:txBody>
      </p:sp>
      <p:sp>
        <p:nvSpPr>
          <p:cNvPr id="24" name="Rectangle: Rounded Corners 23"/>
          <p:cNvSpPr/>
          <p:nvPr/>
        </p:nvSpPr>
        <p:spPr>
          <a:xfrm>
            <a:off x="273313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1</a:t>
            </a:r>
          </a:p>
        </p:txBody>
      </p:sp>
      <p:sp>
        <p:nvSpPr>
          <p:cNvPr id="25" name="Rectangle 24"/>
          <p:cNvSpPr/>
          <p:nvPr/>
        </p:nvSpPr>
        <p:spPr>
          <a:xfrm>
            <a:off x="489000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Map Upload</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Walking through how to use the User Portal to upload, process and edit your maps</a:t>
            </a:r>
          </a:p>
        </p:txBody>
      </p:sp>
      <p:sp>
        <p:nvSpPr>
          <p:cNvPr id="26" name="Rectangle: Rounded Corners 25"/>
          <p:cNvSpPr/>
          <p:nvPr/>
        </p:nvSpPr>
        <p:spPr>
          <a:xfrm>
            <a:off x="552958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2</a:t>
            </a:r>
          </a:p>
        </p:txBody>
      </p:sp>
      <p:sp>
        <p:nvSpPr>
          <p:cNvPr id="27" name="Rectangle 26"/>
          <p:cNvSpPr/>
          <p:nvPr/>
        </p:nvSpPr>
        <p:spPr>
          <a:xfrm>
            <a:off x="76864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On-Site Preparation</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steps to take on-site before the job: charging batteries, opening the Map Server Box, syncing the latest map and preparing the paint</a:t>
            </a:r>
          </a:p>
        </p:txBody>
      </p:sp>
      <p:sp>
        <p:nvSpPr>
          <p:cNvPr id="28" name="Rectangle: Rounded Corners 27"/>
          <p:cNvSpPr/>
          <p:nvPr/>
        </p:nvSpPr>
        <p:spPr>
          <a:xfrm>
            <a:off x="8326030" y="1802443"/>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3</a:t>
            </a:r>
          </a:p>
        </p:txBody>
      </p:sp>
      <p:sp>
        <p:nvSpPr>
          <p:cNvPr id="29" name="Rectangle 28"/>
          <p:cNvSpPr/>
          <p:nvPr/>
        </p:nvSpPr>
        <p:spPr>
          <a:xfrm>
            <a:off x="695325" y="439517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Equipment Set-Up</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how to set up and calibrate the equipment on-site (the Reference Beacons, Guiding Station and Lionel Robot)</a:t>
            </a:r>
          </a:p>
        </p:txBody>
      </p:sp>
      <p:sp>
        <p:nvSpPr>
          <p:cNvPr id="30" name="Rectangle: Rounded Corners 29"/>
          <p:cNvSpPr/>
          <p:nvPr/>
        </p:nvSpPr>
        <p:spPr>
          <a:xfrm>
            <a:off x="13349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4</a:t>
            </a:r>
          </a:p>
        </p:txBody>
      </p:sp>
      <p:sp>
        <p:nvSpPr>
          <p:cNvPr id="31" name="Rectangle 30"/>
          <p:cNvSpPr/>
          <p:nvPr/>
        </p:nvSpPr>
        <p:spPr>
          <a:xfrm>
            <a:off x="3491775" y="439517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Job Supervision</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how to use the Map Server to monitor Lionel as it marks your floors</a:t>
            </a:r>
          </a:p>
        </p:txBody>
      </p:sp>
      <p:sp>
        <p:nvSpPr>
          <p:cNvPr id="32" name="Rectangle: Rounded Corners 31"/>
          <p:cNvSpPr/>
          <p:nvPr/>
        </p:nvSpPr>
        <p:spPr>
          <a:xfrm>
            <a:off x="41313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5</a:t>
            </a:r>
          </a:p>
        </p:txBody>
      </p:sp>
      <p:sp>
        <p:nvSpPr>
          <p:cNvPr id="33" name="Rectangle 32"/>
          <p:cNvSpPr/>
          <p:nvPr/>
        </p:nvSpPr>
        <p:spPr>
          <a:xfrm>
            <a:off x="6288225" y="4395179"/>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Clean Up</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the steps you need to take after Lionel completes a job to care for the equipment</a:t>
            </a:r>
          </a:p>
        </p:txBody>
      </p:sp>
      <p:sp>
        <p:nvSpPr>
          <p:cNvPr id="34" name="Rectangle: Rounded Corners 33"/>
          <p:cNvSpPr/>
          <p:nvPr/>
        </p:nvSpPr>
        <p:spPr>
          <a:xfrm>
            <a:off x="69278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6</a:t>
            </a:r>
          </a:p>
        </p:txBody>
      </p:sp>
      <p:sp>
        <p:nvSpPr>
          <p:cNvPr id="35" name="Rectangle 34"/>
          <p:cNvSpPr/>
          <p:nvPr/>
        </p:nvSpPr>
        <p:spPr>
          <a:xfrm>
            <a:off x="9084675" y="4395177"/>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Proactive Care &amp; Troubleshooting</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the proactive maintenance processes you need to perform and the common reactive troubleshooting methods </a:t>
            </a:r>
          </a:p>
        </p:txBody>
      </p:sp>
      <p:sp>
        <p:nvSpPr>
          <p:cNvPr id="36" name="Rectangle: Rounded Corners 35"/>
          <p:cNvSpPr/>
          <p:nvPr/>
        </p:nvSpPr>
        <p:spPr>
          <a:xfrm>
            <a:off x="97242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7</a:t>
            </a:r>
          </a:p>
        </p:txBody>
      </p:sp>
      <p:sp>
        <p:nvSpPr>
          <p:cNvPr id="37" name="Rectangle: Rounded Corners 36"/>
          <p:cNvSpPr/>
          <p:nvPr/>
        </p:nvSpPr>
        <p:spPr>
          <a:xfrm>
            <a:off x="10047288" y="1200236"/>
            <a:ext cx="288000" cy="1361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38" name="TextBox 37"/>
          <p:cNvSpPr txBox="1"/>
          <p:nvPr/>
        </p:nvSpPr>
        <p:spPr>
          <a:xfrm flipH="1">
            <a:off x="10454003" y="1183697"/>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In the office</a:t>
            </a:r>
          </a:p>
        </p:txBody>
      </p:sp>
      <p:sp>
        <p:nvSpPr>
          <p:cNvPr id="39" name="Rectangle: Rounded Corners 38"/>
          <p:cNvSpPr/>
          <p:nvPr/>
        </p:nvSpPr>
        <p:spPr>
          <a:xfrm>
            <a:off x="10047288" y="1432694"/>
            <a:ext cx="288000" cy="13619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40" name="TextBox 39"/>
          <p:cNvSpPr txBox="1"/>
          <p:nvPr/>
        </p:nvSpPr>
        <p:spPr>
          <a:xfrm flipH="1">
            <a:off x="10454003" y="1416155"/>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On-site</a:t>
            </a:r>
          </a:p>
        </p:txBody>
      </p:sp>
      <p:sp>
        <p:nvSpPr>
          <p:cNvPr id="4" name="Rectangle 3"/>
          <p:cNvSpPr/>
          <p:nvPr/>
        </p:nvSpPr>
        <p:spPr>
          <a:xfrm>
            <a:off x="8926305" y="4099539"/>
            <a:ext cx="2817965"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p:cNvSpPr/>
          <p:nvPr/>
        </p:nvSpPr>
        <p:spPr>
          <a:xfrm>
            <a:off x="1951346" y="1656489"/>
            <a:ext cx="8313988"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p:cNvSpPr/>
          <p:nvPr/>
        </p:nvSpPr>
        <p:spPr>
          <a:xfrm>
            <a:off x="493926" y="4119880"/>
            <a:ext cx="5614414"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Rectangle 6">
            <a:extLst>
              <a:ext uri="{FF2B5EF4-FFF2-40B4-BE49-F238E27FC236}">
                <a16:creationId xmlns:a16="http://schemas.microsoft.com/office/drawing/2014/main" id="{A00DDFBB-0C1B-54B3-9292-548B14F9D9C1}"/>
              </a:ext>
            </a:extLst>
          </p:cNvPr>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tx1"/>
                </a:solidFill>
                <a:latin typeface="Segoe UI" panose="020B0502040204020203" pitchFamily="34" charset="0"/>
                <a:cs typeface="Segoe UI" panose="020B0502040204020203" pitchFamily="34" charset="0"/>
              </a:rPr>
              <a:t>Updated since Jan 2022</a:t>
            </a:r>
            <a:endParaRPr lang="zh-CN" altLang="en-US" sz="1200" dirty="0">
              <a:solidFill>
                <a:schemeClr val="tx1"/>
              </a:solidFill>
              <a:latin typeface="Segoe UI" panose="020B0502040204020203" pitchFamily="34" charset="0"/>
              <a:cs typeface="Segoe UI" panose="020B0502040204020203"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What is in Module 6, Clean Up?</a:t>
            </a:r>
          </a:p>
        </p:txBody>
      </p:sp>
      <p:sp>
        <p:nvSpPr>
          <p:cNvPr id="7" name="Text Placeholder 6"/>
          <p:cNvSpPr>
            <a:spLocks noGrp="1"/>
          </p:cNvSpPr>
          <p:nvPr>
            <p:ph type="body" sz="quarter" idx="10"/>
          </p:nvPr>
        </p:nvSpPr>
        <p:spPr>
          <a:xfrm>
            <a:off x="695325" y="473100"/>
            <a:ext cx="3600000" cy="152349"/>
          </a:xfrm>
        </p:spPr>
        <p:txBody>
          <a:bodyPr/>
          <a:lstStyle/>
          <a:p>
            <a:r>
              <a:rPr lang="en-AU" dirty="0"/>
              <a:t>Module 6: clean up</a:t>
            </a:r>
          </a:p>
        </p:txBody>
      </p:sp>
      <p:sp>
        <p:nvSpPr>
          <p:cNvPr id="8" name="TextBox 7"/>
          <p:cNvSpPr txBox="1"/>
          <p:nvPr/>
        </p:nvSpPr>
        <p:spPr>
          <a:xfrm flipH="1">
            <a:off x="695321" y="2474111"/>
            <a:ext cx="5040000" cy="661720"/>
          </a:xfrm>
          <a:prstGeom prst="rect">
            <a:avLst/>
          </a:prstGeom>
          <a:noFill/>
        </p:spPr>
        <p:txBody>
          <a:bodyPr wrap="square" lIns="0" tIns="0" rIns="0" bIns="0" rtlCol="0">
            <a:spAutoFit/>
          </a:bodyPr>
          <a:lstStyle/>
          <a:p>
            <a:pPr>
              <a:spcBef>
                <a:spcPts val="300"/>
              </a:spcBef>
              <a:spcAft>
                <a:spcPts val="300"/>
              </a:spcAft>
            </a:pPr>
            <a:r>
              <a:rPr lang="en-AU" sz="1900" b="1" dirty="0">
                <a:latin typeface="Segoe UI" panose="020B0502040204020203" pitchFamily="34" charset="0"/>
                <a:cs typeface="Segoe UI" panose="020B0502040204020203" pitchFamily="34" charset="0"/>
              </a:rPr>
              <a:t>After the job...</a:t>
            </a:r>
          </a:p>
          <a:p>
            <a:pPr>
              <a:spcBef>
                <a:spcPts val="300"/>
              </a:spcBef>
              <a:spcAft>
                <a:spcPts val="300"/>
              </a:spcAft>
            </a:pPr>
            <a:r>
              <a:rPr lang="en-AU" sz="1900" b="1" dirty="0">
                <a:latin typeface="Segoe UI" panose="020B0502040204020203" pitchFamily="34" charset="0"/>
                <a:cs typeface="Segoe UI" panose="020B0502040204020203" pitchFamily="34" charset="0"/>
              </a:rPr>
              <a:t>Clean Up</a:t>
            </a:r>
          </a:p>
        </p:txBody>
      </p:sp>
      <p:sp>
        <p:nvSpPr>
          <p:cNvPr id="11" name="TextBox 10"/>
          <p:cNvSpPr txBox="1"/>
          <p:nvPr/>
        </p:nvSpPr>
        <p:spPr>
          <a:xfrm flipH="1">
            <a:off x="6456681" y="2474111"/>
            <a:ext cx="5040000" cy="661720"/>
          </a:xfrm>
          <a:prstGeom prst="rect">
            <a:avLst/>
          </a:prstGeom>
          <a:noFill/>
        </p:spPr>
        <p:txBody>
          <a:bodyPr wrap="square" lIns="0" tIns="0" rIns="0" bIns="0" rtlCol="0">
            <a:spAutoFit/>
          </a:bodyPr>
          <a:lstStyle/>
          <a:p>
            <a:pPr>
              <a:spcBef>
                <a:spcPts val="300"/>
              </a:spcBef>
              <a:spcAft>
                <a:spcPts val="300"/>
              </a:spcAft>
            </a:pPr>
            <a:r>
              <a:rPr lang="en-AU" sz="1900" b="1" dirty="0">
                <a:latin typeface="Segoe UI" panose="020B0502040204020203" pitchFamily="34" charset="0"/>
                <a:cs typeface="Segoe UI" panose="020B0502040204020203" pitchFamily="34" charset="0"/>
              </a:rPr>
              <a:t>After the job... </a:t>
            </a:r>
          </a:p>
          <a:p>
            <a:pPr>
              <a:spcBef>
                <a:spcPts val="300"/>
              </a:spcBef>
              <a:spcAft>
                <a:spcPts val="300"/>
              </a:spcAft>
            </a:pPr>
            <a:r>
              <a:rPr lang="en-AU" sz="1900" b="1" dirty="0">
                <a:latin typeface="Segoe UI" panose="020B0502040204020203" pitchFamily="34" charset="0"/>
                <a:cs typeface="Segoe UI" panose="020B0502040204020203" pitchFamily="34" charset="0"/>
              </a:rPr>
              <a:t>Pack Up</a:t>
            </a:r>
          </a:p>
        </p:txBody>
      </p:sp>
      <p:sp>
        <p:nvSpPr>
          <p:cNvPr id="20" name="Rectangle: Rounded Corners 19"/>
          <p:cNvSpPr/>
          <p:nvPr/>
        </p:nvSpPr>
        <p:spPr>
          <a:xfrm>
            <a:off x="695325" y="3261092"/>
            <a:ext cx="5040000"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Rounded Corners 20"/>
          <p:cNvSpPr/>
          <p:nvPr/>
        </p:nvSpPr>
        <p:spPr>
          <a:xfrm>
            <a:off x="6456675" y="3261092"/>
            <a:ext cx="5040000"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flipH="1">
            <a:off x="695320" y="3631112"/>
            <a:ext cx="2822754" cy="2077492"/>
          </a:xfrm>
          <a:prstGeom prst="rect">
            <a:avLst/>
          </a:prstGeom>
          <a:noFill/>
        </p:spPr>
        <p:txBody>
          <a:bodyPr wrap="square" lIns="0" tIns="0" rIns="0" bIns="0" rtlCol="0">
            <a:spAutoFit/>
          </a:bodyPr>
          <a:lstStyle/>
          <a:p>
            <a:pPr>
              <a:spcBef>
                <a:spcPts val="300"/>
              </a:spcBef>
              <a:spcAft>
                <a:spcPts val="300"/>
              </a:spcAft>
            </a:pPr>
            <a:r>
              <a:rPr lang="en-AU" sz="1500" dirty="0">
                <a:latin typeface="Segoe UI" panose="020B0502040204020203" pitchFamily="34" charset="0"/>
                <a:cs typeface="Segoe UI" panose="020B0502040204020203" pitchFamily="34" charset="0"/>
              </a:rPr>
              <a:t>You need to clean</a:t>
            </a:r>
          </a:p>
          <a:p>
            <a:pPr marL="285750" indent="-285750">
              <a:spcBef>
                <a:spcPts val="300"/>
              </a:spcBef>
              <a:spcAft>
                <a:spcPts val="300"/>
              </a:spcAft>
              <a:buFont typeface="Arial" panose="020B0604020202020204" pitchFamily="34" charset="0"/>
              <a:buChar char="•"/>
            </a:pPr>
            <a:r>
              <a:rPr lang="en-AU" sz="1500" dirty="0">
                <a:latin typeface="Segoe UI" panose="020B0502040204020203" pitchFamily="34" charset="0"/>
                <a:cs typeface="Segoe UI" panose="020B0502040204020203" pitchFamily="34" charset="0"/>
              </a:rPr>
              <a:t>The paint tank and its pipe</a:t>
            </a:r>
          </a:p>
          <a:p>
            <a:pPr marL="285750" indent="-285750">
              <a:spcBef>
                <a:spcPts val="300"/>
              </a:spcBef>
              <a:spcAft>
                <a:spcPts val="300"/>
              </a:spcAft>
              <a:buFont typeface="Arial" panose="020B0604020202020204" pitchFamily="34" charset="0"/>
              <a:buChar char="•"/>
            </a:pPr>
            <a:r>
              <a:rPr lang="en-AU" sz="1500" dirty="0">
                <a:latin typeface="Segoe UI" panose="020B0502040204020203" pitchFamily="34" charset="0"/>
                <a:cs typeface="Segoe UI" panose="020B0502040204020203" pitchFamily="34" charset="0"/>
              </a:rPr>
              <a:t>Lionel’s spray nozzle</a:t>
            </a:r>
          </a:p>
          <a:p>
            <a:pPr marL="285750" indent="-285750">
              <a:spcBef>
                <a:spcPts val="300"/>
              </a:spcBef>
              <a:spcAft>
                <a:spcPts val="300"/>
              </a:spcAft>
              <a:buFont typeface="Arial" panose="020B0604020202020204" pitchFamily="34" charset="0"/>
              <a:buChar char="•"/>
            </a:pPr>
            <a:r>
              <a:rPr lang="en-AU" sz="1500" dirty="0">
                <a:latin typeface="Segoe UI" panose="020B0502040204020203" pitchFamily="34" charset="0"/>
                <a:cs typeface="Segoe UI" panose="020B0502040204020203" pitchFamily="34" charset="0"/>
              </a:rPr>
              <a:t>Lionel’s pipes</a:t>
            </a:r>
          </a:p>
          <a:p>
            <a:pPr marL="285750" indent="-285750">
              <a:spcBef>
                <a:spcPts val="300"/>
              </a:spcBef>
              <a:spcAft>
                <a:spcPts val="300"/>
              </a:spcAft>
              <a:buFont typeface="Arial" panose="020B0604020202020204" pitchFamily="34" charset="0"/>
              <a:buChar char="•"/>
            </a:pPr>
            <a:endParaRPr lang="en-AU" sz="1500" dirty="0">
              <a:latin typeface="Segoe UI" panose="020B0502040204020203" pitchFamily="34" charset="0"/>
              <a:cs typeface="Segoe UI" panose="020B0502040204020203" pitchFamily="34" charset="0"/>
            </a:endParaRPr>
          </a:p>
          <a:p>
            <a:pPr>
              <a:spcBef>
                <a:spcPts val="300"/>
              </a:spcBef>
              <a:spcAft>
                <a:spcPts val="300"/>
              </a:spcAft>
            </a:pPr>
            <a:r>
              <a:rPr lang="en-AU" sz="1500" dirty="0">
                <a:latin typeface="Segoe UI" panose="020B0502040204020203" pitchFamily="34" charset="0"/>
                <a:cs typeface="Segoe UI" panose="020B0502040204020203" pitchFamily="34" charset="0"/>
              </a:rPr>
              <a:t>You need to replace</a:t>
            </a:r>
          </a:p>
          <a:p>
            <a:pPr marL="285750" indent="-285750">
              <a:spcBef>
                <a:spcPts val="300"/>
              </a:spcBef>
              <a:spcAft>
                <a:spcPts val="300"/>
              </a:spcAft>
              <a:buFont typeface="Arial" panose="020B0604020202020204" pitchFamily="34" charset="0"/>
              <a:buChar char="•"/>
            </a:pPr>
            <a:r>
              <a:rPr lang="en-AU" sz="1500" dirty="0">
                <a:latin typeface="Segoe UI" panose="020B0502040204020203" pitchFamily="34" charset="0"/>
                <a:cs typeface="Segoe UI" panose="020B0502040204020203" pitchFamily="34" charset="0"/>
              </a:rPr>
              <a:t>The spray nozzle’s foam cap</a:t>
            </a:r>
          </a:p>
        </p:txBody>
      </p:sp>
      <p:sp>
        <p:nvSpPr>
          <p:cNvPr id="23" name="TextBox 22"/>
          <p:cNvSpPr txBox="1"/>
          <p:nvPr/>
        </p:nvSpPr>
        <p:spPr>
          <a:xfrm flipH="1">
            <a:off x="6456681" y="3631112"/>
            <a:ext cx="2575559" cy="1769715"/>
          </a:xfrm>
          <a:prstGeom prst="rect">
            <a:avLst/>
          </a:prstGeom>
          <a:noFill/>
        </p:spPr>
        <p:txBody>
          <a:bodyPr wrap="square" lIns="0" tIns="0" rIns="0" bIns="0" rtlCol="0">
            <a:spAutoFit/>
          </a:bodyPr>
          <a:lstStyle/>
          <a:p>
            <a:pPr>
              <a:spcBef>
                <a:spcPts val="300"/>
              </a:spcBef>
              <a:spcAft>
                <a:spcPts val="300"/>
              </a:spcAft>
            </a:pPr>
            <a:r>
              <a:rPr lang="en-AU" sz="1500" dirty="0">
                <a:latin typeface="Segoe UI" panose="020B0502040204020203" pitchFamily="34" charset="0"/>
                <a:cs typeface="Segoe UI" panose="020B0502040204020203" pitchFamily="34" charset="0"/>
              </a:rPr>
              <a:t>You need to pack up</a:t>
            </a:r>
          </a:p>
          <a:p>
            <a:pPr marL="285750" indent="-285750">
              <a:spcBef>
                <a:spcPts val="300"/>
              </a:spcBef>
              <a:spcAft>
                <a:spcPts val="300"/>
              </a:spcAft>
              <a:buFont typeface="Arial" panose="020B0604020202020204" pitchFamily="34" charset="0"/>
              <a:buChar char="•"/>
            </a:pPr>
            <a:r>
              <a:rPr lang="en-AU" sz="1500" dirty="0">
                <a:latin typeface="Segoe UI" panose="020B0502040204020203" pitchFamily="34" charset="0"/>
                <a:cs typeface="Segoe UI" panose="020B0502040204020203" pitchFamily="34" charset="0"/>
              </a:rPr>
              <a:t>Lionel</a:t>
            </a:r>
          </a:p>
          <a:p>
            <a:pPr marL="285750" indent="-285750">
              <a:spcBef>
                <a:spcPts val="300"/>
              </a:spcBef>
              <a:spcAft>
                <a:spcPts val="300"/>
              </a:spcAft>
              <a:buFont typeface="Arial" panose="020B0604020202020204" pitchFamily="34" charset="0"/>
              <a:buChar char="•"/>
            </a:pPr>
            <a:r>
              <a:rPr lang="en-AU" sz="1500" dirty="0">
                <a:latin typeface="Segoe UI" panose="020B0502040204020203" pitchFamily="34" charset="0"/>
                <a:cs typeface="Segoe UI" panose="020B0502040204020203" pitchFamily="34" charset="0"/>
              </a:rPr>
              <a:t>Guiding Station</a:t>
            </a:r>
          </a:p>
          <a:p>
            <a:pPr marL="285750" indent="-285750">
              <a:spcBef>
                <a:spcPts val="300"/>
              </a:spcBef>
              <a:spcAft>
                <a:spcPts val="300"/>
              </a:spcAft>
              <a:buFont typeface="Arial" panose="020B0604020202020204" pitchFamily="34" charset="0"/>
              <a:buChar char="•"/>
            </a:pPr>
            <a:r>
              <a:rPr lang="en-AU" sz="1500" dirty="0">
                <a:latin typeface="Segoe UI" panose="020B0502040204020203" pitchFamily="34" charset="0"/>
                <a:cs typeface="Segoe UI" panose="020B0502040204020203" pitchFamily="34" charset="0"/>
              </a:rPr>
              <a:t>Reference Beacons</a:t>
            </a:r>
          </a:p>
          <a:p>
            <a:pPr marL="285750" indent="-285750">
              <a:spcBef>
                <a:spcPts val="300"/>
              </a:spcBef>
              <a:spcAft>
                <a:spcPts val="300"/>
              </a:spcAft>
              <a:buFont typeface="Arial" panose="020B0604020202020204" pitchFamily="34" charset="0"/>
              <a:buChar char="•"/>
            </a:pPr>
            <a:r>
              <a:rPr lang="en-AU" sz="1500" dirty="0">
                <a:latin typeface="Segoe UI" panose="020B0502040204020203" pitchFamily="34" charset="0"/>
                <a:cs typeface="Segoe UI" panose="020B0502040204020203" pitchFamily="34" charset="0"/>
              </a:rPr>
              <a:t>Map Server</a:t>
            </a:r>
          </a:p>
          <a:p>
            <a:pPr>
              <a:spcBef>
                <a:spcPts val="300"/>
              </a:spcBef>
              <a:spcAft>
                <a:spcPts val="300"/>
              </a:spcAft>
            </a:pPr>
            <a:r>
              <a:rPr lang="en-AU" sz="1500" dirty="0">
                <a:latin typeface="Segoe UI" panose="020B0502040204020203" pitchFamily="34" charset="0"/>
                <a:cs typeface="Segoe UI" panose="020B0502040204020203" pitchFamily="34" charset="0"/>
              </a:rPr>
              <a:t>and recharge all the batteries</a:t>
            </a:r>
          </a:p>
        </p:txBody>
      </p:sp>
      <p:sp>
        <p:nvSpPr>
          <p:cNvPr id="24" name="TextBox 23"/>
          <p:cNvSpPr txBox="1"/>
          <p:nvPr/>
        </p:nvSpPr>
        <p:spPr>
          <a:xfrm flipH="1">
            <a:off x="4239441" y="3631112"/>
            <a:ext cx="1495879" cy="923330"/>
          </a:xfrm>
          <a:prstGeom prst="rect">
            <a:avLst/>
          </a:prstGeom>
          <a:noFill/>
        </p:spPr>
        <p:txBody>
          <a:bodyPr wrap="square" lIns="0" tIns="0" rIns="0" bIns="0" rtlCol="0">
            <a:spAutoFit/>
          </a:bodyPr>
          <a:lstStyle/>
          <a:p>
            <a:pPr>
              <a:spcBef>
                <a:spcPts val="300"/>
              </a:spcBef>
              <a:spcAft>
                <a:spcPts val="300"/>
              </a:spcAft>
            </a:pPr>
            <a:r>
              <a:rPr lang="en-AU" sz="1500" dirty="0">
                <a:latin typeface="Segoe UI" panose="020B0502040204020203" pitchFamily="34" charset="0"/>
                <a:cs typeface="Segoe UI" panose="020B0502040204020203" pitchFamily="34" charset="0"/>
              </a:rPr>
              <a:t>You will need the syringe, cleaning pipes and dredging needles</a:t>
            </a:r>
          </a:p>
        </p:txBody>
      </p:sp>
      <p:sp>
        <p:nvSpPr>
          <p:cNvPr id="28" name="TextBox 27"/>
          <p:cNvSpPr txBox="1"/>
          <p:nvPr/>
        </p:nvSpPr>
        <p:spPr>
          <a:xfrm flipH="1">
            <a:off x="9169400" y="4229181"/>
            <a:ext cx="2277410" cy="923330"/>
          </a:xfrm>
          <a:prstGeom prst="rect">
            <a:avLst/>
          </a:prstGeom>
          <a:noFill/>
        </p:spPr>
        <p:txBody>
          <a:bodyPr wrap="square" lIns="0" tIns="0" rIns="0" bIns="0" rtlCol="0">
            <a:spAutoFit/>
          </a:bodyPr>
          <a:lstStyle/>
          <a:p>
            <a:pPr>
              <a:spcBef>
                <a:spcPts val="300"/>
              </a:spcBef>
              <a:spcAft>
                <a:spcPts val="300"/>
              </a:spcAft>
            </a:pPr>
            <a:r>
              <a:rPr lang="en-AU" sz="1500" dirty="0">
                <a:latin typeface="Segoe UI" panose="020B0502040204020203" pitchFamily="34" charset="0"/>
                <a:cs typeface="Segoe UI" panose="020B0502040204020203" pitchFamily="34" charset="0"/>
              </a:rPr>
              <a:t>You can pack down the Reference Beacons as soon as all Guiding Stations have been calibrated</a:t>
            </a:r>
          </a:p>
        </p:txBody>
      </p:sp>
      <p:grpSp>
        <p:nvGrpSpPr>
          <p:cNvPr id="25" name="Group 24"/>
          <p:cNvGrpSpPr/>
          <p:nvPr/>
        </p:nvGrpSpPr>
        <p:grpSpPr>
          <a:xfrm>
            <a:off x="695325" y="1678005"/>
            <a:ext cx="648000" cy="648000"/>
            <a:chOff x="695325" y="1678005"/>
            <a:chExt cx="648000" cy="648000"/>
          </a:xfrm>
        </p:grpSpPr>
        <p:sp>
          <p:nvSpPr>
            <p:cNvPr id="3" name="Oval 2"/>
            <p:cNvSpPr/>
            <p:nvPr/>
          </p:nvSpPr>
          <p:spPr>
            <a:xfrm>
              <a:off x="695325" y="1678005"/>
              <a:ext cx="648000" cy="64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Graphic 9" descr="Leaky Tap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325" y="1732005"/>
              <a:ext cx="540000" cy="540000"/>
            </a:xfrm>
            <a:prstGeom prst="rect">
              <a:avLst/>
            </a:prstGeom>
          </p:spPr>
        </p:pic>
      </p:grpSp>
      <p:grpSp>
        <p:nvGrpSpPr>
          <p:cNvPr id="19" name="Group 18"/>
          <p:cNvGrpSpPr/>
          <p:nvPr/>
        </p:nvGrpSpPr>
        <p:grpSpPr>
          <a:xfrm>
            <a:off x="6456675" y="1678005"/>
            <a:ext cx="648000" cy="648000"/>
            <a:chOff x="6456675" y="1678005"/>
            <a:chExt cx="648000" cy="648000"/>
          </a:xfrm>
        </p:grpSpPr>
        <p:sp>
          <p:nvSpPr>
            <p:cNvPr id="5" name="Oval 4"/>
            <p:cNvSpPr/>
            <p:nvPr/>
          </p:nvSpPr>
          <p:spPr>
            <a:xfrm>
              <a:off x="6456675" y="1678005"/>
              <a:ext cx="648000" cy="64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Graphic 17" descr="Box outlin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0675" y="1732005"/>
              <a:ext cx="540000" cy="540000"/>
            </a:xfrm>
            <a:prstGeom prst="rect">
              <a:avLst/>
            </a:prstGeom>
          </p:spPr>
        </p:pic>
      </p:grpSp>
      <p:cxnSp>
        <p:nvCxnSpPr>
          <p:cNvPr id="17" name="Straight Arrow Connector 16"/>
          <p:cNvCxnSpPr/>
          <p:nvPr/>
        </p:nvCxnSpPr>
        <p:spPr>
          <a:xfrm>
            <a:off x="8491033" y="4690846"/>
            <a:ext cx="576767"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421193" y="3753032"/>
            <a:ext cx="576767"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00" y="728663"/>
            <a:ext cx="6836524" cy="387798"/>
          </a:xfrm>
        </p:spPr>
        <p:txBody>
          <a:bodyPr/>
          <a:lstStyle/>
          <a:p>
            <a:r>
              <a:rPr lang="en-AU" dirty="0"/>
              <a:t>Clean: the paint tank and its pipe </a:t>
            </a:r>
          </a:p>
        </p:txBody>
      </p:sp>
      <p:sp>
        <p:nvSpPr>
          <p:cNvPr id="3" name="Text Placeholder 2"/>
          <p:cNvSpPr>
            <a:spLocks noGrp="1"/>
          </p:cNvSpPr>
          <p:nvPr>
            <p:ph type="body" sz="quarter" idx="10"/>
          </p:nvPr>
        </p:nvSpPr>
        <p:spPr/>
        <p:txBody>
          <a:bodyPr/>
          <a:lstStyle/>
          <a:p>
            <a:r>
              <a:rPr lang="en-AU" dirty="0"/>
              <a:t>Module 6: clean up</a:t>
            </a:r>
          </a:p>
        </p:txBody>
      </p:sp>
      <p:sp>
        <p:nvSpPr>
          <p:cNvPr id="6" name="TextBox 5"/>
          <p:cNvSpPr txBox="1"/>
          <p:nvPr/>
        </p:nvSpPr>
        <p:spPr>
          <a:xfrm flipH="1">
            <a:off x="8239759" y="1633855"/>
            <a:ext cx="3414105" cy="4462760"/>
          </a:xfrm>
          <a:prstGeom prst="rect">
            <a:avLst/>
          </a:prstGeom>
          <a:noFill/>
        </p:spPr>
        <p:txBody>
          <a:bodyPr wrap="square" lIns="0" tIns="0" rIns="0" bIns="0" rtlCol="0">
            <a:spAutoFit/>
          </a:bodyPr>
          <a:lstStyle/>
          <a:p>
            <a:pPr marL="342900" indent="-342900">
              <a:spcBef>
                <a:spcPts val="300"/>
              </a:spcBef>
              <a:spcAft>
                <a:spcPts val="300"/>
              </a:spcAft>
              <a:buAutoNum type="arabicPeriod"/>
            </a:pPr>
            <a:r>
              <a:rPr lang="en-AU" sz="1200" dirty="0">
                <a:latin typeface="Segoe UI" panose="020B0502040204020203" pitchFamily="34" charset="0"/>
                <a:cs typeface="Segoe UI" panose="020B0502040204020203" pitchFamily="34" charset="0"/>
              </a:rPr>
              <a:t>Release the paint tank from Lionel’s compartment by pushing the silver tab</a:t>
            </a:r>
          </a:p>
          <a:p>
            <a:pPr marL="342900" indent="-342900">
              <a:spcBef>
                <a:spcPts val="300"/>
              </a:spcBef>
              <a:spcAft>
                <a:spcPts val="300"/>
              </a:spcAft>
              <a:buAutoNum type="arabicPeriod"/>
            </a:pPr>
            <a:r>
              <a:rPr lang="en-AU" sz="1200" dirty="0">
                <a:latin typeface="Segoe UI" panose="020B0502040204020203" pitchFamily="34" charset="0"/>
                <a:cs typeface="Segoe UI" panose="020B0502040204020203" pitchFamily="34" charset="0"/>
              </a:rPr>
              <a:t>Uncap the lid from the tank, taking care not to drip too much paint</a:t>
            </a:r>
          </a:p>
          <a:p>
            <a:pPr marL="342900" indent="-342900">
              <a:spcBef>
                <a:spcPts val="300"/>
              </a:spcBef>
              <a:spcAft>
                <a:spcPts val="300"/>
              </a:spcAft>
              <a:buAutoNum type="arabicPeriod"/>
            </a:pPr>
            <a:r>
              <a:rPr lang="en-AU" sz="1200" dirty="0">
                <a:latin typeface="Segoe UI" panose="020B0502040204020203" pitchFamily="34" charset="0"/>
                <a:cs typeface="Segoe UI" panose="020B0502040204020203" pitchFamily="34" charset="0"/>
              </a:rPr>
              <a:t>Rinse the tank and the pipe with (ideally warm) water</a:t>
            </a:r>
          </a:p>
          <a:p>
            <a:pPr marL="342900" indent="-342900">
              <a:spcBef>
                <a:spcPts val="300"/>
              </a:spcBef>
              <a:spcAft>
                <a:spcPts val="300"/>
              </a:spcAft>
              <a:buAutoNum type="arabicPeriod"/>
            </a:pPr>
            <a:r>
              <a:rPr lang="en-AU" sz="1200" dirty="0">
                <a:latin typeface="Segoe UI" panose="020B0502040204020203" pitchFamily="34" charset="0"/>
                <a:cs typeface="Segoe UI" panose="020B0502040204020203" pitchFamily="34" charset="0"/>
              </a:rPr>
              <a:t>Deep clean the empty tank: </a:t>
            </a:r>
          </a:p>
          <a:p>
            <a:pPr marL="538480" lvl="1" indent="-177800">
              <a:spcBef>
                <a:spcPts val="300"/>
              </a:spcBef>
              <a:spcAft>
                <a:spcPts val="300"/>
              </a:spcAft>
              <a:buFont typeface="Arial" panose="020B0604020202020204" pitchFamily="34" charset="0"/>
              <a:buChar char="•"/>
            </a:pPr>
            <a:r>
              <a:rPr lang="en-AU" sz="1200" dirty="0">
                <a:latin typeface="Segoe UI" panose="020B0502040204020203" pitchFamily="34" charset="0"/>
                <a:cs typeface="Segoe UI" panose="020B0502040204020203" pitchFamily="34" charset="0"/>
              </a:rPr>
              <a:t>Fill the tank with water. Place your hand over the lid to seal it then shake the tank. Drain out the water </a:t>
            </a:r>
          </a:p>
          <a:p>
            <a:pPr marL="538480" lvl="1" indent="-177800">
              <a:spcBef>
                <a:spcPts val="300"/>
              </a:spcBef>
              <a:spcAft>
                <a:spcPts val="300"/>
              </a:spcAft>
              <a:buFont typeface="Arial" panose="020B0604020202020204" pitchFamily="34" charset="0"/>
              <a:buChar char="•"/>
            </a:pPr>
            <a:r>
              <a:rPr lang="en-AU" sz="1200" dirty="0">
                <a:latin typeface="Segoe UI" panose="020B0502040204020203" pitchFamily="34" charset="0"/>
                <a:cs typeface="Segoe UI" panose="020B0502040204020203" pitchFamily="34" charset="0"/>
              </a:rPr>
              <a:t>Repeat this a few times</a:t>
            </a:r>
          </a:p>
          <a:p>
            <a:pPr marL="342900" indent="-342900">
              <a:spcBef>
                <a:spcPts val="300"/>
              </a:spcBef>
              <a:spcAft>
                <a:spcPts val="300"/>
              </a:spcAft>
              <a:buAutoNum type="arabicPeriod"/>
            </a:pPr>
            <a:r>
              <a:rPr lang="en-AU" sz="1200" dirty="0">
                <a:latin typeface="Segoe UI" panose="020B0502040204020203" pitchFamily="34" charset="0"/>
                <a:cs typeface="Segoe UI" panose="020B0502040204020203" pitchFamily="34" charset="0"/>
              </a:rPr>
              <a:t>Deep clean the paint tank’s pipe:</a:t>
            </a:r>
          </a:p>
          <a:p>
            <a:pPr marL="538480" lvl="1" indent="-177800">
              <a:spcBef>
                <a:spcPts val="300"/>
              </a:spcBef>
              <a:spcAft>
                <a:spcPts val="300"/>
              </a:spcAft>
              <a:buFont typeface="Arial" panose="020B0604020202020204" pitchFamily="34" charset="0"/>
              <a:buChar char="•"/>
            </a:pPr>
            <a:r>
              <a:rPr lang="en-AU" sz="1200" dirty="0">
                <a:latin typeface="Segoe UI" panose="020B0502040204020203" pitchFamily="34" charset="0"/>
                <a:cs typeface="Segoe UI" panose="020B0502040204020203" pitchFamily="34" charset="0"/>
              </a:rPr>
              <a:t>Fill the cleaning syringe with water</a:t>
            </a:r>
          </a:p>
          <a:p>
            <a:pPr marL="538480" lvl="1" indent="-177800">
              <a:spcBef>
                <a:spcPts val="300"/>
              </a:spcBef>
              <a:spcAft>
                <a:spcPts val="300"/>
              </a:spcAft>
              <a:buFont typeface="Arial" panose="020B0604020202020204" pitchFamily="34" charset="0"/>
              <a:buChar char="•"/>
            </a:pPr>
            <a:r>
              <a:rPr lang="en-AU" sz="1200" dirty="0">
                <a:latin typeface="Segoe UI" panose="020B0502040204020203" pitchFamily="34" charset="0"/>
                <a:cs typeface="Segoe UI" panose="020B0502040204020203" pitchFamily="34" charset="0"/>
              </a:rPr>
              <a:t>Take the correct cleaning pipe and connect one end to the syringe and the other end to the paint tank’s pipe</a:t>
            </a:r>
          </a:p>
          <a:p>
            <a:pPr marL="538480" lvl="1" indent="-177800">
              <a:spcBef>
                <a:spcPts val="300"/>
              </a:spcBef>
              <a:spcAft>
                <a:spcPts val="300"/>
              </a:spcAft>
              <a:buFont typeface="Arial" panose="020B0604020202020204" pitchFamily="34" charset="0"/>
              <a:buChar char="•"/>
            </a:pPr>
            <a:r>
              <a:rPr lang="en-AU" sz="1200" dirty="0">
                <a:latin typeface="Segoe UI" panose="020B0502040204020203" pitchFamily="34" charset="0"/>
                <a:cs typeface="Segoe UI" panose="020B0502040204020203" pitchFamily="34" charset="0"/>
              </a:rPr>
              <a:t>Use the syringe to push water through the pipe. Repeat this a few times</a:t>
            </a:r>
          </a:p>
          <a:p>
            <a:pPr marL="538480" lvl="1" indent="-177800">
              <a:spcBef>
                <a:spcPts val="300"/>
              </a:spcBef>
              <a:spcAft>
                <a:spcPts val="300"/>
              </a:spcAft>
              <a:buFont typeface="Arial" panose="020B0604020202020204" pitchFamily="34" charset="0"/>
              <a:buChar char="•"/>
            </a:pPr>
            <a:r>
              <a:rPr lang="en-AU" sz="1200" dirty="0">
                <a:latin typeface="Segoe UI" panose="020B0502040204020203" pitchFamily="34" charset="0"/>
                <a:cs typeface="Segoe UI" panose="020B0502040204020203" pitchFamily="34" charset="0"/>
              </a:rPr>
              <a:t>Rinse the filter with water if there is still paint caught in it</a:t>
            </a:r>
          </a:p>
        </p:txBody>
      </p:sp>
      <p:sp>
        <p:nvSpPr>
          <p:cNvPr id="7" name="TextBox 6"/>
          <p:cNvSpPr txBox="1"/>
          <p:nvPr/>
        </p:nvSpPr>
        <p:spPr>
          <a:xfrm flipH="1">
            <a:off x="699480" y="6169977"/>
            <a:ext cx="4334799" cy="138499"/>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after every job is a condition of warranty</a:t>
            </a:r>
          </a:p>
        </p:txBody>
      </p:sp>
      <p:grpSp>
        <p:nvGrpSpPr>
          <p:cNvPr id="5" name="Group 4"/>
          <p:cNvGrpSpPr/>
          <p:nvPr/>
        </p:nvGrpSpPr>
        <p:grpSpPr>
          <a:xfrm>
            <a:off x="699480" y="5476275"/>
            <a:ext cx="2847664" cy="432000"/>
            <a:chOff x="695325" y="5913337"/>
            <a:chExt cx="2847664" cy="432000"/>
          </a:xfrm>
        </p:grpSpPr>
        <p:sp>
          <p:nvSpPr>
            <p:cNvPr id="9" name="TextBox 8"/>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2"/>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11" name="Graphic 10" descr="Video camera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5" y="5913337"/>
              <a:ext cx="432000" cy="432000"/>
            </a:xfrm>
            <a:prstGeom prst="rect">
              <a:avLst/>
            </a:prstGeom>
          </p:spPr>
        </p:pic>
      </p:grpSp>
      <p:pic>
        <p:nvPicPr>
          <p:cNvPr id="8" name="Picture 7">
            <a:hlinkClick r:id="rId2"/>
          </p:cNvPr>
          <p:cNvPicPr>
            <a:picLocks noChangeAspect="1"/>
          </p:cNvPicPr>
          <p:nvPr/>
        </p:nvPicPr>
        <p:blipFill>
          <a:blip r:embed="rId5"/>
          <a:stretch>
            <a:fillRect/>
          </a:stretch>
        </p:blipFill>
        <p:spPr>
          <a:xfrm>
            <a:off x="695325" y="1628775"/>
            <a:ext cx="6840000" cy="3805017"/>
          </a:xfrm>
          <a:prstGeom prst="rect">
            <a:avLst/>
          </a:prstGeom>
        </p:spPr>
      </p:pic>
      <p:grpSp>
        <p:nvGrpSpPr>
          <p:cNvPr id="10" name="Group 9"/>
          <p:cNvGrpSpPr/>
          <p:nvPr/>
        </p:nvGrpSpPr>
        <p:grpSpPr>
          <a:xfrm>
            <a:off x="3665325" y="3081283"/>
            <a:ext cx="900000" cy="900000"/>
            <a:chOff x="4248150" y="2838450"/>
            <a:chExt cx="900000" cy="900000"/>
          </a:xfrm>
        </p:grpSpPr>
        <p:sp>
          <p:nvSpPr>
            <p:cNvPr id="13" name="Oval 12"/>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Isosceles Triangle 13"/>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Clean: the spray nozzle</a:t>
            </a:r>
          </a:p>
        </p:txBody>
      </p:sp>
      <p:sp>
        <p:nvSpPr>
          <p:cNvPr id="3" name="Text Placeholder 2"/>
          <p:cNvSpPr>
            <a:spLocks noGrp="1"/>
          </p:cNvSpPr>
          <p:nvPr>
            <p:ph type="body" sz="quarter" idx="10"/>
          </p:nvPr>
        </p:nvSpPr>
        <p:spPr/>
        <p:txBody>
          <a:bodyPr/>
          <a:lstStyle/>
          <a:p>
            <a:r>
              <a:rPr lang="en-AU" dirty="0"/>
              <a:t>Module 6: clean up</a:t>
            </a:r>
          </a:p>
        </p:txBody>
      </p:sp>
      <p:sp>
        <p:nvSpPr>
          <p:cNvPr id="6" name="TextBox 5"/>
          <p:cNvSpPr txBox="1"/>
          <p:nvPr/>
        </p:nvSpPr>
        <p:spPr>
          <a:xfrm flipH="1">
            <a:off x="8239759" y="1994218"/>
            <a:ext cx="3414105" cy="1056700"/>
          </a:xfrm>
          <a:prstGeom prst="rect">
            <a:avLst/>
          </a:prstGeom>
          <a:noFill/>
        </p:spPr>
        <p:txBody>
          <a:bodyPr wrap="square" lIns="0" tIns="0" rIns="0" bIns="0" rtlCol="0">
            <a:spAutoFit/>
          </a:bodyPr>
          <a:lstStyle/>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Fill the cleaning syringe with water</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Attach the nozzle to the syringe and push water through the nozzle</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Dredge the nozzle and rinse with water</a:t>
            </a:r>
          </a:p>
        </p:txBody>
      </p:sp>
      <p:sp>
        <p:nvSpPr>
          <p:cNvPr id="7" name="TextBox 6"/>
          <p:cNvSpPr txBox="1"/>
          <p:nvPr/>
        </p:nvSpPr>
        <p:spPr>
          <a:xfrm flipH="1">
            <a:off x="699480" y="6169977"/>
            <a:ext cx="4334799" cy="138499"/>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after every job is a condition of warranty</a:t>
            </a:r>
          </a:p>
        </p:txBody>
      </p:sp>
      <p:grpSp>
        <p:nvGrpSpPr>
          <p:cNvPr id="5" name="Group 4"/>
          <p:cNvGrpSpPr/>
          <p:nvPr/>
        </p:nvGrpSpPr>
        <p:grpSpPr>
          <a:xfrm>
            <a:off x="699480" y="5476275"/>
            <a:ext cx="2847664" cy="432000"/>
            <a:chOff x="695325" y="5913337"/>
            <a:chExt cx="2847664" cy="432000"/>
          </a:xfrm>
        </p:grpSpPr>
        <p:sp>
          <p:nvSpPr>
            <p:cNvPr id="8" name="TextBox 7"/>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2"/>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9" name="Graphic 8" descr="Video camera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5" y="5913337"/>
              <a:ext cx="432000" cy="432000"/>
            </a:xfrm>
            <a:prstGeom prst="rect">
              <a:avLst/>
            </a:prstGeom>
          </p:spPr>
        </p:pic>
      </p:grpSp>
      <p:pic>
        <p:nvPicPr>
          <p:cNvPr id="11" name="Picture 10">
            <a:hlinkClick r:id="rId2"/>
          </p:cNvPr>
          <p:cNvPicPr>
            <a:picLocks noChangeAspect="1"/>
          </p:cNvPicPr>
          <p:nvPr/>
        </p:nvPicPr>
        <p:blipFill>
          <a:blip r:embed="rId5"/>
          <a:stretch>
            <a:fillRect/>
          </a:stretch>
        </p:blipFill>
        <p:spPr>
          <a:xfrm>
            <a:off x="695325" y="1635634"/>
            <a:ext cx="6840000" cy="3825763"/>
          </a:xfrm>
          <a:prstGeom prst="rect">
            <a:avLst/>
          </a:prstGeom>
        </p:spPr>
      </p:pic>
      <p:grpSp>
        <p:nvGrpSpPr>
          <p:cNvPr id="12" name="Group 11"/>
          <p:cNvGrpSpPr/>
          <p:nvPr/>
        </p:nvGrpSpPr>
        <p:grpSpPr>
          <a:xfrm>
            <a:off x="3665325" y="3098515"/>
            <a:ext cx="900000" cy="900000"/>
            <a:chOff x="4248150" y="2838450"/>
            <a:chExt cx="900000" cy="900000"/>
          </a:xfrm>
        </p:grpSpPr>
        <p:sp>
          <p:nvSpPr>
            <p:cNvPr id="13" name="Oval 12"/>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Isosceles Triangle 13"/>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Clean: Lionel’s pipes</a:t>
            </a:r>
          </a:p>
        </p:txBody>
      </p:sp>
      <p:sp>
        <p:nvSpPr>
          <p:cNvPr id="3" name="Text Placeholder 2"/>
          <p:cNvSpPr>
            <a:spLocks noGrp="1"/>
          </p:cNvSpPr>
          <p:nvPr>
            <p:ph type="body" sz="quarter" idx="10"/>
          </p:nvPr>
        </p:nvSpPr>
        <p:spPr/>
        <p:txBody>
          <a:bodyPr/>
          <a:lstStyle/>
          <a:p>
            <a:r>
              <a:rPr lang="en-AU" dirty="0"/>
              <a:t>Module 6: clean up</a:t>
            </a:r>
          </a:p>
        </p:txBody>
      </p:sp>
      <p:sp>
        <p:nvSpPr>
          <p:cNvPr id="6" name="TextBox 5"/>
          <p:cNvSpPr txBox="1"/>
          <p:nvPr/>
        </p:nvSpPr>
        <p:spPr>
          <a:xfrm flipH="1">
            <a:off x="8239759" y="1994218"/>
            <a:ext cx="3414105" cy="4042132"/>
          </a:xfrm>
          <a:prstGeom prst="rect">
            <a:avLst/>
          </a:prstGeom>
          <a:noFill/>
        </p:spPr>
        <p:txBody>
          <a:bodyPr wrap="square" lIns="0" tIns="0" rIns="0" bIns="0" rtlCol="0">
            <a:spAutoFit/>
          </a:bodyPr>
          <a:lstStyle/>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Take a clean paint tank, fill it with water and screw on its lid</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Insert the tank into Lionel’s compartment and attach the pipe</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Press and hold the ‘Preload’ button to allow the water to flush through Lionel’s pipes and out the nozzle. </a:t>
            </a:r>
            <a:r>
              <a:rPr lang="en-US" sz="1300" dirty="0">
                <a:latin typeface="Segoe UI" panose="020B0502040204020203" pitchFamily="34" charset="0"/>
                <a:cs typeface="Segoe UI" panose="020B0502040204020203" pitchFamily="34" charset="0"/>
              </a:rPr>
              <a:t>Gently press the pipe walls together to remove any remaining paint residue.</a:t>
            </a:r>
            <a:endParaRPr lang="en-AU" sz="1300" dirty="0">
              <a:latin typeface="Segoe UI" panose="020B0502040204020203" pitchFamily="34" charset="0"/>
              <a:cs typeface="Segoe UI" panose="020B0502040204020203" pitchFamily="34" charset="0"/>
            </a:endParaRP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When you see a steady stream of clean water coming out of the nozzle, release the ‘Preload’ button</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Release the paint tank from Lionel’s compartment by pushing the silver tab</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Push the ‘Preload’ button again to drive air through Lionel’s pipes to push out the remaining water</a:t>
            </a:r>
          </a:p>
        </p:txBody>
      </p:sp>
      <p:sp>
        <p:nvSpPr>
          <p:cNvPr id="7" name="TextBox 6"/>
          <p:cNvSpPr txBox="1"/>
          <p:nvPr/>
        </p:nvSpPr>
        <p:spPr>
          <a:xfrm flipH="1">
            <a:off x="699480" y="6169977"/>
            <a:ext cx="4334799" cy="138499"/>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after every job is a condition of warranty</a:t>
            </a:r>
          </a:p>
        </p:txBody>
      </p:sp>
      <p:grpSp>
        <p:nvGrpSpPr>
          <p:cNvPr id="4" name="Group 3"/>
          <p:cNvGrpSpPr/>
          <p:nvPr/>
        </p:nvGrpSpPr>
        <p:grpSpPr>
          <a:xfrm>
            <a:off x="695325" y="5476275"/>
            <a:ext cx="2847664" cy="432000"/>
            <a:chOff x="695325" y="5913337"/>
            <a:chExt cx="2847664" cy="432000"/>
          </a:xfrm>
        </p:grpSpPr>
        <p:sp>
          <p:nvSpPr>
            <p:cNvPr id="5" name="TextBox 4"/>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2"/>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8" name="Graphic 7" descr="Video camera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5" y="5913337"/>
              <a:ext cx="432000" cy="432000"/>
            </a:xfrm>
            <a:prstGeom prst="rect">
              <a:avLst/>
            </a:prstGeom>
          </p:spPr>
        </p:pic>
      </p:grpSp>
      <p:pic>
        <p:nvPicPr>
          <p:cNvPr id="11" name="Picture 10">
            <a:hlinkClick r:id="rId2"/>
          </p:cNvPr>
          <p:cNvPicPr>
            <a:picLocks noChangeAspect="1"/>
          </p:cNvPicPr>
          <p:nvPr/>
        </p:nvPicPr>
        <p:blipFill>
          <a:blip r:embed="rId5"/>
          <a:stretch>
            <a:fillRect/>
          </a:stretch>
        </p:blipFill>
        <p:spPr>
          <a:xfrm>
            <a:off x="695325" y="1628775"/>
            <a:ext cx="6840000" cy="3818141"/>
          </a:xfrm>
          <a:prstGeom prst="rect">
            <a:avLst/>
          </a:prstGeom>
        </p:spPr>
      </p:pic>
      <p:grpSp>
        <p:nvGrpSpPr>
          <p:cNvPr id="12" name="Group 11"/>
          <p:cNvGrpSpPr/>
          <p:nvPr/>
        </p:nvGrpSpPr>
        <p:grpSpPr>
          <a:xfrm>
            <a:off x="3665325" y="3087845"/>
            <a:ext cx="900000" cy="900000"/>
            <a:chOff x="4248150" y="2838450"/>
            <a:chExt cx="900000" cy="900000"/>
          </a:xfrm>
        </p:grpSpPr>
        <p:sp>
          <p:nvSpPr>
            <p:cNvPr id="13" name="Oval 12"/>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Isosceles Triangle 13"/>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Replace: the spray nozzle’s foam cap</a:t>
            </a:r>
          </a:p>
        </p:txBody>
      </p:sp>
      <p:sp>
        <p:nvSpPr>
          <p:cNvPr id="3" name="Text Placeholder 2"/>
          <p:cNvSpPr>
            <a:spLocks noGrp="1"/>
          </p:cNvSpPr>
          <p:nvPr>
            <p:ph type="body" sz="quarter" idx="10"/>
          </p:nvPr>
        </p:nvSpPr>
        <p:spPr/>
        <p:txBody>
          <a:bodyPr/>
          <a:lstStyle/>
          <a:p>
            <a:r>
              <a:rPr lang="en-AU" dirty="0"/>
              <a:t>Module 6: clean up</a:t>
            </a:r>
          </a:p>
        </p:txBody>
      </p:sp>
      <p:sp>
        <p:nvSpPr>
          <p:cNvPr id="5" name="TextBox 4"/>
          <p:cNvSpPr txBox="1"/>
          <p:nvPr/>
        </p:nvSpPr>
        <p:spPr>
          <a:xfrm flipH="1">
            <a:off x="699480" y="6169977"/>
            <a:ext cx="4334799" cy="138499"/>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after every job is a condition of warranty</a:t>
            </a:r>
          </a:p>
        </p:txBody>
      </p:sp>
      <p:sp>
        <p:nvSpPr>
          <p:cNvPr id="6" name="TextBox 5"/>
          <p:cNvSpPr txBox="1"/>
          <p:nvPr/>
        </p:nvSpPr>
        <p:spPr>
          <a:xfrm flipH="1">
            <a:off x="8239759" y="1994218"/>
            <a:ext cx="3414105" cy="3826689"/>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foam cap exists to prevent Lionel’s spray nozzle from drying out. Replace the foam cap after every job</a:t>
            </a:r>
          </a:p>
          <a:p>
            <a:pPr>
              <a:spcBef>
                <a:spcPts val="500"/>
              </a:spcBef>
              <a:spcAft>
                <a:spcPts val="500"/>
              </a:spcAft>
            </a:pPr>
            <a:endParaRPr lang="en-AU" sz="1300" dirty="0">
              <a:latin typeface="Segoe UI" panose="020B0502040204020203" pitchFamily="34" charset="0"/>
              <a:cs typeface="Segoe UI" panose="020B0502040204020203" pitchFamily="34" charset="0"/>
            </a:endParaRP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Loosen the screw on the right side of Lionel’s nozzle</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Lift up the nozzle</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Take out the old foam cap</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Take the cylindrical puncher and a new piece of foam from the maintenance box</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Press the puncher hard into the foam to carve out a round piece of foam</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Place the new foam cap into the holder</a:t>
            </a:r>
          </a:p>
          <a:p>
            <a:pPr marL="342900" indent="-342900">
              <a:spcBef>
                <a:spcPts val="500"/>
              </a:spcBef>
              <a:spcAft>
                <a:spcPts val="500"/>
              </a:spcAft>
              <a:buAutoNum type="arabicPeriod"/>
            </a:pPr>
            <a:r>
              <a:rPr lang="en-AU" sz="1300" dirty="0">
                <a:latin typeface="Segoe UI" panose="020B0502040204020203" pitchFamily="34" charset="0"/>
                <a:cs typeface="Segoe UI" panose="020B0502040204020203" pitchFamily="34" charset="0"/>
              </a:rPr>
              <a:t>Tighten the screw</a:t>
            </a:r>
          </a:p>
        </p:txBody>
      </p:sp>
      <p:grpSp>
        <p:nvGrpSpPr>
          <p:cNvPr id="4" name="Group 3"/>
          <p:cNvGrpSpPr/>
          <p:nvPr/>
        </p:nvGrpSpPr>
        <p:grpSpPr>
          <a:xfrm>
            <a:off x="695325" y="5476275"/>
            <a:ext cx="2847664" cy="432000"/>
            <a:chOff x="695325" y="5913337"/>
            <a:chExt cx="2847664" cy="432000"/>
          </a:xfrm>
        </p:grpSpPr>
        <p:sp>
          <p:nvSpPr>
            <p:cNvPr id="7" name="TextBox 6"/>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2"/>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8" name="Graphic 7" descr="Video camera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5" y="5913337"/>
              <a:ext cx="432000" cy="432000"/>
            </a:xfrm>
            <a:prstGeom prst="rect">
              <a:avLst/>
            </a:prstGeom>
          </p:spPr>
        </p:pic>
      </p:grpSp>
      <p:pic>
        <p:nvPicPr>
          <p:cNvPr id="11" name="Picture 10">
            <a:hlinkClick r:id="rId2"/>
          </p:cNvPr>
          <p:cNvPicPr>
            <a:picLocks noChangeAspect="1"/>
          </p:cNvPicPr>
          <p:nvPr/>
        </p:nvPicPr>
        <p:blipFill>
          <a:blip r:embed="rId5"/>
          <a:stretch>
            <a:fillRect/>
          </a:stretch>
        </p:blipFill>
        <p:spPr>
          <a:xfrm>
            <a:off x="695325" y="1628775"/>
            <a:ext cx="6840000" cy="3828995"/>
          </a:xfrm>
          <a:prstGeom prst="rect">
            <a:avLst/>
          </a:prstGeom>
        </p:spPr>
      </p:pic>
      <p:grpSp>
        <p:nvGrpSpPr>
          <p:cNvPr id="12" name="Group 11"/>
          <p:cNvGrpSpPr/>
          <p:nvPr/>
        </p:nvGrpSpPr>
        <p:grpSpPr>
          <a:xfrm>
            <a:off x="3661515" y="3093272"/>
            <a:ext cx="900000" cy="900000"/>
            <a:chOff x="4248150" y="2838450"/>
            <a:chExt cx="900000" cy="900000"/>
          </a:xfrm>
        </p:grpSpPr>
        <p:sp>
          <p:nvSpPr>
            <p:cNvPr id="13" name="Oval 12"/>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Isosceles Triangle 13"/>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3461657"/>
            <a:ext cx="12192000" cy="339634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695325" y="728663"/>
            <a:ext cx="9019500" cy="775597"/>
          </a:xfrm>
        </p:spPr>
        <p:txBody>
          <a:bodyPr/>
          <a:lstStyle/>
          <a:p>
            <a:r>
              <a:rPr lang="en-AU" dirty="0"/>
              <a:t>After cleaning Lionel, pack up all the equipment and charge the batteries</a:t>
            </a:r>
          </a:p>
        </p:txBody>
      </p:sp>
      <p:sp>
        <p:nvSpPr>
          <p:cNvPr id="4" name="Text Placeholder 3"/>
          <p:cNvSpPr>
            <a:spLocks noGrp="1"/>
          </p:cNvSpPr>
          <p:nvPr>
            <p:ph type="body" sz="quarter" idx="10"/>
          </p:nvPr>
        </p:nvSpPr>
        <p:spPr/>
        <p:txBody>
          <a:bodyPr/>
          <a:lstStyle/>
          <a:p>
            <a:r>
              <a:rPr lang="en-AU" dirty="0"/>
              <a:t>Module 6: clean up</a:t>
            </a:r>
          </a:p>
        </p:txBody>
      </p:sp>
      <p:pic>
        <p:nvPicPr>
          <p:cNvPr id="5" name="Picture 4" descr="A picture containing lawn mower&#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695325" y="1617824"/>
            <a:ext cx="1092641" cy="1756563"/>
          </a:xfrm>
          <a:prstGeom prst="rect">
            <a:avLst/>
          </a:prstGeom>
        </p:spPr>
      </p:pic>
      <p:pic>
        <p:nvPicPr>
          <p:cNvPr id="6" name="Picture 5" descr="A picture containing light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3455774" y="1743846"/>
            <a:ext cx="774348" cy="1630541"/>
          </a:xfrm>
          <a:prstGeom prst="rect">
            <a:avLst/>
          </a:prstGeom>
        </p:spPr>
      </p:pic>
      <p:pic>
        <p:nvPicPr>
          <p:cNvPr id="8" name="Picture 7" descr="A picture containing case&#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994" b="90762" l="17454" r="82546">
                        <a14:foregroundMark x1="32152" y1="8240" x2="29134" y2="21223"/>
                        <a14:foregroundMark x1="29134" y1="21223" x2="31365" y2="35081"/>
                        <a14:foregroundMark x1="32808" y1="4994" x2="37270" y2="6242"/>
                        <a14:foregroundMark x1="76772" y1="14107" x2="77428" y2="55056"/>
                        <a14:foregroundMark x1="81890" y1="35705" x2="82546" y2="41074"/>
                        <a14:foregroundMark x1="74278" y1="67291" x2="64436" y2="88015"/>
                        <a14:foregroundMark x1="64436" y1="88015" x2="55906" y2="90762"/>
                        <a14:foregroundMark x1="55906" y1="90762" x2="39370" y2="85643"/>
                        <a14:foregroundMark x1="39370" y1="85643" x2="23753" y2="73283"/>
                        <a14:foregroundMark x1="17454" y1="62672" x2="17848" y2="81149"/>
                      </a14:backgroundRemoval>
                    </a14:imgEffect>
                  </a14:imgLayer>
                </a14:imgProps>
              </a:ext>
              <a:ext uri="{28A0092B-C50C-407E-A947-70E740481C1C}">
                <a14:useLocalDpi xmlns:a14="http://schemas.microsoft.com/office/drawing/2010/main" val="0"/>
              </a:ext>
            </a:extLst>
          </a:blip>
          <a:srcRect l="10191" t="1961" r="13209" b="3418"/>
          <a:stretch>
            <a:fillRect/>
          </a:stretch>
        </p:blipFill>
        <p:spPr>
          <a:xfrm>
            <a:off x="8918609" y="2217594"/>
            <a:ext cx="890871" cy="1156793"/>
          </a:xfrm>
          <a:prstGeom prst="rect">
            <a:avLst/>
          </a:prstGeom>
        </p:spPr>
      </p:pic>
      <p:sp>
        <p:nvSpPr>
          <p:cNvPr id="9" name="TextBox 8"/>
          <p:cNvSpPr txBox="1"/>
          <p:nvPr/>
        </p:nvSpPr>
        <p:spPr>
          <a:xfrm flipH="1">
            <a:off x="695324" y="3622946"/>
            <a:ext cx="2520000" cy="200055"/>
          </a:xfrm>
          <a:prstGeom prst="rect">
            <a:avLst/>
          </a:prstGeom>
          <a:noFill/>
        </p:spPr>
        <p:txBody>
          <a:bodyPr wrap="square" lIns="0" tIns="0" rIns="0" bIns="0" rtlCol="0">
            <a:spAutoFit/>
          </a:bodyPr>
          <a:lstStyle/>
          <a:p>
            <a:pPr>
              <a:spcBef>
                <a:spcPts val="300"/>
              </a:spcBef>
              <a:spcAft>
                <a:spcPts val="300"/>
              </a:spcAft>
            </a:pPr>
            <a:r>
              <a:rPr lang="en-AU" sz="1300" b="1" dirty="0">
                <a:latin typeface="Segoe UI" panose="020B0502040204020203" pitchFamily="34" charset="0"/>
                <a:cs typeface="Segoe UI" panose="020B0502040204020203" pitchFamily="34" charset="0"/>
              </a:rPr>
              <a:t>Lionel</a:t>
            </a:r>
          </a:p>
        </p:txBody>
      </p:sp>
      <p:sp>
        <p:nvSpPr>
          <p:cNvPr id="10" name="TextBox 9"/>
          <p:cNvSpPr txBox="1"/>
          <p:nvPr/>
        </p:nvSpPr>
        <p:spPr>
          <a:xfrm flipH="1">
            <a:off x="3455774" y="3622946"/>
            <a:ext cx="2520000" cy="200055"/>
          </a:xfrm>
          <a:prstGeom prst="rect">
            <a:avLst/>
          </a:prstGeom>
          <a:noFill/>
        </p:spPr>
        <p:txBody>
          <a:bodyPr wrap="square" lIns="0" tIns="0" rIns="0" bIns="0" rtlCol="0">
            <a:spAutoFit/>
          </a:bodyPr>
          <a:lstStyle/>
          <a:p>
            <a:pPr>
              <a:spcBef>
                <a:spcPts val="300"/>
              </a:spcBef>
              <a:spcAft>
                <a:spcPts val="300"/>
              </a:spcAft>
            </a:pPr>
            <a:r>
              <a:rPr lang="en-AU" sz="1300" b="1" dirty="0">
                <a:latin typeface="Segoe UI" panose="020B0502040204020203" pitchFamily="34" charset="0"/>
                <a:cs typeface="Segoe UI" panose="020B0502040204020203" pitchFamily="34" charset="0"/>
              </a:rPr>
              <a:t>Guiding Station</a:t>
            </a:r>
          </a:p>
        </p:txBody>
      </p:sp>
      <p:sp>
        <p:nvSpPr>
          <p:cNvPr id="11" name="TextBox 10"/>
          <p:cNvSpPr txBox="1"/>
          <p:nvPr/>
        </p:nvSpPr>
        <p:spPr>
          <a:xfrm flipH="1">
            <a:off x="6216224" y="3622946"/>
            <a:ext cx="2520000" cy="200055"/>
          </a:xfrm>
          <a:prstGeom prst="rect">
            <a:avLst/>
          </a:prstGeom>
          <a:noFill/>
        </p:spPr>
        <p:txBody>
          <a:bodyPr wrap="square" lIns="0" tIns="0" rIns="0" bIns="0" rtlCol="0">
            <a:spAutoFit/>
          </a:bodyPr>
          <a:lstStyle/>
          <a:p>
            <a:pPr>
              <a:spcBef>
                <a:spcPts val="300"/>
              </a:spcBef>
              <a:spcAft>
                <a:spcPts val="300"/>
              </a:spcAft>
            </a:pPr>
            <a:r>
              <a:rPr lang="en-AU" sz="1300" b="1" dirty="0">
                <a:latin typeface="Segoe UI" panose="020B0502040204020203" pitchFamily="34" charset="0"/>
                <a:cs typeface="Segoe UI" panose="020B0502040204020203" pitchFamily="34" charset="0"/>
              </a:rPr>
              <a:t>Reference Beacons</a:t>
            </a:r>
          </a:p>
        </p:txBody>
      </p:sp>
      <p:sp>
        <p:nvSpPr>
          <p:cNvPr id="12" name="TextBox 11"/>
          <p:cNvSpPr txBox="1"/>
          <p:nvPr/>
        </p:nvSpPr>
        <p:spPr>
          <a:xfrm flipH="1">
            <a:off x="8976675" y="3622946"/>
            <a:ext cx="2520000" cy="200055"/>
          </a:xfrm>
          <a:prstGeom prst="rect">
            <a:avLst/>
          </a:prstGeom>
          <a:noFill/>
        </p:spPr>
        <p:txBody>
          <a:bodyPr wrap="square" lIns="0" tIns="0" rIns="0" bIns="0" rtlCol="0">
            <a:spAutoFit/>
          </a:bodyPr>
          <a:lstStyle/>
          <a:p>
            <a:pPr>
              <a:spcBef>
                <a:spcPts val="300"/>
              </a:spcBef>
              <a:spcAft>
                <a:spcPts val="300"/>
              </a:spcAft>
            </a:pPr>
            <a:r>
              <a:rPr lang="en-AU" sz="1300" b="1" dirty="0">
                <a:latin typeface="Segoe UI" panose="020B0502040204020203" pitchFamily="34" charset="0"/>
                <a:cs typeface="Segoe UI" panose="020B0502040204020203" pitchFamily="34" charset="0"/>
              </a:rPr>
              <a:t>Map Server</a:t>
            </a:r>
          </a:p>
        </p:txBody>
      </p:sp>
      <p:sp>
        <p:nvSpPr>
          <p:cNvPr id="13" name="TextBox 12"/>
          <p:cNvSpPr txBox="1"/>
          <p:nvPr/>
        </p:nvSpPr>
        <p:spPr>
          <a:xfrm flipH="1">
            <a:off x="695324" y="3991766"/>
            <a:ext cx="2520000" cy="1631216"/>
          </a:xfrm>
          <a:prstGeom prst="rect">
            <a:avLst/>
          </a:prstGeom>
          <a:noFill/>
        </p:spPr>
        <p:txBody>
          <a:bodyPr wrap="square" lIns="0" tIns="0" rIns="0" bIns="0" rtlCol="0">
            <a:spAutoFit/>
          </a:bodyPr>
          <a:lstStyle/>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Turn it off</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Use a damp cloth to wipe down Lionel’s outer shell</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Take out the battery and charge it</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Once the battery is fully charged, cut off the power</a:t>
            </a:r>
          </a:p>
        </p:txBody>
      </p:sp>
      <p:sp>
        <p:nvSpPr>
          <p:cNvPr id="17" name="TextBox 16"/>
          <p:cNvSpPr txBox="1"/>
          <p:nvPr/>
        </p:nvSpPr>
        <p:spPr>
          <a:xfrm flipH="1">
            <a:off x="699480" y="6169977"/>
            <a:ext cx="4334799" cy="138499"/>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after every job is a condition of warranty</a:t>
            </a:r>
          </a:p>
        </p:txBody>
      </p:sp>
      <p:sp>
        <p:nvSpPr>
          <p:cNvPr id="18" name="TextBox 17"/>
          <p:cNvSpPr txBox="1"/>
          <p:nvPr/>
        </p:nvSpPr>
        <p:spPr>
          <a:xfrm flipH="1">
            <a:off x="3455774" y="3991766"/>
            <a:ext cx="2520000" cy="1154162"/>
          </a:xfrm>
          <a:prstGeom prst="rect">
            <a:avLst/>
          </a:prstGeom>
          <a:noFill/>
        </p:spPr>
        <p:txBody>
          <a:bodyPr wrap="square" lIns="0" tIns="0" rIns="0" bIns="0" rtlCol="0">
            <a:spAutoFit/>
          </a:bodyPr>
          <a:lstStyle/>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Turn it off</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Disconnect the battery and charge it</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Once the battery is fully charged, cut off the power</a:t>
            </a:r>
          </a:p>
        </p:txBody>
      </p:sp>
      <p:sp>
        <p:nvSpPr>
          <p:cNvPr id="19" name="TextBox 18"/>
          <p:cNvSpPr txBox="1"/>
          <p:nvPr/>
        </p:nvSpPr>
        <p:spPr>
          <a:xfrm flipH="1">
            <a:off x="6216224" y="3991766"/>
            <a:ext cx="2520000" cy="2431435"/>
          </a:xfrm>
          <a:prstGeom prst="rect">
            <a:avLst/>
          </a:prstGeom>
          <a:noFill/>
        </p:spPr>
        <p:txBody>
          <a:bodyPr wrap="square" lIns="0" tIns="0" rIns="0" bIns="0" rtlCol="0">
            <a:spAutoFit/>
          </a:bodyPr>
          <a:lstStyle/>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Turn off their downward lasers once they are properly placed</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Remove the Reference Beacons from the floor once the Guiding Station has been calibrated</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Turn off the small battery. Disconnect it and charge it</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Disassemble the beacons from their stand and put them back in the box</a:t>
            </a:r>
          </a:p>
        </p:txBody>
      </p:sp>
      <p:sp>
        <p:nvSpPr>
          <p:cNvPr id="24" name="TextBox 23"/>
          <p:cNvSpPr txBox="1"/>
          <p:nvPr/>
        </p:nvSpPr>
        <p:spPr>
          <a:xfrm flipH="1">
            <a:off x="8976675" y="3991766"/>
            <a:ext cx="2520000" cy="1631216"/>
          </a:xfrm>
          <a:prstGeom prst="rect">
            <a:avLst/>
          </a:prstGeom>
          <a:noFill/>
        </p:spPr>
        <p:txBody>
          <a:bodyPr wrap="square" lIns="0" tIns="0" rIns="0" bIns="0" rtlCol="0">
            <a:spAutoFit/>
          </a:bodyPr>
          <a:lstStyle/>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Turn it off</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Place all cables and accessories back into the box</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Disconnect the battery and charge it</a:t>
            </a:r>
          </a:p>
          <a:p>
            <a:pPr marL="285750" indent="-285750">
              <a:spcBef>
                <a:spcPts val="300"/>
              </a:spcBef>
              <a:spcAft>
                <a:spcPts val="3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Once the battery is fully charged, cut off the power</a:t>
            </a:r>
          </a:p>
        </p:txBody>
      </p:sp>
      <p:pic>
        <p:nvPicPr>
          <p:cNvPr id="7" name="Picture 6" descr="A picture containing engineering drawing&#10;&#10;Description automatically generated"/>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6224375" y="2296160"/>
            <a:ext cx="367342" cy="1078227"/>
          </a:xfrm>
          <a:prstGeom prst="rect">
            <a:avLst/>
          </a:prstGeom>
        </p:spPr>
      </p:pic>
      <p:pic>
        <p:nvPicPr>
          <p:cNvPr id="3" name="Picture 2" descr="A picture containing engineering drawing&#10;&#10;Description automatically generated"/>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6698938" y="2296160"/>
            <a:ext cx="367342" cy="1078227"/>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steps on a light green pastel background"/>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010" b="6407"/>
          <a:stretch>
            <a:fillRect/>
          </a:stretch>
        </p:blipFill>
        <p:spPr>
          <a:xfrm>
            <a:off x="0" y="0"/>
            <a:ext cx="12192000" cy="6856838"/>
          </a:xfrm>
          <a:prstGeom prst="rect">
            <a:avLst/>
          </a:prstGeom>
        </p:spPr>
      </p:pic>
      <p:sp>
        <p:nvSpPr>
          <p:cNvPr id="4" name="TextBox 3"/>
          <p:cNvSpPr txBox="1"/>
          <p:nvPr/>
        </p:nvSpPr>
        <p:spPr>
          <a:xfrm>
            <a:off x="696000" y="2367280"/>
            <a:ext cx="10759400" cy="369332"/>
          </a:xfrm>
          <a:prstGeom prst="rect">
            <a:avLst/>
          </a:prstGeom>
          <a:noFill/>
        </p:spPr>
        <p:txBody>
          <a:bodyPr wrap="square" lIns="0" tIns="0" rIns="0" bIns="0" rtlCol="0">
            <a:spAutoFit/>
          </a:bodyPr>
          <a:lstStyle/>
          <a:p>
            <a:pPr algn="l">
              <a:spcBef>
                <a:spcPts val="300"/>
              </a:spcBef>
              <a:spcAft>
                <a:spcPts val="300"/>
              </a:spcAft>
            </a:pPr>
            <a:r>
              <a:rPr lang="en-AU" sz="2400" b="1" dirty="0">
                <a:solidFill>
                  <a:schemeClr val="accent1"/>
                </a:solidFill>
                <a:latin typeface="Segoe UI" panose="020B0502040204020203" pitchFamily="34" charset="0"/>
                <a:cs typeface="Segoe UI" panose="020B0502040204020203" pitchFamily="34" charset="0"/>
              </a:rPr>
              <a:t>Lionel Training Course</a:t>
            </a:r>
          </a:p>
        </p:txBody>
      </p:sp>
      <p:pic>
        <p:nvPicPr>
          <p:cNvPr id="9" name="Graphic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0" y="806832"/>
            <a:ext cx="2520000" cy="717231"/>
          </a:xfrm>
          <a:prstGeom prst="rect">
            <a:avLst/>
          </a:prstGeom>
        </p:spPr>
      </p:pic>
      <p:sp>
        <p:nvSpPr>
          <p:cNvPr id="3" name="TextBox 2"/>
          <p:cNvSpPr txBox="1"/>
          <p:nvPr/>
        </p:nvSpPr>
        <p:spPr>
          <a:xfrm>
            <a:off x="695999" y="5800298"/>
            <a:ext cx="10799999" cy="507831"/>
          </a:xfrm>
          <a:prstGeom prst="rect">
            <a:avLst/>
          </a:prstGeom>
          <a:noFill/>
        </p:spPr>
        <p:txBody>
          <a:bodyPr wrap="square" lIns="0" tIns="0" rIns="0" bIns="0" rtlCol="0">
            <a:spAutoFit/>
          </a:bodyPr>
          <a:lstStyle/>
          <a:p>
            <a:pPr algn="l">
              <a:spcBef>
                <a:spcPts val="300"/>
              </a:spcBef>
              <a:spcAft>
                <a:spcPts val="300"/>
              </a:spcAft>
            </a:pPr>
            <a:r>
              <a:rPr lang="en-AU" sz="1400" dirty="0">
                <a:latin typeface="Segoe UI" panose="020B0502040204020203" pitchFamily="34" charset="0"/>
                <a:cs typeface="Segoe UI" panose="020B0502040204020203" pitchFamily="34" charset="0"/>
              </a:rPr>
              <a:t>Last updated March 2024 | Go to the User Portal to download the latest version</a:t>
            </a:r>
          </a:p>
          <a:p>
            <a:pPr algn="l">
              <a:spcBef>
                <a:spcPts val="300"/>
              </a:spcBef>
              <a:spcAft>
                <a:spcPts val="300"/>
              </a:spcAft>
            </a:pPr>
            <a:r>
              <a:rPr lang="en-AU" sz="1400" dirty="0">
                <a:latin typeface="Segoe UI" panose="020B0502040204020203" pitchFamily="34" charset="0"/>
                <a:cs typeface="Segoe UI" panose="020B0502040204020203" pitchFamily="34" charset="0"/>
              </a:rPr>
              <a:t>Confidential – do not distribute</a:t>
            </a:r>
          </a:p>
        </p:txBody>
      </p:sp>
      <p:sp>
        <p:nvSpPr>
          <p:cNvPr id="6" name="Title 5"/>
          <p:cNvSpPr>
            <a:spLocks noGrp="1"/>
          </p:cNvSpPr>
          <p:nvPr>
            <p:ph type="ctrTitle"/>
          </p:nvPr>
        </p:nvSpPr>
        <p:spPr>
          <a:xfrm>
            <a:off x="696000" y="3048127"/>
            <a:ext cx="10800000" cy="1523494"/>
          </a:xfrm>
        </p:spPr>
        <p:txBody>
          <a:bodyPr anchor="t" anchorCtr="0"/>
          <a:lstStyle/>
          <a:p>
            <a:r>
              <a:rPr lang="en-AU" dirty="0"/>
              <a:t>Module 7: Proactive Care &amp; Troubleshooting</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are we?</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23" name="Rectangle 22"/>
          <p:cNvSpPr/>
          <p:nvPr/>
        </p:nvSpPr>
        <p:spPr>
          <a:xfrm>
            <a:off x="20935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Overview</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Introducing the components of the Lionel system – Robot, Guiding Station, Reference Beacon, Map Server – and how they work together</a:t>
            </a:r>
          </a:p>
        </p:txBody>
      </p:sp>
      <p:sp>
        <p:nvSpPr>
          <p:cNvPr id="24" name="Rectangle: Rounded Corners 23"/>
          <p:cNvSpPr/>
          <p:nvPr/>
        </p:nvSpPr>
        <p:spPr>
          <a:xfrm>
            <a:off x="273313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1</a:t>
            </a:r>
          </a:p>
        </p:txBody>
      </p:sp>
      <p:sp>
        <p:nvSpPr>
          <p:cNvPr id="25" name="Rectangle 24"/>
          <p:cNvSpPr/>
          <p:nvPr/>
        </p:nvSpPr>
        <p:spPr>
          <a:xfrm>
            <a:off x="489000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Map Upload</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Walking through how to use the User Portal to upload, process and edit your maps</a:t>
            </a:r>
          </a:p>
        </p:txBody>
      </p:sp>
      <p:sp>
        <p:nvSpPr>
          <p:cNvPr id="26" name="Rectangle: Rounded Corners 25"/>
          <p:cNvSpPr/>
          <p:nvPr/>
        </p:nvSpPr>
        <p:spPr>
          <a:xfrm>
            <a:off x="552958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2</a:t>
            </a:r>
          </a:p>
        </p:txBody>
      </p:sp>
      <p:sp>
        <p:nvSpPr>
          <p:cNvPr id="27" name="Rectangle 26"/>
          <p:cNvSpPr/>
          <p:nvPr/>
        </p:nvSpPr>
        <p:spPr>
          <a:xfrm>
            <a:off x="76864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On-Site Preparation</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steps to take on-site before the job: charging batteries, opening the Map Server Box, syncing the latest map and preparing the paint</a:t>
            </a:r>
          </a:p>
        </p:txBody>
      </p:sp>
      <p:sp>
        <p:nvSpPr>
          <p:cNvPr id="28" name="Rectangle: Rounded Corners 27"/>
          <p:cNvSpPr/>
          <p:nvPr/>
        </p:nvSpPr>
        <p:spPr>
          <a:xfrm>
            <a:off x="8326030" y="1802443"/>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3</a:t>
            </a:r>
          </a:p>
        </p:txBody>
      </p:sp>
      <p:sp>
        <p:nvSpPr>
          <p:cNvPr id="29" name="Rectangle 28"/>
          <p:cNvSpPr/>
          <p:nvPr/>
        </p:nvSpPr>
        <p:spPr>
          <a:xfrm>
            <a:off x="695325" y="439517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Equipment Set-Up</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how to set up and calibrate the equipment on-site (the Reference Beacons, Guiding Station and Lionel Robot)</a:t>
            </a:r>
          </a:p>
        </p:txBody>
      </p:sp>
      <p:sp>
        <p:nvSpPr>
          <p:cNvPr id="30" name="Rectangle: Rounded Corners 29"/>
          <p:cNvSpPr/>
          <p:nvPr/>
        </p:nvSpPr>
        <p:spPr>
          <a:xfrm>
            <a:off x="13349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4</a:t>
            </a:r>
          </a:p>
        </p:txBody>
      </p:sp>
      <p:sp>
        <p:nvSpPr>
          <p:cNvPr id="31" name="Rectangle 30"/>
          <p:cNvSpPr/>
          <p:nvPr/>
        </p:nvSpPr>
        <p:spPr>
          <a:xfrm>
            <a:off x="3491775" y="439517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Job Supervision</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how to use the Map Server to monitor Lionel as it marks your floors</a:t>
            </a:r>
          </a:p>
        </p:txBody>
      </p:sp>
      <p:sp>
        <p:nvSpPr>
          <p:cNvPr id="32" name="Rectangle: Rounded Corners 31"/>
          <p:cNvSpPr/>
          <p:nvPr/>
        </p:nvSpPr>
        <p:spPr>
          <a:xfrm>
            <a:off x="41313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5</a:t>
            </a:r>
          </a:p>
        </p:txBody>
      </p:sp>
      <p:sp>
        <p:nvSpPr>
          <p:cNvPr id="33" name="Rectangle 32"/>
          <p:cNvSpPr/>
          <p:nvPr/>
        </p:nvSpPr>
        <p:spPr>
          <a:xfrm>
            <a:off x="6288225" y="4395179"/>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Clean Up</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the steps you need to take after Lionel completes a job to care for the equipment</a:t>
            </a:r>
          </a:p>
        </p:txBody>
      </p:sp>
      <p:sp>
        <p:nvSpPr>
          <p:cNvPr id="34" name="Rectangle: Rounded Corners 33"/>
          <p:cNvSpPr/>
          <p:nvPr/>
        </p:nvSpPr>
        <p:spPr>
          <a:xfrm>
            <a:off x="69278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6</a:t>
            </a:r>
          </a:p>
        </p:txBody>
      </p:sp>
      <p:sp>
        <p:nvSpPr>
          <p:cNvPr id="35" name="Rectangle 34"/>
          <p:cNvSpPr/>
          <p:nvPr/>
        </p:nvSpPr>
        <p:spPr>
          <a:xfrm>
            <a:off x="9084675" y="4395177"/>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Proactive Care &amp; Troubleshooting</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the proactive maintenance processes you need to perform and the common reactive troubleshooting methods </a:t>
            </a:r>
          </a:p>
        </p:txBody>
      </p:sp>
      <p:sp>
        <p:nvSpPr>
          <p:cNvPr id="36" name="Rectangle: Rounded Corners 35"/>
          <p:cNvSpPr/>
          <p:nvPr/>
        </p:nvSpPr>
        <p:spPr>
          <a:xfrm>
            <a:off x="97242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7</a:t>
            </a:r>
          </a:p>
        </p:txBody>
      </p:sp>
      <p:sp>
        <p:nvSpPr>
          <p:cNvPr id="37" name="Rectangle: Rounded Corners 36"/>
          <p:cNvSpPr/>
          <p:nvPr/>
        </p:nvSpPr>
        <p:spPr>
          <a:xfrm>
            <a:off x="10047288" y="1200236"/>
            <a:ext cx="288000" cy="1361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38" name="TextBox 37"/>
          <p:cNvSpPr txBox="1"/>
          <p:nvPr/>
        </p:nvSpPr>
        <p:spPr>
          <a:xfrm flipH="1">
            <a:off x="10454003" y="1183697"/>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In the office</a:t>
            </a:r>
          </a:p>
        </p:txBody>
      </p:sp>
      <p:sp>
        <p:nvSpPr>
          <p:cNvPr id="39" name="Rectangle: Rounded Corners 38"/>
          <p:cNvSpPr/>
          <p:nvPr/>
        </p:nvSpPr>
        <p:spPr>
          <a:xfrm>
            <a:off x="10047288" y="1432694"/>
            <a:ext cx="288000" cy="13619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40" name="TextBox 39"/>
          <p:cNvSpPr txBox="1"/>
          <p:nvPr/>
        </p:nvSpPr>
        <p:spPr>
          <a:xfrm flipH="1">
            <a:off x="10454003" y="1416155"/>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On-site</a:t>
            </a:r>
          </a:p>
        </p:txBody>
      </p:sp>
      <p:sp>
        <p:nvSpPr>
          <p:cNvPr id="4" name="Rectangle 3"/>
          <p:cNvSpPr/>
          <p:nvPr/>
        </p:nvSpPr>
        <p:spPr>
          <a:xfrm>
            <a:off x="1939006" y="1669130"/>
            <a:ext cx="8313988"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p:cNvSpPr/>
          <p:nvPr/>
        </p:nvSpPr>
        <p:spPr>
          <a:xfrm>
            <a:off x="481586" y="4119880"/>
            <a:ext cx="8372854"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07EC0867-5666-1486-A2AE-B1FF6ABA07F4}"/>
              </a:ext>
            </a:extLst>
          </p:cNvPr>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tx1"/>
                </a:solidFill>
                <a:latin typeface="Segoe UI" panose="020B0502040204020203" pitchFamily="34" charset="0"/>
                <a:cs typeface="Segoe UI" panose="020B0502040204020203" pitchFamily="34" charset="0"/>
              </a:rPr>
              <a:t>Updated since Jan 2022</a:t>
            </a:r>
            <a:endParaRPr lang="zh-CN" altLang="en-US" sz="1200" dirty="0">
              <a:solidFill>
                <a:schemeClr val="tx1"/>
              </a:solidFill>
              <a:latin typeface="Segoe UI" panose="020B0502040204020203" pitchFamily="34" charset="0"/>
              <a:cs typeface="Segoe UI" panose="020B0502040204020203"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6000" y="727206"/>
            <a:ext cx="8994100" cy="387798"/>
          </a:xfrm>
        </p:spPr>
        <p:txBody>
          <a:bodyPr/>
          <a:lstStyle/>
          <a:p>
            <a:r>
              <a:rPr lang="en-AU" dirty="0"/>
              <a:t>There are four categories of care and troubleshooting</a:t>
            </a:r>
          </a:p>
        </p:txBody>
      </p:sp>
      <p:sp>
        <p:nvSpPr>
          <p:cNvPr id="5" name="Text Placeholder 4"/>
          <p:cNvSpPr>
            <a:spLocks noGrp="1"/>
          </p:cNvSpPr>
          <p:nvPr>
            <p:ph type="body" sz="quarter" idx="10"/>
          </p:nvPr>
        </p:nvSpPr>
        <p:spPr/>
        <p:txBody>
          <a:bodyPr/>
          <a:lstStyle/>
          <a:p>
            <a:r>
              <a:rPr lang="en-AU" dirty="0"/>
              <a:t>Module 7: proactive care and troubleshooting</a:t>
            </a:r>
          </a:p>
        </p:txBody>
      </p:sp>
      <p:sp>
        <p:nvSpPr>
          <p:cNvPr id="2" name="TextBox 1"/>
          <p:cNvSpPr txBox="1"/>
          <p:nvPr/>
        </p:nvSpPr>
        <p:spPr>
          <a:xfrm flipH="1">
            <a:off x="2585809" y="2258983"/>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Proactive Care </a:t>
            </a:r>
          </a:p>
        </p:txBody>
      </p:sp>
      <p:sp>
        <p:nvSpPr>
          <p:cNvPr id="3" name="TextBox 2"/>
          <p:cNvSpPr txBox="1"/>
          <p:nvPr/>
        </p:nvSpPr>
        <p:spPr>
          <a:xfrm flipH="1">
            <a:off x="4896098" y="2258983"/>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Proactive Service </a:t>
            </a:r>
          </a:p>
        </p:txBody>
      </p:sp>
      <p:sp>
        <p:nvSpPr>
          <p:cNvPr id="6" name="TextBox 5"/>
          <p:cNvSpPr txBox="1"/>
          <p:nvPr/>
        </p:nvSpPr>
        <p:spPr>
          <a:xfrm flipH="1">
            <a:off x="7206387" y="1997373"/>
            <a:ext cx="1980000" cy="52322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Basic Troubleshooting</a:t>
            </a:r>
          </a:p>
        </p:txBody>
      </p:sp>
      <p:sp>
        <p:nvSpPr>
          <p:cNvPr id="7" name="TextBox 6"/>
          <p:cNvSpPr txBox="1"/>
          <p:nvPr/>
        </p:nvSpPr>
        <p:spPr>
          <a:xfrm flipH="1">
            <a:off x="9516676" y="1997373"/>
            <a:ext cx="1980000" cy="52322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Advanced Troubleshooting</a:t>
            </a:r>
          </a:p>
        </p:txBody>
      </p:sp>
      <p:sp>
        <p:nvSpPr>
          <p:cNvPr id="8" name="TextBox 7"/>
          <p:cNvSpPr txBox="1"/>
          <p:nvPr/>
        </p:nvSpPr>
        <p:spPr>
          <a:xfrm flipH="1">
            <a:off x="2585809"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The User</a:t>
            </a:r>
          </a:p>
        </p:txBody>
      </p:sp>
      <p:sp>
        <p:nvSpPr>
          <p:cNvPr id="9" name="TextBox 8"/>
          <p:cNvSpPr txBox="1"/>
          <p:nvPr/>
        </p:nvSpPr>
        <p:spPr>
          <a:xfrm flipH="1">
            <a:off x="4896098"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August Robotics</a:t>
            </a:r>
          </a:p>
        </p:txBody>
      </p:sp>
      <p:sp>
        <p:nvSpPr>
          <p:cNvPr id="10" name="TextBox 9"/>
          <p:cNvSpPr txBox="1"/>
          <p:nvPr/>
        </p:nvSpPr>
        <p:spPr>
          <a:xfrm flipH="1">
            <a:off x="7206387"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The User</a:t>
            </a:r>
          </a:p>
        </p:txBody>
      </p:sp>
      <p:sp>
        <p:nvSpPr>
          <p:cNvPr id="11" name="TextBox 10"/>
          <p:cNvSpPr txBox="1"/>
          <p:nvPr/>
        </p:nvSpPr>
        <p:spPr>
          <a:xfrm flipH="1">
            <a:off x="9516676"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August Robotics</a:t>
            </a:r>
          </a:p>
        </p:txBody>
      </p:sp>
      <p:sp>
        <p:nvSpPr>
          <p:cNvPr id="13" name="TextBox 12"/>
          <p:cNvSpPr txBox="1"/>
          <p:nvPr/>
        </p:nvSpPr>
        <p:spPr>
          <a:xfrm flipH="1">
            <a:off x="695324" y="2696554"/>
            <a:ext cx="1560196"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Performed by</a:t>
            </a:r>
          </a:p>
        </p:txBody>
      </p:sp>
      <p:sp>
        <p:nvSpPr>
          <p:cNvPr id="15" name="TextBox 14"/>
          <p:cNvSpPr txBox="1"/>
          <p:nvPr/>
        </p:nvSpPr>
        <p:spPr>
          <a:xfrm flipH="1">
            <a:off x="695324" y="2258983"/>
            <a:ext cx="1560196"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Category</a:t>
            </a:r>
          </a:p>
        </p:txBody>
      </p:sp>
      <p:sp>
        <p:nvSpPr>
          <p:cNvPr id="16" name="Rectangle: Rounded Corners 15"/>
          <p:cNvSpPr/>
          <p:nvPr/>
        </p:nvSpPr>
        <p:spPr>
          <a:xfrm>
            <a:off x="2585808"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p:cNvSpPr/>
          <p:nvPr/>
        </p:nvSpPr>
        <p:spPr>
          <a:xfrm>
            <a:off x="4896098"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Rounded Corners 17"/>
          <p:cNvSpPr/>
          <p:nvPr/>
        </p:nvSpPr>
        <p:spPr>
          <a:xfrm>
            <a:off x="7206387"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Rounded Corners 18"/>
          <p:cNvSpPr/>
          <p:nvPr/>
        </p:nvSpPr>
        <p:spPr>
          <a:xfrm>
            <a:off x="9516676"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flipH="1">
            <a:off x="695324" y="5137196"/>
            <a:ext cx="1560196" cy="52322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Covered in this document?</a:t>
            </a:r>
          </a:p>
        </p:txBody>
      </p:sp>
      <p:pic>
        <p:nvPicPr>
          <p:cNvPr id="21" name="Graphic 20" descr="Badge Tick1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5808" y="5137196"/>
            <a:ext cx="540000" cy="540000"/>
          </a:xfrm>
          <a:prstGeom prst="rect">
            <a:avLst/>
          </a:prstGeom>
        </p:spPr>
      </p:pic>
      <p:pic>
        <p:nvPicPr>
          <p:cNvPr id="22" name="Graphic 21" descr="Badge Cross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6098" y="5137196"/>
            <a:ext cx="540000" cy="540000"/>
          </a:xfrm>
          <a:prstGeom prst="rect">
            <a:avLst/>
          </a:prstGeom>
        </p:spPr>
      </p:pic>
      <p:pic>
        <p:nvPicPr>
          <p:cNvPr id="23" name="Graphic 22" descr="Badge Tick1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6387" y="5137196"/>
            <a:ext cx="540000" cy="540000"/>
          </a:xfrm>
          <a:prstGeom prst="rect">
            <a:avLst/>
          </a:prstGeom>
        </p:spPr>
      </p:pic>
      <p:pic>
        <p:nvPicPr>
          <p:cNvPr id="24" name="Graphic 23" descr="Badge Cross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6676" y="5137196"/>
            <a:ext cx="540000" cy="540000"/>
          </a:xfrm>
          <a:prstGeom prst="rect">
            <a:avLst/>
          </a:prstGeom>
        </p:spPr>
      </p:pic>
      <p:sp>
        <p:nvSpPr>
          <p:cNvPr id="25" name="TextBox 24"/>
          <p:cNvSpPr txBox="1"/>
          <p:nvPr/>
        </p:nvSpPr>
        <p:spPr>
          <a:xfrm flipH="1">
            <a:off x="2585808" y="3382575"/>
            <a:ext cx="1980000" cy="800219"/>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Steps the user needs to perform to care for the equipment after every job or every month</a:t>
            </a:r>
          </a:p>
        </p:txBody>
      </p:sp>
      <p:sp>
        <p:nvSpPr>
          <p:cNvPr id="26" name="TextBox 25"/>
          <p:cNvSpPr txBox="1"/>
          <p:nvPr/>
        </p:nvSpPr>
        <p:spPr>
          <a:xfrm flipH="1">
            <a:off x="4896098" y="3382575"/>
            <a:ext cx="1980000" cy="1000274"/>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Advanced steps an August Robotics engineer will perform to care for the equipment after every 6,000 marks or every year</a:t>
            </a:r>
          </a:p>
        </p:txBody>
      </p:sp>
      <p:sp>
        <p:nvSpPr>
          <p:cNvPr id="27" name="TextBox 26"/>
          <p:cNvSpPr txBox="1"/>
          <p:nvPr/>
        </p:nvSpPr>
        <p:spPr>
          <a:xfrm flipH="1">
            <a:off x="7206387" y="3382575"/>
            <a:ext cx="1980000" cy="600164"/>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Basic steps the user can try if something is not working well</a:t>
            </a:r>
          </a:p>
        </p:txBody>
      </p:sp>
      <p:sp>
        <p:nvSpPr>
          <p:cNvPr id="28" name="TextBox 27"/>
          <p:cNvSpPr txBox="1"/>
          <p:nvPr/>
        </p:nvSpPr>
        <p:spPr>
          <a:xfrm flipH="1">
            <a:off x="9516676" y="3382575"/>
            <a:ext cx="1980000" cy="1000274"/>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If, after trying basic troubleshooting, there are still issues, contact your August Robotics representative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flipH="1">
            <a:off x="1019324" y="199519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Determine Reference Points for the hall</a:t>
            </a:r>
          </a:p>
        </p:txBody>
      </p:sp>
      <p:sp>
        <p:nvSpPr>
          <p:cNvPr id="49" name="TextBox 48"/>
          <p:cNvSpPr txBox="1"/>
          <p:nvPr/>
        </p:nvSpPr>
        <p:spPr>
          <a:xfrm flipH="1">
            <a:off x="1019323" y="3440017"/>
            <a:ext cx="3674596"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the two Reference Beacons</a:t>
            </a:r>
          </a:p>
        </p:txBody>
      </p:sp>
      <p:sp>
        <p:nvSpPr>
          <p:cNvPr id="50" name="TextBox 49"/>
          <p:cNvSpPr txBox="1"/>
          <p:nvPr/>
        </p:nvSpPr>
        <p:spPr>
          <a:xfrm flipH="1">
            <a:off x="1019324" y="416242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Guiding Station</a:t>
            </a:r>
          </a:p>
        </p:txBody>
      </p:sp>
      <p:sp>
        <p:nvSpPr>
          <p:cNvPr id="51" name="TextBox 50"/>
          <p:cNvSpPr txBox="1"/>
          <p:nvPr/>
        </p:nvSpPr>
        <p:spPr>
          <a:xfrm flipH="1">
            <a:off x="1019324" y="488483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Lionel robot</a:t>
            </a:r>
          </a:p>
        </p:txBody>
      </p:sp>
      <p:sp>
        <p:nvSpPr>
          <p:cNvPr id="52" name="TextBox 51"/>
          <p:cNvSpPr txBox="1"/>
          <p:nvPr/>
        </p:nvSpPr>
        <p:spPr>
          <a:xfrm flipH="1">
            <a:off x="1019324" y="5607245"/>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the job</a:t>
            </a:r>
          </a:p>
        </p:txBody>
      </p:sp>
      <p:sp>
        <p:nvSpPr>
          <p:cNvPr id="53" name="TextBox 52"/>
          <p:cNvSpPr txBox="1"/>
          <p:nvPr/>
        </p:nvSpPr>
        <p:spPr>
          <a:xfrm flipH="1">
            <a:off x="695325" y="199519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a:t>
            </a:r>
          </a:p>
        </p:txBody>
      </p:sp>
      <p:sp>
        <p:nvSpPr>
          <p:cNvPr id="54" name="TextBox 53"/>
          <p:cNvSpPr txBox="1"/>
          <p:nvPr/>
        </p:nvSpPr>
        <p:spPr>
          <a:xfrm flipH="1">
            <a:off x="695325" y="344001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55" name="TextBox 54"/>
          <p:cNvSpPr txBox="1"/>
          <p:nvPr/>
        </p:nvSpPr>
        <p:spPr>
          <a:xfrm flipH="1">
            <a:off x="695325" y="416242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56" name="TextBox 55"/>
          <p:cNvSpPr txBox="1"/>
          <p:nvPr/>
        </p:nvSpPr>
        <p:spPr>
          <a:xfrm flipH="1">
            <a:off x="695325" y="488483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57" name="TextBox 56"/>
          <p:cNvSpPr txBox="1"/>
          <p:nvPr/>
        </p:nvSpPr>
        <p:spPr>
          <a:xfrm flipH="1">
            <a:off x="695325" y="5607245"/>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58" name="TextBox 57"/>
          <p:cNvSpPr txBox="1"/>
          <p:nvPr/>
        </p:nvSpPr>
        <p:spPr>
          <a:xfrm flipH="1">
            <a:off x="1019324" y="271760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the Map Server</a:t>
            </a:r>
          </a:p>
        </p:txBody>
      </p:sp>
      <p:sp>
        <p:nvSpPr>
          <p:cNvPr id="59" name="TextBox 58"/>
          <p:cNvSpPr txBox="1"/>
          <p:nvPr/>
        </p:nvSpPr>
        <p:spPr>
          <a:xfrm flipH="1">
            <a:off x="695325" y="271760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a:t>
            </a:r>
          </a:p>
        </p:txBody>
      </p:sp>
      <p:pic>
        <p:nvPicPr>
          <p:cNvPr id="39" name="Picture 38"/>
          <p:cNvPicPr>
            <a:picLocks noChangeAspect="1"/>
          </p:cNvPicPr>
          <p:nvPr/>
        </p:nvPicPr>
        <p:blipFill>
          <a:blip r:embed="rId2"/>
          <a:stretch>
            <a:fillRect/>
          </a:stretch>
        </p:blipFill>
        <p:spPr>
          <a:xfrm>
            <a:off x="7733894" y="1989138"/>
            <a:ext cx="3950810" cy="4040263"/>
          </a:xfrm>
          <a:prstGeom prst="rect">
            <a:avLst/>
          </a:prstGeom>
        </p:spPr>
      </p:pic>
      <p:sp>
        <p:nvSpPr>
          <p:cNvPr id="2" name="Title 1"/>
          <p:cNvSpPr>
            <a:spLocks noGrp="1"/>
          </p:cNvSpPr>
          <p:nvPr>
            <p:ph type="title"/>
          </p:nvPr>
        </p:nvSpPr>
        <p:spPr/>
        <p:txBody>
          <a:bodyPr/>
          <a:lstStyle/>
          <a:p>
            <a:r>
              <a:rPr lang="en-AU" dirty="0"/>
              <a:t>How does the system work on-site?</a:t>
            </a:r>
          </a:p>
        </p:txBody>
      </p:sp>
      <p:sp>
        <p:nvSpPr>
          <p:cNvPr id="3" name="Text Placeholder 2"/>
          <p:cNvSpPr>
            <a:spLocks noGrp="1"/>
          </p:cNvSpPr>
          <p:nvPr>
            <p:ph type="body" sz="quarter" idx="10"/>
          </p:nvPr>
        </p:nvSpPr>
        <p:spPr/>
        <p:txBody>
          <a:bodyPr/>
          <a:lstStyle/>
          <a:p>
            <a:r>
              <a:rPr lang="en-AU" dirty="0"/>
              <a:t>Module 1: OVERVIEW</a:t>
            </a:r>
          </a:p>
        </p:txBody>
      </p:sp>
      <p:sp>
        <p:nvSpPr>
          <p:cNvPr id="24" name="TextBox 23"/>
          <p:cNvSpPr txBox="1"/>
          <p:nvPr/>
        </p:nvSpPr>
        <p:spPr>
          <a:xfrm flipH="1">
            <a:off x="8605964" y="3906514"/>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Beacon</a:t>
            </a:r>
          </a:p>
        </p:txBody>
      </p:sp>
      <p:sp>
        <p:nvSpPr>
          <p:cNvPr id="11" name="Rectangle 10"/>
          <p:cNvSpPr/>
          <p:nvPr/>
        </p:nvSpPr>
        <p:spPr>
          <a:xfrm>
            <a:off x="537634" y="1806256"/>
            <a:ext cx="3757692" cy="139534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36" name="Rectangle 35"/>
          <p:cNvSpPr/>
          <p:nvPr/>
        </p:nvSpPr>
        <p:spPr>
          <a:xfrm>
            <a:off x="507296" y="4023894"/>
            <a:ext cx="3882691" cy="206734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37" name="TextBox 36"/>
          <p:cNvSpPr txBox="1"/>
          <p:nvPr/>
        </p:nvSpPr>
        <p:spPr>
          <a:xfrm flipH="1">
            <a:off x="5057747" y="1994519"/>
            <a:ext cx="2520000" cy="6001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 the job day, a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Reference Beacon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placed over each Reference Point</a:t>
            </a:r>
          </a:p>
        </p:txBody>
      </p:sp>
      <p:pic>
        <p:nvPicPr>
          <p:cNvPr id="40" name="Graphic 39" descr="Badge Cross outlin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2355" y="4387040"/>
            <a:ext cx="335157" cy="335157"/>
          </a:xfrm>
          <a:prstGeom prst="rect">
            <a:avLst/>
          </a:prstGeom>
        </p:spPr>
      </p:pic>
      <p:pic>
        <p:nvPicPr>
          <p:cNvPr id="41" name="Graphic 40" descr="Badge Cross outlin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2279" y="4387040"/>
            <a:ext cx="335157" cy="335157"/>
          </a:xfrm>
          <a:prstGeom prst="rect">
            <a:avLst/>
          </a:prstGeom>
        </p:spPr>
      </p:pic>
      <p:sp>
        <p:nvSpPr>
          <p:cNvPr id="42" name="TextBox 41"/>
          <p:cNvSpPr txBox="1"/>
          <p:nvPr/>
        </p:nvSpPr>
        <p:spPr>
          <a:xfrm flipH="1">
            <a:off x="8140679"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sp>
        <p:nvSpPr>
          <p:cNvPr id="43" name="TextBox 42"/>
          <p:cNvSpPr txBox="1"/>
          <p:nvPr/>
        </p:nvSpPr>
        <p:spPr>
          <a:xfrm flipH="1">
            <a:off x="10610603"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pic>
        <p:nvPicPr>
          <p:cNvPr id="19" name="Picture 18" descr="A picture containing engineering drawing&#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8411935" y="3910637"/>
            <a:ext cx="250890" cy="750681"/>
          </a:xfrm>
          <a:prstGeom prst="rect">
            <a:avLst/>
          </a:prstGeom>
        </p:spPr>
      </p:pic>
      <p:pic>
        <p:nvPicPr>
          <p:cNvPr id="44" name="Picture 43" descr="A picture containing engineering drawing&#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0897159" y="3910637"/>
            <a:ext cx="250890" cy="750681"/>
          </a:xfrm>
          <a:prstGeom prst="rect">
            <a:avLst/>
          </a:prstGeom>
        </p:spPr>
      </p:pic>
      <p:sp>
        <p:nvSpPr>
          <p:cNvPr id="45" name="TextBox 44"/>
          <p:cNvSpPr txBox="1"/>
          <p:nvPr/>
        </p:nvSpPr>
        <p:spPr>
          <a:xfrm flipH="1">
            <a:off x="10173675" y="3906514"/>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Beacon</a:t>
            </a:r>
          </a:p>
        </p:txBody>
      </p:sp>
      <p:sp>
        <p:nvSpPr>
          <p:cNvPr id="47" name="TextBox 46"/>
          <p:cNvSpPr txBox="1"/>
          <p:nvPr/>
        </p:nvSpPr>
        <p:spPr>
          <a:xfrm flipH="1">
            <a:off x="7733893" y="6170977"/>
            <a:ext cx="395080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will cover the detailed equipment set-up process in detail in Module 4</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2422791" y="1783080"/>
            <a:ext cx="2306034" cy="4038600"/>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a:xfrm>
            <a:off x="696000" y="727206"/>
            <a:ext cx="8994100" cy="387798"/>
          </a:xfrm>
        </p:spPr>
        <p:txBody>
          <a:bodyPr/>
          <a:lstStyle/>
          <a:p>
            <a:r>
              <a:rPr lang="en-AU" dirty="0"/>
              <a:t>There are four categories of care and troubleshooting</a:t>
            </a:r>
          </a:p>
        </p:txBody>
      </p:sp>
      <p:sp>
        <p:nvSpPr>
          <p:cNvPr id="5" name="Text Placeholder 4"/>
          <p:cNvSpPr>
            <a:spLocks noGrp="1"/>
          </p:cNvSpPr>
          <p:nvPr>
            <p:ph type="body" sz="quarter" idx="10"/>
          </p:nvPr>
        </p:nvSpPr>
        <p:spPr/>
        <p:txBody>
          <a:bodyPr/>
          <a:lstStyle/>
          <a:p>
            <a:r>
              <a:rPr lang="en-AU" dirty="0"/>
              <a:t>Module 7: proactive care and troubleshooting</a:t>
            </a:r>
          </a:p>
        </p:txBody>
      </p:sp>
      <p:sp>
        <p:nvSpPr>
          <p:cNvPr id="2" name="TextBox 1"/>
          <p:cNvSpPr txBox="1"/>
          <p:nvPr/>
        </p:nvSpPr>
        <p:spPr>
          <a:xfrm flipH="1">
            <a:off x="2585809" y="2258983"/>
            <a:ext cx="1980000" cy="261610"/>
          </a:xfrm>
          <a:prstGeom prst="rect">
            <a:avLst/>
          </a:prstGeom>
          <a:noFill/>
        </p:spPr>
        <p:txBody>
          <a:bodyPr wrap="square" lIns="0" tIns="0" rIns="0" bIns="0" rtlCol="0">
            <a:spAutoFit/>
          </a:bodyPr>
          <a:lstStyle/>
          <a:p>
            <a:pPr>
              <a:spcBef>
                <a:spcPts val="300"/>
              </a:spcBef>
              <a:spcAft>
                <a:spcPts val="300"/>
              </a:spcAft>
            </a:pPr>
            <a:r>
              <a:rPr lang="en-AU" sz="1700" b="1" dirty="0">
                <a:solidFill>
                  <a:schemeClr val="bg2"/>
                </a:solidFill>
                <a:latin typeface="Segoe UI" panose="020B0502040204020203" pitchFamily="34" charset="0"/>
                <a:cs typeface="Segoe UI" panose="020B0502040204020203" pitchFamily="34" charset="0"/>
              </a:rPr>
              <a:t>Proactive Care </a:t>
            </a:r>
          </a:p>
        </p:txBody>
      </p:sp>
      <p:sp>
        <p:nvSpPr>
          <p:cNvPr id="3" name="TextBox 2"/>
          <p:cNvSpPr txBox="1"/>
          <p:nvPr/>
        </p:nvSpPr>
        <p:spPr>
          <a:xfrm flipH="1">
            <a:off x="4896098" y="2258983"/>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Proactive Service </a:t>
            </a:r>
          </a:p>
        </p:txBody>
      </p:sp>
      <p:sp>
        <p:nvSpPr>
          <p:cNvPr id="6" name="TextBox 5"/>
          <p:cNvSpPr txBox="1"/>
          <p:nvPr/>
        </p:nvSpPr>
        <p:spPr>
          <a:xfrm flipH="1">
            <a:off x="7206387" y="1997373"/>
            <a:ext cx="1980000" cy="52322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Basic Troubleshooting</a:t>
            </a:r>
          </a:p>
        </p:txBody>
      </p:sp>
      <p:sp>
        <p:nvSpPr>
          <p:cNvPr id="7" name="TextBox 6"/>
          <p:cNvSpPr txBox="1"/>
          <p:nvPr/>
        </p:nvSpPr>
        <p:spPr>
          <a:xfrm flipH="1">
            <a:off x="9516676" y="1997373"/>
            <a:ext cx="1980000" cy="52322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Advanced Troubleshooting</a:t>
            </a:r>
          </a:p>
        </p:txBody>
      </p:sp>
      <p:sp>
        <p:nvSpPr>
          <p:cNvPr id="8" name="TextBox 7"/>
          <p:cNvSpPr txBox="1"/>
          <p:nvPr/>
        </p:nvSpPr>
        <p:spPr>
          <a:xfrm flipH="1">
            <a:off x="2585809"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solidFill>
                  <a:schemeClr val="bg2"/>
                </a:solidFill>
                <a:latin typeface="Segoe UI" panose="020B0502040204020203" pitchFamily="34" charset="0"/>
                <a:cs typeface="Segoe UI" panose="020B0502040204020203" pitchFamily="34" charset="0"/>
              </a:rPr>
              <a:t>The User</a:t>
            </a:r>
          </a:p>
        </p:txBody>
      </p:sp>
      <p:sp>
        <p:nvSpPr>
          <p:cNvPr id="9" name="TextBox 8"/>
          <p:cNvSpPr txBox="1"/>
          <p:nvPr/>
        </p:nvSpPr>
        <p:spPr>
          <a:xfrm flipH="1">
            <a:off x="4896098"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August Robotics</a:t>
            </a:r>
          </a:p>
        </p:txBody>
      </p:sp>
      <p:sp>
        <p:nvSpPr>
          <p:cNvPr id="10" name="TextBox 9"/>
          <p:cNvSpPr txBox="1"/>
          <p:nvPr/>
        </p:nvSpPr>
        <p:spPr>
          <a:xfrm flipH="1">
            <a:off x="7206387"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The User</a:t>
            </a:r>
          </a:p>
        </p:txBody>
      </p:sp>
      <p:sp>
        <p:nvSpPr>
          <p:cNvPr id="11" name="TextBox 10"/>
          <p:cNvSpPr txBox="1"/>
          <p:nvPr/>
        </p:nvSpPr>
        <p:spPr>
          <a:xfrm flipH="1">
            <a:off x="9516676"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August Robotics</a:t>
            </a:r>
          </a:p>
        </p:txBody>
      </p:sp>
      <p:sp>
        <p:nvSpPr>
          <p:cNvPr id="13" name="TextBox 12"/>
          <p:cNvSpPr txBox="1"/>
          <p:nvPr/>
        </p:nvSpPr>
        <p:spPr>
          <a:xfrm flipH="1">
            <a:off x="695324" y="2696554"/>
            <a:ext cx="1560196"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Performed by</a:t>
            </a:r>
          </a:p>
        </p:txBody>
      </p:sp>
      <p:sp>
        <p:nvSpPr>
          <p:cNvPr id="15" name="TextBox 14"/>
          <p:cNvSpPr txBox="1"/>
          <p:nvPr/>
        </p:nvSpPr>
        <p:spPr>
          <a:xfrm flipH="1">
            <a:off x="695324" y="2258983"/>
            <a:ext cx="1560196"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Category</a:t>
            </a:r>
          </a:p>
        </p:txBody>
      </p:sp>
      <p:sp>
        <p:nvSpPr>
          <p:cNvPr id="16" name="Rectangle: Rounded Corners 15"/>
          <p:cNvSpPr/>
          <p:nvPr/>
        </p:nvSpPr>
        <p:spPr>
          <a:xfrm>
            <a:off x="2585808" y="3084925"/>
            <a:ext cx="1980000"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solidFill>
            </a:endParaRPr>
          </a:p>
        </p:txBody>
      </p:sp>
      <p:sp>
        <p:nvSpPr>
          <p:cNvPr id="17" name="Rectangle: Rounded Corners 16"/>
          <p:cNvSpPr/>
          <p:nvPr/>
        </p:nvSpPr>
        <p:spPr>
          <a:xfrm>
            <a:off x="4896098"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Rounded Corners 17"/>
          <p:cNvSpPr/>
          <p:nvPr/>
        </p:nvSpPr>
        <p:spPr>
          <a:xfrm>
            <a:off x="7206387"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Rounded Corners 18"/>
          <p:cNvSpPr/>
          <p:nvPr/>
        </p:nvSpPr>
        <p:spPr>
          <a:xfrm>
            <a:off x="9516676"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flipH="1">
            <a:off x="695324" y="5137196"/>
            <a:ext cx="1560196" cy="52322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Covered in this document?</a:t>
            </a:r>
          </a:p>
        </p:txBody>
      </p:sp>
      <p:pic>
        <p:nvPicPr>
          <p:cNvPr id="21" name="Graphic 20" descr="Badge Tick1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5808" y="5137196"/>
            <a:ext cx="540000" cy="540000"/>
          </a:xfrm>
          <a:prstGeom prst="rect">
            <a:avLst/>
          </a:prstGeom>
        </p:spPr>
      </p:pic>
      <p:pic>
        <p:nvPicPr>
          <p:cNvPr id="22" name="Graphic 21" descr="Badge Cross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6098" y="5137196"/>
            <a:ext cx="540000" cy="540000"/>
          </a:xfrm>
          <a:prstGeom prst="rect">
            <a:avLst/>
          </a:prstGeom>
        </p:spPr>
      </p:pic>
      <p:pic>
        <p:nvPicPr>
          <p:cNvPr id="23" name="Graphic 22" descr="Badge Tick1 with solid fill"/>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26387" y="5137196"/>
            <a:ext cx="540000" cy="540000"/>
          </a:xfrm>
          <a:prstGeom prst="rect">
            <a:avLst/>
          </a:prstGeom>
        </p:spPr>
      </p:pic>
      <p:pic>
        <p:nvPicPr>
          <p:cNvPr id="24" name="Graphic 23" descr="Badge Cross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6676" y="5137196"/>
            <a:ext cx="540000" cy="540000"/>
          </a:xfrm>
          <a:prstGeom prst="rect">
            <a:avLst/>
          </a:prstGeom>
        </p:spPr>
      </p:pic>
      <p:sp>
        <p:nvSpPr>
          <p:cNvPr id="25" name="TextBox 24"/>
          <p:cNvSpPr txBox="1"/>
          <p:nvPr/>
        </p:nvSpPr>
        <p:spPr>
          <a:xfrm flipH="1">
            <a:off x="2585808" y="3382575"/>
            <a:ext cx="1980000" cy="800219"/>
          </a:xfrm>
          <a:prstGeom prst="rect">
            <a:avLst/>
          </a:prstGeom>
          <a:noFill/>
        </p:spPr>
        <p:txBody>
          <a:bodyPr wrap="square" lIns="0" tIns="0" rIns="0" bIns="0" rtlCol="0">
            <a:spAutoFit/>
          </a:bodyPr>
          <a:lstStyle/>
          <a:p>
            <a:pPr>
              <a:spcBef>
                <a:spcPts val="300"/>
              </a:spcBef>
              <a:spcAft>
                <a:spcPts val="300"/>
              </a:spcAft>
            </a:pPr>
            <a:r>
              <a:rPr lang="en-AU" sz="1300" dirty="0">
                <a:solidFill>
                  <a:schemeClr val="bg2"/>
                </a:solidFill>
                <a:latin typeface="Segoe UI" panose="020B0502040204020203" pitchFamily="34" charset="0"/>
                <a:cs typeface="Segoe UI" panose="020B0502040204020203" pitchFamily="34" charset="0"/>
              </a:rPr>
              <a:t>Steps the user needs to perform to care for the equipment after every job or every month</a:t>
            </a:r>
          </a:p>
        </p:txBody>
      </p:sp>
      <p:sp>
        <p:nvSpPr>
          <p:cNvPr id="26" name="TextBox 25"/>
          <p:cNvSpPr txBox="1"/>
          <p:nvPr/>
        </p:nvSpPr>
        <p:spPr>
          <a:xfrm flipH="1">
            <a:off x="4896098" y="3382575"/>
            <a:ext cx="1980000" cy="1000274"/>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Advanced steps an August Robotics engineer will perform to care for the equipment after every 6,000 marks or every year</a:t>
            </a:r>
          </a:p>
        </p:txBody>
      </p:sp>
      <p:sp>
        <p:nvSpPr>
          <p:cNvPr id="27" name="TextBox 26"/>
          <p:cNvSpPr txBox="1"/>
          <p:nvPr/>
        </p:nvSpPr>
        <p:spPr>
          <a:xfrm flipH="1">
            <a:off x="7206387" y="3382575"/>
            <a:ext cx="1980000" cy="600164"/>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Basic steps the user can try if something is not working well</a:t>
            </a:r>
          </a:p>
        </p:txBody>
      </p:sp>
      <p:sp>
        <p:nvSpPr>
          <p:cNvPr id="28" name="TextBox 27"/>
          <p:cNvSpPr txBox="1"/>
          <p:nvPr/>
        </p:nvSpPr>
        <p:spPr>
          <a:xfrm flipH="1">
            <a:off x="9516676" y="3382575"/>
            <a:ext cx="1980000" cy="1000274"/>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If, after trying basic troubleshooting, there are still issues, contact your August Robotics representative</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Proactive Care for Lionel: </a:t>
            </a:r>
            <a:br>
              <a:rPr lang="en-AU" dirty="0"/>
            </a:br>
            <a:r>
              <a:rPr lang="en-AU" dirty="0"/>
              <a:t>General Check-Up</a:t>
            </a:r>
          </a:p>
        </p:txBody>
      </p:sp>
      <p:sp>
        <p:nvSpPr>
          <p:cNvPr id="5" name="Text Placeholder 4"/>
          <p:cNvSpPr>
            <a:spLocks noGrp="1"/>
          </p:cNvSpPr>
          <p:nvPr>
            <p:ph type="body" sz="quarter" idx="10"/>
          </p:nvPr>
        </p:nvSpPr>
        <p:spPr/>
        <p:txBody>
          <a:bodyPr/>
          <a:lstStyle/>
          <a:p>
            <a:r>
              <a:rPr lang="en-AU" dirty="0"/>
              <a:t>Module 7: proactive care and troubleshooting</a:t>
            </a:r>
          </a:p>
        </p:txBody>
      </p:sp>
      <p:sp>
        <p:nvSpPr>
          <p:cNvPr id="10" name="TextBox 9"/>
          <p:cNvSpPr txBox="1"/>
          <p:nvPr/>
        </p:nvSpPr>
        <p:spPr>
          <a:xfrm flipH="1">
            <a:off x="8610599" y="2506552"/>
            <a:ext cx="3043264" cy="2785378"/>
          </a:xfrm>
          <a:prstGeom prst="rect">
            <a:avLst/>
          </a:prstGeom>
          <a:noFill/>
        </p:spPr>
        <p:txBody>
          <a:bodyPr wrap="square" lIns="0" tIns="0" rIns="0" bIns="0" rtlCol="0">
            <a:spAutoFit/>
          </a:bodyPr>
          <a:lstStyle/>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Before turning on Lionel, manually move the robot back and forth and side to side to check that no wheels are stuck</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that all screws are tight, including the screws on the spray system, the screws on the wheels and the screws on the camera beacon</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that the camera beacon can rotate freely without any abnormal resistance within its working range</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Clean Lionel by wiping its outer shell</a:t>
            </a:r>
          </a:p>
        </p:txBody>
      </p:sp>
      <p:pic>
        <p:nvPicPr>
          <p:cNvPr id="11" name="Picture 10" descr="A picture containing lawn mower&#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6811645" y="451976"/>
            <a:ext cx="826663" cy="1328969"/>
          </a:xfrm>
          <a:prstGeom prst="rect">
            <a:avLst/>
          </a:prstGeom>
        </p:spPr>
      </p:pic>
      <p:grpSp>
        <p:nvGrpSpPr>
          <p:cNvPr id="20" name="Group 19"/>
          <p:cNvGrpSpPr/>
          <p:nvPr/>
        </p:nvGrpSpPr>
        <p:grpSpPr>
          <a:xfrm>
            <a:off x="8610599" y="1634816"/>
            <a:ext cx="576000" cy="576000"/>
            <a:chOff x="2286000" y="3291840"/>
            <a:chExt cx="576000" cy="576000"/>
          </a:xfrm>
        </p:grpSpPr>
        <p:sp>
          <p:nvSpPr>
            <p:cNvPr id="21" name="Oval 20"/>
            <p:cNvSpPr/>
            <p:nvPr/>
          </p:nvSpPr>
          <p:spPr>
            <a:xfrm>
              <a:off x="2286000" y="329184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Graphic 21" descr="Daily calendar outlin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58000" y="3363840"/>
              <a:ext cx="432000" cy="432000"/>
            </a:xfrm>
            <a:prstGeom prst="rect">
              <a:avLst/>
            </a:prstGeom>
          </p:spPr>
        </p:pic>
      </p:grpSp>
      <p:sp>
        <p:nvSpPr>
          <p:cNvPr id="23" name="TextBox 22"/>
          <p:cNvSpPr txBox="1"/>
          <p:nvPr/>
        </p:nvSpPr>
        <p:spPr>
          <a:xfrm flipH="1">
            <a:off x="9363724" y="1684289"/>
            <a:ext cx="2290139" cy="477054"/>
          </a:xfrm>
          <a:prstGeom prst="rect">
            <a:avLst/>
          </a:prstGeom>
          <a:noFill/>
        </p:spPr>
        <p:txBody>
          <a:bodyPr wrap="square" lIns="0" tIns="0" rIns="0" bIns="0" rtlCol="0">
            <a:spAutoFit/>
          </a:bodyPr>
          <a:lstStyle/>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Frequency:</a:t>
            </a:r>
          </a:p>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Before and after every job</a:t>
            </a:r>
          </a:p>
        </p:txBody>
      </p:sp>
      <p:sp>
        <p:nvSpPr>
          <p:cNvPr id="24" name="TextBox 23"/>
          <p:cNvSpPr txBox="1"/>
          <p:nvPr/>
        </p:nvSpPr>
        <p:spPr>
          <a:xfrm flipH="1">
            <a:off x="699479" y="6315279"/>
            <a:ext cx="6864641" cy="138748"/>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is a condition of warranty. You must do this in addition to all the steps in the ‘Clean Up’ module</a:t>
            </a:r>
          </a:p>
        </p:txBody>
      </p:sp>
      <p:grpSp>
        <p:nvGrpSpPr>
          <p:cNvPr id="25" name="Group 24"/>
          <p:cNvGrpSpPr/>
          <p:nvPr/>
        </p:nvGrpSpPr>
        <p:grpSpPr>
          <a:xfrm>
            <a:off x="695325" y="5824267"/>
            <a:ext cx="2847664" cy="432000"/>
            <a:chOff x="695325" y="5913337"/>
            <a:chExt cx="2847664" cy="432000"/>
          </a:xfrm>
        </p:grpSpPr>
        <p:sp>
          <p:nvSpPr>
            <p:cNvPr id="26" name="TextBox 25"/>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6"/>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27" name="Graphic 26" descr="Video camera outlin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325" y="5913337"/>
              <a:ext cx="432000" cy="432000"/>
            </a:xfrm>
            <a:prstGeom prst="rect">
              <a:avLst/>
            </a:prstGeom>
          </p:spPr>
        </p:pic>
      </p:grpSp>
      <p:pic>
        <p:nvPicPr>
          <p:cNvPr id="6" name="Picture 5">
            <a:hlinkClick r:id="rId6"/>
          </p:cNvPr>
          <p:cNvPicPr>
            <a:picLocks noChangeAspect="1"/>
          </p:cNvPicPr>
          <p:nvPr/>
        </p:nvPicPr>
        <p:blipFill>
          <a:blip r:embed="rId9"/>
          <a:stretch>
            <a:fillRect/>
          </a:stretch>
        </p:blipFill>
        <p:spPr>
          <a:xfrm>
            <a:off x="696669" y="1972050"/>
            <a:ext cx="6840000" cy="3831305"/>
          </a:xfrm>
          <a:prstGeom prst="rect">
            <a:avLst/>
          </a:prstGeom>
        </p:spPr>
      </p:pic>
      <p:grpSp>
        <p:nvGrpSpPr>
          <p:cNvPr id="7" name="Group 6"/>
          <p:cNvGrpSpPr/>
          <p:nvPr/>
        </p:nvGrpSpPr>
        <p:grpSpPr>
          <a:xfrm>
            <a:off x="3666669" y="3437702"/>
            <a:ext cx="900000" cy="900000"/>
            <a:chOff x="4248150" y="2838450"/>
            <a:chExt cx="900000" cy="900000"/>
          </a:xfrm>
        </p:grpSpPr>
        <p:sp>
          <p:nvSpPr>
            <p:cNvPr id="8" name="Oval 7"/>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Isosceles Triangle 8"/>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Proactive Care for Lionel: </a:t>
            </a:r>
            <a:br>
              <a:rPr lang="en-AU" dirty="0"/>
            </a:br>
            <a:r>
              <a:rPr lang="en-AU" dirty="0"/>
              <a:t>Paint System</a:t>
            </a:r>
          </a:p>
        </p:txBody>
      </p:sp>
      <p:sp>
        <p:nvSpPr>
          <p:cNvPr id="5" name="Text Placeholder 4"/>
          <p:cNvSpPr>
            <a:spLocks noGrp="1"/>
          </p:cNvSpPr>
          <p:nvPr>
            <p:ph type="body" sz="quarter" idx="10"/>
          </p:nvPr>
        </p:nvSpPr>
        <p:spPr/>
        <p:txBody>
          <a:bodyPr/>
          <a:lstStyle/>
          <a:p>
            <a:r>
              <a:rPr lang="en-AU" dirty="0"/>
              <a:t>Module 7: proactive care and troubleshooting</a:t>
            </a:r>
          </a:p>
        </p:txBody>
      </p:sp>
      <p:pic>
        <p:nvPicPr>
          <p:cNvPr id="9" name="Picture 8" descr="A picture containing lawn mower&#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6811645" y="451976"/>
            <a:ext cx="826663" cy="1328969"/>
          </a:xfrm>
          <a:prstGeom prst="rect">
            <a:avLst/>
          </a:prstGeom>
        </p:spPr>
      </p:pic>
      <p:sp>
        <p:nvSpPr>
          <p:cNvPr id="10" name="TextBox 9"/>
          <p:cNvSpPr txBox="1"/>
          <p:nvPr/>
        </p:nvSpPr>
        <p:spPr>
          <a:xfrm flipH="1">
            <a:off x="8610599" y="2530994"/>
            <a:ext cx="3043264" cy="3041858"/>
          </a:xfrm>
          <a:prstGeom prst="rect">
            <a:avLst/>
          </a:prstGeom>
          <a:noFill/>
        </p:spPr>
        <p:txBody>
          <a:bodyPr wrap="square" lIns="0" tIns="0" rIns="0" bIns="0" rtlCol="0">
            <a:spAutoFit/>
          </a:bodyPr>
          <a:lstStyle/>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Check that the tube of the paint tank is not blocked</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Check that the nozzle is not blocked by pressing the ‘Preload’ button and painting a test mark</a:t>
            </a:r>
          </a:p>
          <a:p>
            <a:pPr marL="269875">
              <a:spcBef>
                <a:spcPts val="500"/>
              </a:spcBef>
              <a:spcAft>
                <a:spcPts val="500"/>
              </a:spcAft>
            </a:pPr>
            <a:r>
              <a:rPr lang="en-AU" sz="1300" dirty="0">
                <a:latin typeface="Segoe UI" panose="020B0502040204020203" pitchFamily="34" charset="0"/>
                <a:cs typeface="Segoe UI" panose="020B0502040204020203" pitchFamily="34" charset="0"/>
              </a:rPr>
              <a:t>If it is blocked, clean the spray nozzle – follow the instructions in Module 6.</a:t>
            </a:r>
          </a:p>
          <a:p>
            <a:pPr marL="269875">
              <a:spcBef>
                <a:spcPts val="500"/>
              </a:spcBef>
              <a:spcAft>
                <a:spcPts val="500"/>
              </a:spcAft>
            </a:pPr>
            <a:r>
              <a:rPr lang="en-AU" sz="1300" dirty="0">
                <a:latin typeface="Segoe UI" panose="020B0502040204020203" pitchFamily="34" charset="0"/>
                <a:cs typeface="Segoe UI" panose="020B0502040204020203" pitchFamily="34" charset="0"/>
              </a:rPr>
              <a:t>Alternatively, change to a new nozzle (5 nozzles are provided per robot)</a:t>
            </a:r>
          </a:p>
          <a:p>
            <a:pPr marL="269875" indent="-269875">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Replace the foam cap after every job – follow the instructions in Module 6 </a:t>
            </a:r>
          </a:p>
          <a:p>
            <a:pPr marL="269875" indent="-269875">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Wet the foam cap before every job</a:t>
            </a:r>
          </a:p>
        </p:txBody>
      </p:sp>
      <p:grpSp>
        <p:nvGrpSpPr>
          <p:cNvPr id="18" name="Group 17"/>
          <p:cNvGrpSpPr/>
          <p:nvPr/>
        </p:nvGrpSpPr>
        <p:grpSpPr>
          <a:xfrm>
            <a:off x="8610599" y="1634816"/>
            <a:ext cx="576000" cy="576000"/>
            <a:chOff x="2286000" y="3291840"/>
            <a:chExt cx="576000" cy="576000"/>
          </a:xfrm>
        </p:grpSpPr>
        <p:sp>
          <p:nvSpPr>
            <p:cNvPr id="19" name="Oval 18"/>
            <p:cNvSpPr/>
            <p:nvPr/>
          </p:nvSpPr>
          <p:spPr>
            <a:xfrm>
              <a:off x="2286000" y="329184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Graphic 19" descr="Daily calendar outlin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58000" y="3363840"/>
              <a:ext cx="432000" cy="432000"/>
            </a:xfrm>
            <a:prstGeom prst="rect">
              <a:avLst/>
            </a:prstGeom>
          </p:spPr>
        </p:pic>
      </p:grpSp>
      <p:sp>
        <p:nvSpPr>
          <p:cNvPr id="21" name="TextBox 20"/>
          <p:cNvSpPr txBox="1"/>
          <p:nvPr/>
        </p:nvSpPr>
        <p:spPr>
          <a:xfrm flipH="1">
            <a:off x="9363724" y="1684289"/>
            <a:ext cx="2290139" cy="477054"/>
          </a:xfrm>
          <a:prstGeom prst="rect">
            <a:avLst/>
          </a:prstGeom>
          <a:noFill/>
        </p:spPr>
        <p:txBody>
          <a:bodyPr wrap="square" lIns="0" tIns="0" rIns="0" bIns="0" rtlCol="0">
            <a:spAutoFit/>
          </a:bodyPr>
          <a:lstStyle/>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Frequency:</a:t>
            </a:r>
          </a:p>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Before and after every job</a:t>
            </a:r>
          </a:p>
        </p:txBody>
      </p:sp>
      <p:sp>
        <p:nvSpPr>
          <p:cNvPr id="22" name="TextBox 21"/>
          <p:cNvSpPr txBox="1"/>
          <p:nvPr/>
        </p:nvSpPr>
        <p:spPr>
          <a:xfrm flipH="1">
            <a:off x="699479" y="6315279"/>
            <a:ext cx="6864641" cy="138748"/>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is a condition of warranty. You must do this in addition to all the steps in the ‘Clean Up’ module</a:t>
            </a:r>
          </a:p>
        </p:txBody>
      </p:sp>
      <p:pic>
        <p:nvPicPr>
          <p:cNvPr id="3" name="Picture 2"/>
          <p:cNvPicPr>
            <a:picLocks noChangeAspect="1"/>
          </p:cNvPicPr>
          <p:nvPr/>
        </p:nvPicPr>
        <p:blipFill>
          <a:blip r:embed="rId6"/>
          <a:stretch>
            <a:fillRect/>
          </a:stretch>
        </p:blipFill>
        <p:spPr>
          <a:xfrm>
            <a:off x="638354" y="2075178"/>
            <a:ext cx="3420000" cy="1923035"/>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7"/>
          <a:stretch>
            <a:fillRect/>
          </a:stretch>
        </p:blipFill>
        <p:spPr>
          <a:xfrm>
            <a:off x="4295325" y="2075177"/>
            <a:ext cx="3420000" cy="1911994"/>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8"/>
          <a:stretch>
            <a:fillRect/>
          </a:stretch>
        </p:blipFill>
        <p:spPr>
          <a:xfrm>
            <a:off x="2466839" y="4161458"/>
            <a:ext cx="3420000" cy="190543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Proactive Care for Lionel: </a:t>
            </a:r>
            <a:br>
              <a:rPr lang="en-AU" dirty="0"/>
            </a:br>
            <a:r>
              <a:rPr lang="en-AU" dirty="0"/>
              <a:t>Base</a:t>
            </a:r>
          </a:p>
        </p:txBody>
      </p:sp>
      <p:sp>
        <p:nvSpPr>
          <p:cNvPr id="5" name="Text Placeholder 4"/>
          <p:cNvSpPr>
            <a:spLocks noGrp="1"/>
          </p:cNvSpPr>
          <p:nvPr>
            <p:ph type="body" sz="quarter" idx="10"/>
          </p:nvPr>
        </p:nvSpPr>
        <p:spPr/>
        <p:txBody>
          <a:bodyPr/>
          <a:lstStyle/>
          <a:p>
            <a:r>
              <a:rPr lang="en-AU" dirty="0"/>
              <a:t>Module 7: proactive care and troubleshooting</a:t>
            </a:r>
          </a:p>
        </p:txBody>
      </p:sp>
      <p:pic>
        <p:nvPicPr>
          <p:cNvPr id="9" name="Picture 8" descr="A picture containing lawn mower&#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6811645" y="451976"/>
            <a:ext cx="826663" cy="1328969"/>
          </a:xfrm>
          <a:prstGeom prst="rect">
            <a:avLst/>
          </a:prstGeom>
        </p:spPr>
      </p:pic>
      <p:sp>
        <p:nvSpPr>
          <p:cNvPr id="13" name="TextBox 12"/>
          <p:cNvSpPr txBox="1"/>
          <p:nvPr/>
        </p:nvSpPr>
        <p:spPr>
          <a:xfrm flipH="1">
            <a:off x="8610599" y="2506552"/>
            <a:ext cx="3043264" cy="1856919"/>
          </a:xfrm>
          <a:prstGeom prst="rect">
            <a:avLst/>
          </a:prstGeom>
          <a:noFill/>
        </p:spPr>
        <p:txBody>
          <a:bodyPr wrap="square" lIns="0" tIns="0" rIns="0" bIns="0" rtlCol="0">
            <a:spAutoFit/>
          </a:bodyPr>
          <a:lstStyle/>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that each wheel is facing the correct angle – parallel to each other and to the body of the robot</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that each wheel is screwed tightly to the base</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Manually move the robot back and forth and side to side to check that no wheels are stuck</a:t>
            </a:r>
          </a:p>
        </p:txBody>
      </p:sp>
      <p:grpSp>
        <p:nvGrpSpPr>
          <p:cNvPr id="14" name="Group 13"/>
          <p:cNvGrpSpPr/>
          <p:nvPr/>
        </p:nvGrpSpPr>
        <p:grpSpPr>
          <a:xfrm>
            <a:off x="8610599" y="1634816"/>
            <a:ext cx="576000" cy="576000"/>
            <a:chOff x="2286000" y="3291840"/>
            <a:chExt cx="576000" cy="576000"/>
          </a:xfrm>
        </p:grpSpPr>
        <p:sp>
          <p:nvSpPr>
            <p:cNvPr id="16" name="Oval 15"/>
            <p:cNvSpPr/>
            <p:nvPr/>
          </p:nvSpPr>
          <p:spPr>
            <a:xfrm>
              <a:off x="2286000" y="329184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Graphic 16" descr="Daily calendar outlin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58000" y="3363840"/>
              <a:ext cx="432000" cy="432000"/>
            </a:xfrm>
            <a:prstGeom prst="rect">
              <a:avLst/>
            </a:prstGeom>
          </p:spPr>
        </p:pic>
      </p:grpSp>
      <p:sp>
        <p:nvSpPr>
          <p:cNvPr id="18" name="TextBox 17"/>
          <p:cNvSpPr txBox="1"/>
          <p:nvPr/>
        </p:nvSpPr>
        <p:spPr>
          <a:xfrm flipH="1">
            <a:off x="9363724" y="1684289"/>
            <a:ext cx="2290139" cy="477054"/>
          </a:xfrm>
          <a:prstGeom prst="rect">
            <a:avLst/>
          </a:prstGeom>
          <a:noFill/>
        </p:spPr>
        <p:txBody>
          <a:bodyPr wrap="square" lIns="0" tIns="0" rIns="0" bIns="0" rtlCol="0">
            <a:spAutoFit/>
          </a:bodyPr>
          <a:lstStyle/>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Frequency:</a:t>
            </a:r>
          </a:p>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Once a month</a:t>
            </a:r>
          </a:p>
        </p:txBody>
      </p:sp>
      <p:sp>
        <p:nvSpPr>
          <p:cNvPr id="19" name="TextBox 18"/>
          <p:cNvSpPr txBox="1"/>
          <p:nvPr/>
        </p:nvSpPr>
        <p:spPr>
          <a:xfrm flipH="1">
            <a:off x="699479" y="6315279"/>
            <a:ext cx="6864641" cy="138748"/>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is a condition of warranty. You must do this in addition to all the steps in the ‘Clean Up’ module</a:t>
            </a:r>
          </a:p>
        </p:txBody>
      </p:sp>
      <p:grpSp>
        <p:nvGrpSpPr>
          <p:cNvPr id="20" name="Group 19"/>
          <p:cNvGrpSpPr/>
          <p:nvPr/>
        </p:nvGrpSpPr>
        <p:grpSpPr>
          <a:xfrm>
            <a:off x="695325" y="5824267"/>
            <a:ext cx="2847664" cy="432000"/>
            <a:chOff x="695325" y="5913337"/>
            <a:chExt cx="2847664" cy="432000"/>
          </a:xfrm>
        </p:grpSpPr>
        <p:sp>
          <p:nvSpPr>
            <p:cNvPr id="21" name="TextBox 20"/>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6"/>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22" name="Graphic 21" descr="Video camera outlin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325" y="5913337"/>
              <a:ext cx="432000" cy="432000"/>
            </a:xfrm>
            <a:prstGeom prst="rect">
              <a:avLst/>
            </a:prstGeom>
          </p:spPr>
        </p:pic>
      </p:grpSp>
      <p:pic>
        <p:nvPicPr>
          <p:cNvPr id="6" name="Picture 5">
            <a:hlinkClick r:id="rId6"/>
          </p:cNvPr>
          <p:cNvPicPr>
            <a:picLocks noChangeAspect="1"/>
          </p:cNvPicPr>
          <p:nvPr/>
        </p:nvPicPr>
        <p:blipFill>
          <a:blip r:embed="rId9"/>
          <a:stretch>
            <a:fillRect/>
          </a:stretch>
        </p:blipFill>
        <p:spPr>
          <a:xfrm>
            <a:off x="695325" y="1989138"/>
            <a:ext cx="6840000" cy="3845925"/>
          </a:xfrm>
          <a:prstGeom prst="rect">
            <a:avLst/>
          </a:prstGeom>
        </p:spPr>
      </p:pic>
      <p:grpSp>
        <p:nvGrpSpPr>
          <p:cNvPr id="7" name="Group 6"/>
          <p:cNvGrpSpPr/>
          <p:nvPr/>
        </p:nvGrpSpPr>
        <p:grpSpPr>
          <a:xfrm>
            <a:off x="3665325" y="3462100"/>
            <a:ext cx="900000" cy="900000"/>
            <a:chOff x="4248150" y="2838450"/>
            <a:chExt cx="900000" cy="900000"/>
          </a:xfrm>
        </p:grpSpPr>
        <p:sp>
          <p:nvSpPr>
            <p:cNvPr id="8" name="Oval 7"/>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Isosceles Triangle 9"/>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Proactive Care for Guiding Station: </a:t>
            </a:r>
            <a:br>
              <a:rPr lang="en-AU" dirty="0"/>
            </a:br>
            <a:r>
              <a:rPr lang="en-AU" dirty="0"/>
              <a:t>General Check-Up</a:t>
            </a:r>
          </a:p>
        </p:txBody>
      </p:sp>
      <p:sp>
        <p:nvSpPr>
          <p:cNvPr id="5" name="Text Placeholder 4"/>
          <p:cNvSpPr>
            <a:spLocks noGrp="1"/>
          </p:cNvSpPr>
          <p:nvPr>
            <p:ph type="body" sz="quarter" idx="10"/>
          </p:nvPr>
        </p:nvSpPr>
        <p:spPr/>
        <p:txBody>
          <a:bodyPr/>
          <a:lstStyle/>
          <a:p>
            <a:r>
              <a:rPr lang="en-AU" dirty="0"/>
              <a:t>Module 7: proactive care and troubleshooting</a:t>
            </a:r>
          </a:p>
        </p:txBody>
      </p:sp>
      <p:grpSp>
        <p:nvGrpSpPr>
          <p:cNvPr id="2" name="Group 1"/>
          <p:cNvGrpSpPr/>
          <p:nvPr/>
        </p:nvGrpSpPr>
        <p:grpSpPr>
          <a:xfrm>
            <a:off x="8610599" y="1634816"/>
            <a:ext cx="576000" cy="576000"/>
            <a:chOff x="2286000" y="3291840"/>
            <a:chExt cx="576000" cy="576000"/>
          </a:xfrm>
        </p:grpSpPr>
        <p:sp>
          <p:nvSpPr>
            <p:cNvPr id="3" name="Oval 2"/>
            <p:cNvSpPr/>
            <p:nvPr/>
          </p:nvSpPr>
          <p:spPr>
            <a:xfrm>
              <a:off x="2286000" y="329184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Graphic 5" descr="Daily calendar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58000" y="3363840"/>
              <a:ext cx="432000" cy="432000"/>
            </a:xfrm>
            <a:prstGeom prst="rect">
              <a:avLst/>
            </a:prstGeom>
          </p:spPr>
        </p:pic>
      </p:grpSp>
      <p:sp>
        <p:nvSpPr>
          <p:cNvPr id="7" name="TextBox 6"/>
          <p:cNvSpPr txBox="1"/>
          <p:nvPr/>
        </p:nvSpPr>
        <p:spPr>
          <a:xfrm flipH="1">
            <a:off x="9363724" y="1684289"/>
            <a:ext cx="2290139" cy="477054"/>
          </a:xfrm>
          <a:prstGeom prst="rect">
            <a:avLst/>
          </a:prstGeom>
          <a:noFill/>
        </p:spPr>
        <p:txBody>
          <a:bodyPr wrap="square" lIns="0" tIns="0" rIns="0" bIns="0" rtlCol="0">
            <a:spAutoFit/>
          </a:bodyPr>
          <a:lstStyle/>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Frequency:</a:t>
            </a:r>
          </a:p>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Before and after every job</a:t>
            </a:r>
          </a:p>
        </p:txBody>
      </p:sp>
      <p:pic>
        <p:nvPicPr>
          <p:cNvPr id="10" name="Picture 9" descr="A picture containing light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6767934" y="473100"/>
            <a:ext cx="647619" cy="1363689"/>
          </a:xfrm>
          <a:prstGeom prst="rect">
            <a:avLst/>
          </a:prstGeom>
        </p:spPr>
      </p:pic>
      <p:sp>
        <p:nvSpPr>
          <p:cNvPr id="11" name="TextBox 10"/>
          <p:cNvSpPr txBox="1"/>
          <p:nvPr/>
        </p:nvSpPr>
        <p:spPr>
          <a:xfrm flipH="1">
            <a:off x="699479" y="6315279"/>
            <a:ext cx="6864641" cy="138748"/>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is a condition of warranty. You must do this in addition to all the steps in the ‘Clean Up’ module</a:t>
            </a:r>
          </a:p>
        </p:txBody>
      </p:sp>
      <p:sp>
        <p:nvSpPr>
          <p:cNvPr id="13" name="TextBox 12"/>
          <p:cNvSpPr txBox="1"/>
          <p:nvPr/>
        </p:nvSpPr>
        <p:spPr>
          <a:xfrm flipH="1">
            <a:off x="8610599" y="2510585"/>
            <a:ext cx="3043264" cy="2457083"/>
          </a:xfrm>
          <a:prstGeom prst="rect">
            <a:avLst/>
          </a:prstGeom>
          <a:noFill/>
        </p:spPr>
        <p:txBody>
          <a:bodyPr wrap="square" lIns="0" tIns="0" rIns="0" bIns="0" rtlCol="0">
            <a:spAutoFit/>
          </a:bodyPr>
          <a:lstStyle/>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that none of the Guiding Station’s four feet are loose when lifting the Guiding Station, and that they are steady and firm when standing on the ground</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the bolts on the Guiding Station’s levelling board are fixed tight</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that the camera beacon can rotate freely without any abnormal resistance within its working range</a:t>
            </a:r>
          </a:p>
        </p:txBody>
      </p:sp>
      <p:grpSp>
        <p:nvGrpSpPr>
          <p:cNvPr id="8" name="Group 7"/>
          <p:cNvGrpSpPr/>
          <p:nvPr/>
        </p:nvGrpSpPr>
        <p:grpSpPr>
          <a:xfrm>
            <a:off x="695325" y="5824267"/>
            <a:ext cx="2847664" cy="432000"/>
            <a:chOff x="695325" y="5913337"/>
            <a:chExt cx="2847664" cy="432000"/>
          </a:xfrm>
        </p:grpSpPr>
        <p:sp>
          <p:nvSpPr>
            <p:cNvPr id="9" name="TextBox 8"/>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6"/>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12" name="Graphic 11" descr="Video camera outlin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325" y="5913337"/>
              <a:ext cx="432000" cy="432000"/>
            </a:xfrm>
            <a:prstGeom prst="rect">
              <a:avLst/>
            </a:prstGeom>
          </p:spPr>
        </p:pic>
      </p:grpSp>
      <p:pic>
        <p:nvPicPr>
          <p:cNvPr id="16" name="Picture 15">
            <a:hlinkClick r:id="rId6"/>
          </p:cNvPr>
          <p:cNvPicPr>
            <a:picLocks noChangeAspect="1"/>
          </p:cNvPicPr>
          <p:nvPr/>
        </p:nvPicPr>
        <p:blipFill>
          <a:blip r:embed="rId9"/>
          <a:stretch>
            <a:fillRect/>
          </a:stretch>
        </p:blipFill>
        <p:spPr>
          <a:xfrm>
            <a:off x="695325" y="1989138"/>
            <a:ext cx="6840000" cy="3811718"/>
          </a:xfrm>
          <a:prstGeom prst="rect">
            <a:avLst/>
          </a:prstGeom>
        </p:spPr>
      </p:pic>
      <p:grpSp>
        <p:nvGrpSpPr>
          <p:cNvPr id="17" name="Group 16"/>
          <p:cNvGrpSpPr/>
          <p:nvPr/>
        </p:nvGrpSpPr>
        <p:grpSpPr>
          <a:xfrm>
            <a:off x="3665325" y="3444997"/>
            <a:ext cx="900000" cy="900000"/>
            <a:chOff x="4248150" y="2838450"/>
            <a:chExt cx="900000" cy="900000"/>
          </a:xfrm>
        </p:grpSpPr>
        <p:sp>
          <p:nvSpPr>
            <p:cNvPr id="18" name="Oval 17"/>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Isosceles Triangle 18"/>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Proactive Care for Reference Beacons: </a:t>
            </a:r>
            <a:br>
              <a:rPr lang="en-AU" dirty="0"/>
            </a:br>
            <a:r>
              <a:rPr lang="en-AU" dirty="0"/>
              <a:t>General Check-Up</a:t>
            </a:r>
          </a:p>
        </p:txBody>
      </p:sp>
      <p:sp>
        <p:nvSpPr>
          <p:cNvPr id="5" name="Text Placeholder 4"/>
          <p:cNvSpPr>
            <a:spLocks noGrp="1"/>
          </p:cNvSpPr>
          <p:nvPr>
            <p:ph type="body" sz="quarter" idx="10"/>
          </p:nvPr>
        </p:nvSpPr>
        <p:spPr/>
        <p:txBody>
          <a:bodyPr/>
          <a:lstStyle/>
          <a:p>
            <a:r>
              <a:rPr lang="en-AU" dirty="0"/>
              <a:t>Module 7: proactive care and troubleshooting</a:t>
            </a:r>
          </a:p>
        </p:txBody>
      </p:sp>
      <p:pic>
        <p:nvPicPr>
          <p:cNvPr id="9" name="Picture 8"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7238443" y="550548"/>
            <a:ext cx="367342" cy="1078227"/>
          </a:xfrm>
          <a:prstGeom prst="rect">
            <a:avLst/>
          </a:prstGeom>
        </p:spPr>
      </p:pic>
      <p:pic>
        <p:nvPicPr>
          <p:cNvPr id="10" name="Picture 9"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7713006" y="550548"/>
            <a:ext cx="367342" cy="1078227"/>
          </a:xfrm>
          <a:prstGeom prst="rect">
            <a:avLst/>
          </a:prstGeom>
        </p:spPr>
      </p:pic>
      <p:sp>
        <p:nvSpPr>
          <p:cNvPr id="11" name="TextBox 10"/>
          <p:cNvSpPr txBox="1"/>
          <p:nvPr/>
        </p:nvSpPr>
        <p:spPr>
          <a:xfrm flipH="1">
            <a:off x="695325" y="6335856"/>
            <a:ext cx="6864641" cy="138748"/>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is a condition of warranty. You must do this in addition to all the steps in the ‘Clean Up’ module</a:t>
            </a:r>
          </a:p>
        </p:txBody>
      </p:sp>
      <p:sp>
        <p:nvSpPr>
          <p:cNvPr id="13" name="TextBox 12"/>
          <p:cNvSpPr txBox="1"/>
          <p:nvPr/>
        </p:nvSpPr>
        <p:spPr>
          <a:xfrm flipH="1">
            <a:off x="8610599" y="2531526"/>
            <a:ext cx="3043264" cy="2257028"/>
          </a:xfrm>
          <a:prstGeom prst="rect">
            <a:avLst/>
          </a:prstGeom>
          <a:noFill/>
        </p:spPr>
        <p:txBody>
          <a:bodyPr wrap="square" lIns="0" tIns="0" rIns="0" bIns="0" rtlCol="0">
            <a:spAutoFit/>
          </a:bodyPr>
          <a:lstStyle/>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the downward pointing laser is working properly. Press the red button to turn it on and off.</a:t>
            </a:r>
          </a:p>
          <a:p>
            <a:pPr marL="269875">
              <a:spcBef>
                <a:spcPts val="500"/>
              </a:spcBef>
              <a:spcAft>
                <a:spcPts val="500"/>
              </a:spcAft>
            </a:pPr>
            <a:r>
              <a:rPr lang="en-AU" sz="1300" dirty="0">
                <a:latin typeface="Segoe UI" panose="020B0502040204020203" pitchFamily="34" charset="0"/>
                <a:cs typeface="Segoe UI" panose="020B0502040204020203" pitchFamily="34" charset="0"/>
              </a:rPr>
              <a:t>If the laser is not working, replace the AAA battery</a:t>
            </a:r>
          </a:p>
          <a:p>
            <a:pPr marL="269875" indent="-269875">
              <a:spcBef>
                <a:spcPts val="500"/>
              </a:spcBef>
              <a:spcAft>
                <a:spcPts val="500"/>
              </a:spcAft>
              <a:buFont typeface="Wingdings" panose="05000000000000000000" pitchFamily="2" charset="2"/>
              <a:buChar char="q"/>
              <a:tabLst>
                <a:tab pos="269875" algn="l"/>
              </a:tabLst>
            </a:pPr>
            <a:r>
              <a:rPr lang="en-AU" sz="1300" dirty="0">
                <a:latin typeface="Segoe UI" panose="020B0502040204020203" pitchFamily="34" charset="0"/>
                <a:cs typeface="Segoe UI" panose="020B0502040204020203" pitchFamily="34" charset="0"/>
              </a:rPr>
              <a:t>Ensure that none of the Reference Beacons’ feet are loose when lifting the Reference Beacon, and that they are steady and firm when standing on the ground</a:t>
            </a:r>
          </a:p>
        </p:txBody>
      </p:sp>
      <p:grpSp>
        <p:nvGrpSpPr>
          <p:cNvPr id="8" name="Group 7"/>
          <p:cNvGrpSpPr/>
          <p:nvPr/>
        </p:nvGrpSpPr>
        <p:grpSpPr>
          <a:xfrm>
            <a:off x="8610599" y="1634816"/>
            <a:ext cx="576000" cy="576000"/>
            <a:chOff x="2286000" y="3291840"/>
            <a:chExt cx="576000" cy="576000"/>
          </a:xfrm>
        </p:grpSpPr>
        <p:sp>
          <p:nvSpPr>
            <p:cNvPr id="12" name="Oval 11"/>
            <p:cNvSpPr/>
            <p:nvPr/>
          </p:nvSpPr>
          <p:spPr>
            <a:xfrm>
              <a:off x="2286000" y="329184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Graphic 13" descr="Daily calendar outlin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58000" y="3363840"/>
              <a:ext cx="432000" cy="432000"/>
            </a:xfrm>
            <a:prstGeom prst="rect">
              <a:avLst/>
            </a:prstGeom>
          </p:spPr>
        </p:pic>
      </p:grpSp>
      <p:sp>
        <p:nvSpPr>
          <p:cNvPr id="16" name="TextBox 15"/>
          <p:cNvSpPr txBox="1"/>
          <p:nvPr/>
        </p:nvSpPr>
        <p:spPr>
          <a:xfrm flipH="1">
            <a:off x="9363724" y="1684289"/>
            <a:ext cx="2290139" cy="477054"/>
          </a:xfrm>
          <a:prstGeom prst="rect">
            <a:avLst/>
          </a:prstGeom>
          <a:noFill/>
        </p:spPr>
        <p:txBody>
          <a:bodyPr wrap="square" lIns="0" tIns="0" rIns="0" bIns="0" rtlCol="0">
            <a:spAutoFit/>
          </a:bodyPr>
          <a:lstStyle/>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Frequency:</a:t>
            </a:r>
          </a:p>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Before and after every job</a:t>
            </a:r>
          </a:p>
        </p:txBody>
      </p:sp>
      <p:grpSp>
        <p:nvGrpSpPr>
          <p:cNvPr id="17" name="Group 16"/>
          <p:cNvGrpSpPr/>
          <p:nvPr/>
        </p:nvGrpSpPr>
        <p:grpSpPr>
          <a:xfrm>
            <a:off x="695325" y="5824267"/>
            <a:ext cx="2847664" cy="432000"/>
            <a:chOff x="695325" y="5913337"/>
            <a:chExt cx="2847664" cy="432000"/>
          </a:xfrm>
        </p:grpSpPr>
        <p:sp>
          <p:nvSpPr>
            <p:cNvPr id="18" name="TextBox 17"/>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6"/>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19" name="Graphic 18" descr="Video camera outline"/>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325" y="5913337"/>
              <a:ext cx="432000" cy="432000"/>
            </a:xfrm>
            <a:prstGeom prst="rect">
              <a:avLst/>
            </a:prstGeom>
          </p:spPr>
        </p:pic>
      </p:grpSp>
      <p:pic>
        <p:nvPicPr>
          <p:cNvPr id="3" name="Picture 2">
            <a:hlinkClick r:id="rId6"/>
          </p:cNvPr>
          <p:cNvPicPr>
            <a:picLocks noChangeAspect="1"/>
          </p:cNvPicPr>
          <p:nvPr/>
        </p:nvPicPr>
        <p:blipFill>
          <a:blip r:embed="rId9"/>
          <a:stretch>
            <a:fillRect/>
          </a:stretch>
        </p:blipFill>
        <p:spPr>
          <a:xfrm>
            <a:off x="695325" y="2001184"/>
            <a:ext cx="6840000" cy="3834926"/>
          </a:xfrm>
          <a:prstGeom prst="rect">
            <a:avLst/>
          </a:prstGeom>
        </p:spPr>
      </p:pic>
      <p:grpSp>
        <p:nvGrpSpPr>
          <p:cNvPr id="6" name="Group 5"/>
          <p:cNvGrpSpPr/>
          <p:nvPr/>
        </p:nvGrpSpPr>
        <p:grpSpPr>
          <a:xfrm>
            <a:off x="3665325" y="3468647"/>
            <a:ext cx="900000" cy="900000"/>
            <a:chOff x="4248150" y="2838450"/>
            <a:chExt cx="900000" cy="900000"/>
          </a:xfrm>
        </p:grpSpPr>
        <p:sp>
          <p:nvSpPr>
            <p:cNvPr id="7" name="Oval 6"/>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Isosceles Triangle 14"/>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Proactive Care for All Batteries</a:t>
            </a:r>
          </a:p>
        </p:txBody>
      </p:sp>
      <p:sp>
        <p:nvSpPr>
          <p:cNvPr id="5" name="Text Placeholder 4"/>
          <p:cNvSpPr>
            <a:spLocks noGrp="1"/>
          </p:cNvSpPr>
          <p:nvPr>
            <p:ph type="body" sz="quarter" idx="10"/>
          </p:nvPr>
        </p:nvSpPr>
        <p:spPr/>
        <p:txBody>
          <a:bodyPr/>
          <a:lstStyle/>
          <a:p>
            <a:r>
              <a:rPr lang="en-AU" dirty="0"/>
              <a:t>Module 7: proactive care and troubleshooting</a:t>
            </a:r>
          </a:p>
        </p:txBody>
      </p:sp>
      <p:sp>
        <p:nvSpPr>
          <p:cNvPr id="13" name="TextBox 12"/>
          <p:cNvSpPr txBox="1"/>
          <p:nvPr/>
        </p:nvSpPr>
        <p:spPr>
          <a:xfrm flipH="1">
            <a:off x="8610599" y="2506552"/>
            <a:ext cx="3043264" cy="2457083"/>
          </a:xfrm>
          <a:prstGeom prst="rect">
            <a:avLst/>
          </a:prstGeom>
          <a:noFill/>
        </p:spPr>
        <p:txBody>
          <a:bodyPr wrap="square" lIns="0" tIns="0" rIns="0" bIns="0" rtlCol="0">
            <a:spAutoFit/>
          </a:bodyPr>
          <a:lstStyle/>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Before connecting any battery to any equipment, ensure there is no observable damage to the battery, including the outlet cable, connectors and the battery shell</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Charge all batteries using the charging station the day before the job</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Ensure that all batteries are charged and discharged / used once every two months</a:t>
            </a:r>
          </a:p>
        </p:txBody>
      </p:sp>
      <p:grpSp>
        <p:nvGrpSpPr>
          <p:cNvPr id="8" name="Group 7"/>
          <p:cNvGrpSpPr/>
          <p:nvPr/>
        </p:nvGrpSpPr>
        <p:grpSpPr>
          <a:xfrm>
            <a:off x="8610599" y="1634816"/>
            <a:ext cx="576000" cy="576000"/>
            <a:chOff x="2286000" y="3291840"/>
            <a:chExt cx="576000" cy="576000"/>
          </a:xfrm>
        </p:grpSpPr>
        <p:sp>
          <p:nvSpPr>
            <p:cNvPr id="9" name="Oval 8"/>
            <p:cNvSpPr/>
            <p:nvPr/>
          </p:nvSpPr>
          <p:spPr>
            <a:xfrm>
              <a:off x="2286000" y="3291840"/>
              <a:ext cx="576000" cy="57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Graphic 9" descr="Daily calendar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58000" y="3363840"/>
              <a:ext cx="432000" cy="432000"/>
            </a:xfrm>
            <a:prstGeom prst="rect">
              <a:avLst/>
            </a:prstGeom>
          </p:spPr>
        </p:pic>
      </p:grpSp>
      <p:sp>
        <p:nvSpPr>
          <p:cNvPr id="11" name="TextBox 10"/>
          <p:cNvSpPr txBox="1"/>
          <p:nvPr/>
        </p:nvSpPr>
        <p:spPr>
          <a:xfrm flipH="1">
            <a:off x="9363724" y="1684289"/>
            <a:ext cx="2290139" cy="477054"/>
          </a:xfrm>
          <a:prstGeom prst="rect">
            <a:avLst/>
          </a:prstGeom>
          <a:noFill/>
        </p:spPr>
        <p:txBody>
          <a:bodyPr wrap="square" lIns="0" tIns="0" rIns="0" bIns="0" rtlCol="0">
            <a:spAutoFit/>
          </a:bodyPr>
          <a:lstStyle/>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Frequency:</a:t>
            </a:r>
          </a:p>
          <a:p>
            <a:pPr>
              <a:spcBef>
                <a:spcPts val="300"/>
              </a:spcBef>
              <a:spcAft>
                <a:spcPts val="300"/>
              </a:spcAft>
            </a:pPr>
            <a:r>
              <a:rPr lang="en-AU" sz="1300" b="1" dirty="0">
                <a:solidFill>
                  <a:schemeClr val="accent1"/>
                </a:solidFill>
                <a:latin typeface="Segoe UI" panose="020B0502040204020203" pitchFamily="34" charset="0"/>
                <a:cs typeface="Segoe UI" panose="020B0502040204020203" pitchFamily="34" charset="0"/>
              </a:rPr>
              <a:t>Before and after every job</a:t>
            </a:r>
          </a:p>
        </p:txBody>
      </p:sp>
      <p:sp>
        <p:nvSpPr>
          <p:cNvPr id="14" name="TextBox 13"/>
          <p:cNvSpPr txBox="1"/>
          <p:nvPr/>
        </p:nvSpPr>
        <p:spPr>
          <a:xfrm flipH="1">
            <a:off x="695325" y="6335856"/>
            <a:ext cx="6864641" cy="138748"/>
          </a:xfrm>
          <a:prstGeom prst="rect">
            <a:avLst/>
          </a:prstGeom>
          <a:noFill/>
        </p:spPr>
        <p:txBody>
          <a:bodyPr wrap="square" lIns="0" tIns="0" rIns="0" bIns="0" rtlCol="0">
            <a:spAutoFit/>
          </a:bodyPr>
          <a:lstStyle/>
          <a:p>
            <a:pPr>
              <a:spcBef>
                <a:spcPts val="300"/>
              </a:spcBef>
              <a:spcAft>
                <a:spcPts val="300"/>
              </a:spcAft>
            </a:pPr>
            <a:r>
              <a:rPr lang="en-AU" sz="900" dirty="0">
                <a:latin typeface="Segoe UI" panose="020B0502040204020203" pitchFamily="34" charset="0"/>
                <a:cs typeface="Segoe UI" panose="020B0502040204020203" pitchFamily="34" charset="0"/>
              </a:rPr>
              <a:t>Please note: Executing these steps is a condition of warranty. You must do this in addition to all the steps in the ‘Clean Up’ module</a:t>
            </a:r>
          </a:p>
        </p:txBody>
      </p:sp>
      <p:grpSp>
        <p:nvGrpSpPr>
          <p:cNvPr id="2" name="Group 1"/>
          <p:cNvGrpSpPr/>
          <p:nvPr/>
        </p:nvGrpSpPr>
        <p:grpSpPr>
          <a:xfrm>
            <a:off x="695325" y="5840081"/>
            <a:ext cx="2847664" cy="432000"/>
            <a:chOff x="695325" y="5913337"/>
            <a:chExt cx="2847664" cy="432000"/>
          </a:xfrm>
        </p:grpSpPr>
        <p:sp>
          <p:nvSpPr>
            <p:cNvPr id="3" name="TextBox 2"/>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AU" sz="1300" b="1" dirty="0">
                  <a:solidFill>
                    <a:schemeClr val="tx1"/>
                  </a:solidFill>
                  <a:latin typeface="Segoe UI" panose="020B0502040204020203" pitchFamily="34" charset="0"/>
                  <a:cs typeface="Segoe UI" panose="020B0502040204020203" pitchFamily="34" charset="0"/>
                  <a:hlinkClick r:id="rId4"/>
                </a:rPr>
                <a:t>CLICK TO PLAY VIDEO</a:t>
              </a:r>
              <a:endParaRPr lang="en-AU" sz="1300" b="1" dirty="0">
                <a:solidFill>
                  <a:schemeClr val="tx1"/>
                </a:solidFill>
                <a:latin typeface="Segoe UI" panose="020B0502040204020203" pitchFamily="34" charset="0"/>
                <a:cs typeface="Segoe UI" panose="020B0502040204020203" pitchFamily="34" charset="0"/>
              </a:endParaRPr>
            </a:p>
          </p:txBody>
        </p:sp>
        <p:pic>
          <p:nvPicPr>
            <p:cNvPr id="6" name="Graphic 5" descr="Video camera outline"/>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325" y="5913337"/>
              <a:ext cx="432000" cy="432000"/>
            </a:xfrm>
            <a:prstGeom prst="rect">
              <a:avLst/>
            </a:prstGeom>
          </p:spPr>
        </p:pic>
      </p:grpSp>
      <p:pic>
        <p:nvPicPr>
          <p:cNvPr id="7" name="Picture 6">
            <a:hlinkClick r:id="rId4"/>
          </p:cNvPr>
          <p:cNvPicPr>
            <a:picLocks noChangeAspect="1"/>
          </p:cNvPicPr>
          <p:nvPr/>
        </p:nvPicPr>
        <p:blipFill>
          <a:blip r:embed="rId7"/>
          <a:stretch>
            <a:fillRect/>
          </a:stretch>
        </p:blipFill>
        <p:spPr>
          <a:xfrm>
            <a:off x="695325" y="1989138"/>
            <a:ext cx="6840000" cy="3831911"/>
          </a:xfrm>
          <a:prstGeom prst="rect">
            <a:avLst/>
          </a:prstGeom>
        </p:spPr>
      </p:pic>
      <p:grpSp>
        <p:nvGrpSpPr>
          <p:cNvPr id="12" name="Group 11"/>
          <p:cNvGrpSpPr/>
          <p:nvPr/>
        </p:nvGrpSpPr>
        <p:grpSpPr>
          <a:xfrm>
            <a:off x="3665325" y="3115105"/>
            <a:ext cx="900000" cy="900000"/>
            <a:chOff x="4248150" y="2838450"/>
            <a:chExt cx="900000" cy="900000"/>
          </a:xfrm>
        </p:grpSpPr>
        <p:sp>
          <p:nvSpPr>
            <p:cNvPr id="15" name="Oval 14"/>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Isosceles Triangle 19"/>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7043370" y="1783080"/>
            <a:ext cx="2306034" cy="4038600"/>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a:xfrm>
            <a:off x="696000" y="727206"/>
            <a:ext cx="8994100" cy="387798"/>
          </a:xfrm>
        </p:spPr>
        <p:txBody>
          <a:bodyPr/>
          <a:lstStyle/>
          <a:p>
            <a:r>
              <a:rPr lang="en-AU" dirty="0"/>
              <a:t>There are four categories of care and troubleshooting</a:t>
            </a:r>
          </a:p>
        </p:txBody>
      </p:sp>
      <p:sp>
        <p:nvSpPr>
          <p:cNvPr id="5" name="Text Placeholder 4"/>
          <p:cNvSpPr>
            <a:spLocks noGrp="1"/>
          </p:cNvSpPr>
          <p:nvPr>
            <p:ph type="body" sz="quarter" idx="10"/>
          </p:nvPr>
        </p:nvSpPr>
        <p:spPr/>
        <p:txBody>
          <a:bodyPr/>
          <a:lstStyle/>
          <a:p>
            <a:r>
              <a:rPr lang="en-AU" dirty="0"/>
              <a:t>Module 7: proactive care and troubleshooting</a:t>
            </a:r>
          </a:p>
        </p:txBody>
      </p:sp>
      <p:sp>
        <p:nvSpPr>
          <p:cNvPr id="2" name="TextBox 1"/>
          <p:cNvSpPr txBox="1"/>
          <p:nvPr/>
        </p:nvSpPr>
        <p:spPr>
          <a:xfrm flipH="1">
            <a:off x="2585809" y="2258983"/>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Proactive Care </a:t>
            </a:r>
          </a:p>
        </p:txBody>
      </p:sp>
      <p:sp>
        <p:nvSpPr>
          <p:cNvPr id="3" name="TextBox 2"/>
          <p:cNvSpPr txBox="1"/>
          <p:nvPr/>
        </p:nvSpPr>
        <p:spPr>
          <a:xfrm flipH="1">
            <a:off x="4896098" y="2258983"/>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Proactive Service </a:t>
            </a:r>
          </a:p>
        </p:txBody>
      </p:sp>
      <p:sp>
        <p:nvSpPr>
          <p:cNvPr id="6" name="TextBox 5"/>
          <p:cNvSpPr txBox="1"/>
          <p:nvPr/>
        </p:nvSpPr>
        <p:spPr>
          <a:xfrm flipH="1">
            <a:off x="7206387" y="1997373"/>
            <a:ext cx="1980000" cy="523220"/>
          </a:xfrm>
          <a:prstGeom prst="rect">
            <a:avLst/>
          </a:prstGeom>
          <a:noFill/>
        </p:spPr>
        <p:txBody>
          <a:bodyPr wrap="square" lIns="0" tIns="0" rIns="0" bIns="0" rtlCol="0">
            <a:spAutoFit/>
          </a:bodyPr>
          <a:lstStyle/>
          <a:p>
            <a:pPr>
              <a:spcBef>
                <a:spcPts val="300"/>
              </a:spcBef>
              <a:spcAft>
                <a:spcPts val="300"/>
              </a:spcAft>
            </a:pPr>
            <a:r>
              <a:rPr lang="en-AU" sz="1700" b="1" dirty="0">
                <a:solidFill>
                  <a:schemeClr val="bg2"/>
                </a:solidFill>
                <a:latin typeface="Segoe UI" panose="020B0502040204020203" pitchFamily="34" charset="0"/>
                <a:cs typeface="Segoe UI" panose="020B0502040204020203" pitchFamily="34" charset="0"/>
              </a:rPr>
              <a:t>Basic Troubleshooting</a:t>
            </a:r>
          </a:p>
        </p:txBody>
      </p:sp>
      <p:sp>
        <p:nvSpPr>
          <p:cNvPr id="7" name="TextBox 6"/>
          <p:cNvSpPr txBox="1"/>
          <p:nvPr/>
        </p:nvSpPr>
        <p:spPr>
          <a:xfrm flipH="1">
            <a:off x="9516676" y="1997373"/>
            <a:ext cx="1980000" cy="52322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Advanced Troubleshooting</a:t>
            </a:r>
          </a:p>
        </p:txBody>
      </p:sp>
      <p:sp>
        <p:nvSpPr>
          <p:cNvPr id="8" name="TextBox 7"/>
          <p:cNvSpPr txBox="1"/>
          <p:nvPr/>
        </p:nvSpPr>
        <p:spPr>
          <a:xfrm flipH="1">
            <a:off x="2585809"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The User</a:t>
            </a:r>
          </a:p>
        </p:txBody>
      </p:sp>
      <p:sp>
        <p:nvSpPr>
          <p:cNvPr id="9" name="TextBox 8"/>
          <p:cNvSpPr txBox="1"/>
          <p:nvPr/>
        </p:nvSpPr>
        <p:spPr>
          <a:xfrm flipH="1">
            <a:off x="4896098"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August Robotics</a:t>
            </a:r>
          </a:p>
        </p:txBody>
      </p:sp>
      <p:sp>
        <p:nvSpPr>
          <p:cNvPr id="10" name="TextBox 9"/>
          <p:cNvSpPr txBox="1"/>
          <p:nvPr/>
        </p:nvSpPr>
        <p:spPr>
          <a:xfrm flipH="1">
            <a:off x="7206387"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solidFill>
                  <a:schemeClr val="bg2"/>
                </a:solidFill>
                <a:latin typeface="Segoe UI" panose="020B0502040204020203" pitchFamily="34" charset="0"/>
                <a:cs typeface="Segoe UI" panose="020B0502040204020203" pitchFamily="34" charset="0"/>
              </a:rPr>
              <a:t>The User</a:t>
            </a:r>
          </a:p>
        </p:txBody>
      </p:sp>
      <p:sp>
        <p:nvSpPr>
          <p:cNvPr id="11" name="TextBox 10"/>
          <p:cNvSpPr txBox="1"/>
          <p:nvPr/>
        </p:nvSpPr>
        <p:spPr>
          <a:xfrm flipH="1">
            <a:off x="9516676" y="2696554"/>
            <a:ext cx="1980000"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August Robotics</a:t>
            </a:r>
          </a:p>
        </p:txBody>
      </p:sp>
      <p:sp>
        <p:nvSpPr>
          <p:cNvPr id="13" name="TextBox 12"/>
          <p:cNvSpPr txBox="1"/>
          <p:nvPr/>
        </p:nvSpPr>
        <p:spPr>
          <a:xfrm flipH="1">
            <a:off x="695324" y="2696554"/>
            <a:ext cx="1560196"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Performed by</a:t>
            </a:r>
          </a:p>
        </p:txBody>
      </p:sp>
      <p:sp>
        <p:nvSpPr>
          <p:cNvPr id="15" name="TextBox 14"/>
          <p:cNvSpPr txBox="1"/>
          <p:nvPr/>
        </p:nvSpPr>
        <p:spPr>
          <a:xfrm flipH="1">
            <a:off x="695324" y="2258983"/>
            <a:ext cx="1560196"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Category</a:t>
            </a:r>
          </a:p>
        </p:txBody>
      </p:sp>
      <p:sp>
        <p:nvSpPr>
          <p:cNvPr id="16" name="Rectangle: Rounded Corners 15"/>
          <p:cNvSpPr/>
          <p:nvPr/>
        </p:nvSpPr>
        <p:spPr>
          <a:xfrm>
            <a:off x="2585808"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p:cNvSpPr/>
          <p:nvPr/>
        </p:nvSpPr>
        <p:spPr>
          <a:xfrm>
            <a:off x="4896098"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Rounded Corners 17"/>
          <p:cNvSpPr/>
          <p:nvPr/>
        </p:nvSpPr>
        <p:spPr>
          <a:xfrm>
            <a:off x="7206387" y="3084925"/>
            <a:ext cx="1980000"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solidFill>
            </a:endParaRPr>
          </a:p>
        </p:txBody>
      </p:sp>
      <p:sp>
        <p:nvSpPr>
          <p:cNvPr id="19" name="Rectangle: Rounded Corners 18"/>
          <p:cNvSpPr/>
          <p:nvPr/>
        </p:nvSpPr>
        <p:spPr>
          <a:xfrm>
            <a:off x="9516676" y="3084925"/>
            <a:ext cx="198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flipH="1">
            <a:off x="695324" y="5137196"/>
            <a:ext cx="1560196" cy="52322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Covered in this document?</a:t>
            </a:r>
          </a:p>
        </p:txBody>
      </p:sp>
      <p:pic>
        <p:nvPicPr>
          <p:cNvPr id="21" name="Graphic 20" descr="Badge Tick1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5808" y="5137196"/>
            <a:ext cx="540000" cy="540000"/>
          </a:xfrm>
          <a:prstGeom prst="rect">
            <a:avLst/>
          </a:prstGeom>
        </p:spPr>
      </p:pic>
      <p:pic>
        <p:nvPicPr>
          <p:cNvPr id="22" name="Graphic 21" descr="Badge Cross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6098" y="5137196"/>
            <a:ext cx="540000" cy="540000"/>
          </a:xfrm>
          <a:prstGeom prst="rect">
            <a:avLst/>
          </a:prstGeom>
        </p:spPr>
      </p:pic>
      <p:pic>
        <p:nvPicPr>
          <p:cNvPr id="23" name="Graphic 22" descr="Badge Tick1 with solid fill"/>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26387" y="5137196"/>
            <a:ext cx="540000" cy="540000"/>
          </a:xfrm>
          <a:prstGeom prst="rect">
            <a:avLst/>
          </a:prstGeom>
        </p:spPr>
      </p:pic>
      <p:pic>
        <p:nvPicPr>
          <p:cNvPr id="24" name="Graphic 23" descr="Badge Cross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6676" y="5137196"/>
            <a:ext cx="540000" cy="540000"/>
          </a:xfrm>
          <a:prstGeom prst="rect">
            <a:avLst/>
          </a:prstGeom>
        </p:spPr>
      </p:pic>
      <p:sp>
        <p:nvSpPr>
          <p:cNvPr id="25" name="TextBox 24"/>
          <p:cNvSpPr txBox="1"/>
          <p:nvPr/>
        </p:nvSpPr>
        <p:spPr>
          <a:xfrm flipH="1">
            <a:off x="2585808" y="3382575"/>
            <a:ext cx="1980000" cy="800219"/>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Steps the user needs to perform to care for the equipment after every job or every month</a:t>
            </a:r>
          </a:p>
        </p:txBody>
      </p:sp>
      <p:sp>
        <p:nvSpPr>
          <p:cNvPr id="26" name="TextBox 25"/>
          <p:cNvSpPr txBox="1"/>
          <p:nvPr/>
        </p:nvSpPr>
        <p:spPr>
          <a:xfrm flipH="1">
            <a:off x="4896098" y="3382575"/>
            <a:ext cx="1980000" cy="1000274"/>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Advanced steps an August Robotics engineer will perform to care for the equipment after every 6,000 marks or every year</a:t>
            </a:r>
          </a:p>
        </p:txBody>
      </p:sp>
      <p:sp>
        <p:nvSpPr>
          <p:cNvPr id="27" name="TextBox 26"/>
          <p:cNvSpPr txBox="1"/>
          <p:nvPr/>
        </p:nvSpPr>
        <p:spPr>
          <a:xfrm flipH="1">
            <a:off x="7206387" y="3382575"/>
            <a:ext cx="1980000" cy="600164"/>
          </a:xfrm>
          <a:prstGeom prst="rect">
            <a:avLst/>
          </a:prstGeom>
          <a:noFill/>
        </p:spPr>
        <p:txBody>
          <a:bodyPr wrap="square" lIns="0" tIns="0" rIns="0" bIns="0" rtlCol="0">
            <a:spAutoFit/>
          </a:bodyPr>
          <a:lstStyle/>
          <a:p>
            <a:pPr>
              <a:spcBef>
                <a:spcPts val="300"/>
              </a:spcBef>
              <a:spcAft>
                <a:spcPts val="300"/>
              </a:spcAft>
            </a:pPr>
            <a:r>
              <a:rPr lang="en-AU" sz="1300" dirty="0">
                <a:solidFill>
                  <a:schemeClr val="bg2"/>
                </a:solidFill>
                <a:latin typeface="Segoe UI" panose="020B0502040204020203" pitchFamily="34" charset="0"/>
                <a:cs typeface="Segoe UI" panose="020B0502040204020203" pitchFamily="34" charset="0"/>
              </a:rPr>
              <a:t>Basic steps the user can try if something is not working well</a:t>
            </a:r>
          </a:p>
        </p:txBody>
      </p:sp>
      <p:sp>
        <p:nvSpPr>
          <p:cNvPr id="28" name="TextBox 27"/>
          <p:cNvSpPr txBox="1"/>
          <p:nvPr/>
        </p:nvSpPr>
        <p:spPr>
          <a:xfrm flipH="1">
            <a:off x="9516676" y="3382575"/>
            <a:ext cx="1980000" cy="1000274"/>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If, after trying basic troubleshooting, there are still issues, contact your August Robotics representative</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Issue 1: Mark quality is poor (1/4)</a:t>
            </a:r>
          </a:p>
        </p:txBody>
      </p:sp>
      <p:sp>
        <p:nvSpPr>
          <p:cNvPr id="5" name="Text Placeholder 4"/>
          <p:cNvSpPr>
            <a:spLocks noGrp="1"/>
          </p:cNvSpPr>
          <p:nvPr>
            <p:ph type="body" sz="quarter" idx="10"/>
          </p:nvPr>
        </p:nvSpPr>
        <p:spPr/>
        <p:txBody>
          <a:bodyPr/>
          <a:lstStyle/>
          <a:p>
            <a:r>
              <a:rPr lang="en-AU" dirty="0"/>
              <a:t>Module 7: proactive care and troubleshooting</a:t>
            </a:r>
          </a:p>
        </p:txBody>
      </p:sp>
      <p:sp>
        <p:nvSpPr>
          <p:cNvPr id="3" name="TextBox 2"/>
          <p:cNvSpPr txBox="1"/>
          <p:nvPr/>
        </p:nvSpPr>
        <p:spPr>
          <a:xfrm flipH="1">
            <a:off x="1142364" y="5035503"/>
            <a:ext cx="2840355" cy="230832"/>
          </a:xfrm>
          <a:prstGeom prst="rect">
            <a:avLst/>
          </a:prstGeom>
          <a:noFill/>
        </p:spPr>
        <p:txBody>
          <a:bodyPr wrap="square" lIns="0" tIns="0" rIns="0" bIns="0" rtlCol="0">
            <a:spAutoFit/>
          </a:bodyPr>
          <a:lstStyle/>
          <a:p>
            <a:pPr>
              <a:spcBef>
                <a:spcPts val="500"/>
              </a:spcBef>
              <a:spcAft>
                <a:spcPts val="500"/>
              </a:spcAft>
            </a:pPr>
            <a:r>
              <a:rPr lang="en-AU" sz="1500" b="1" dirty="0">
                <a:solidFill>
                  <a:schemeClr val="accent1"/>
                </a:solidFill>
                <a:latin typeface="Segoe UI" panose="020B0502040204020203" pitchFamily="34" charset="0"/>
                <a:cs typeface="Segoe UI" panose="020B0502040204020203" pitchFamily="34" charset="0"/>
              </a:rPr>
              <a:t>Complete and fully formed</a:t>
            </a:r>
          </a:p>
        </p:txBody>
      </p:sp>
      <p:sp>
        <p:nvSpPr>
          <p:cNvPr id="6" name="TextBox 5"/>
          <p:cNvSpPr txBox="1"/>
          <p:nvPr/>
        </p:nvSpPr>
        <p:spPr>
          <a:xfrm flipH="1">
            <a:off x="1142364" y="5513240"/>
            <a:ext cx="2840355" cy="230832"/>
          </a:xfrm>
          <a:prstGeom prst="rect">
            <a:avLst/>
          </a:prstGeom>
          <a:noFill/>
        </p:spPr>
        <p:txBody>
          <a:bodyPr wrap="square" lIns="0" tIns="0" rIns="0" bIns="0" rtlCol="0">
            <a:spAutoFit/>
          </a:bodyPr>
          <a:lstStyle/>
          <a:p>
            <a:pPr>
              <a:spcBef>
                <a:spcPts val="500"/>
              </a:spcBef>
              <a:spcAft>
                <a:spcPts val="500"/>
              </a:spcAft>
            </a:pPr>
            <a:r>
              <a:rPr lang="en-AU" sz="1500" b="1" dirty="0">
                <a:solidFill>
                  <a:schemeClr val="accent1"/>
                </a:solidFill>
                <a:latin typeface="Segoe UI" panose="020B0502040204020203" pitchFamily="34" charset="0"/>
                <a:cs typeface="Segoe UI" panose="020B0502040204020203" pitchFamily="34" charset="0"/>
              </a:rPr>
              <a:t>Clear and crisp lines</a:t>
            </a:r>
          </a:p>
        </p:txBody>
      </p:sp>
      <p:sp>
        <p:nvSpPr>
          <p:cNvPr id="7" name="TextBox 6"/>
          <p:cNvSpPr txBox="1"/>
          <p:nvPr/>
        </p:nvSpPr>
        <p:spPr>
          <a:xfrm flipH="1">
            <a:off x="1142364" y="5990975"/>
            <a:ext cx="2840355" cy="230832"/>
          </a:xfrm>
          <a:prstGeom prst="rect">
            <a:avLst/>
          </a:prstGeom>
          <a:noFill/>
        </p:spPr>
        <p:txBody>
          <a:bodyPr wrap="square" lIns="0" tIns="0" rIns="0" bIns="0" rtlCol="0">
            <a:spAutoFit/>
          </a:bodyPr>
          <a:lstStyle/>
          <a:p>
            <a:pPr>
              <a:spcBef>
                <a:spcPts val="500"/>
              </a:spcBef>
              <a:spcAft>
                <a:spcPts val="500"/>
              </a:spcAft>
            </a:pPr>
            <a:r>
              <a:rPr lang="en-AU" sz="1500" b="1" dirty="0">
                <a:solidFill>
                  <a:schemeClr val="accent1"/>
                </a:solidFill>
                <a:latin typeface="Segoe UI" panose="020B0502040204020203" pitchFamily="34" charset="0"/>
                <a:cs typeface="Segoe UI" panose="020B0502040204020203" pitchFamily="34" charset="0"/>
              </a:rPr>
              <a:t>Good paint coverage</a:t>
            </a:r>
          </a:p>
        </p:txBody>
      </p:sp>
      <p:pic>
        <p:nvPicPr>
          <p:cNvPr id="8" name="Graphic 7" descr="Badge Tick1 with solid fill"/>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764" y="4970919"/>
            <a:ext cx="360000" cy="360000"/>
          </a:xfrm>
          <a:prstGeom prst="rect">
            <a:avLst/>
          </a:prstGeom>
        </p:spPr>
      </p:pic>
      <p:pic>
        <p:nvPicPr>
          <p:cNvPr id="9" name="Graphic 8" descr="Badge Tick1 with solid fill"/>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764" y="5448656"/>
            <a:ext cx="360000" cy="360000"/>
          </a:xfrm>
          <a:prstGeom prst="rect">
            <a:avLst/>
          </a:prstGeom>
        </p:spPr>
      </p:pic>
      <p:pic>
        <p:nvPicPr>
          <p:cNvPr id="10" name="Graphic 9" descr="Badge Tick1 with solid fill"/>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764" y="5926391"/>
            <a:ext cx="360000" cy="360000"/>
          </a:xfrm>
          <a:prstGeom prst="rect">
            <a:avLst/>
          </a:prstGeom>
        </p:spPr>
      </p:pic>
      <p:sp>
        <p:nvSpPr>
          <p:cNvPr id="11" name="TextBox 10"/>
          <p:cNvSpPr txBox="1"/>
          <p:nvPr/>
        </p:nvSpPr>
        <p:spPr>
          <a:xfrm flipH="1">
            <a:off x="695325" y="1628775"/>
            <a:ext cx="504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A good quality mark should be...</a:t>
            </a:r>
          </a:p>
        </p:txBody>
      </p:sp>
      <p:sp>
        <p:nvSpPr>
          <p:cNvPr id="12" name="TextBox 11"/>
          <p:cNvSpPr txBox="1"/>
          <p:nvPr/>
        </p:nvSpPr>
        <p:spPr>
          <a:xfrm flipH="1">
            <a:off x="6456677" y="1628775"/>
            <a:ext cx="504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There are two types of issues</a:t>
            </a:r>
          </a:p>
        </p:txBody>
      </p:sp>
      <p:sp>
        <p:nvSpPr>
          <p:cNvPr id="13" name="TextBox 12"/>
          <p:cNvSpPr txBox="1"/>
          <p:nvPr/>
        </p:nvSpPr>
        <p:spPr>
          <a:xfrm flipH="1">
            <a:off x="6929119" y="2106512"/>
            <a:ext cx="4567552"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Mark quality is inconsistent</a:t>
            </a:r>
          </a:p>
        </p:txBody>
      </p:sp>
      <p:sp>
        <p:nvSpPr>
          <p:cNvPr id="15" name="TextBox 14"/>
          <p:cNvSpPr txBox="1"/>
          <p:nvPr/>
        </p:nvSpPr>
        <p:spPr>
          <a:xfrm flipH="1">
            <a:off x="6929119" y="2584249"/>
            <a:ext cx="4567552"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Mark quality is good at the start but poor later on</a:t>
            </a:r>
          </a:p>
        </p:txBody>
      </p:sp>
      <p:sp>
        <p:nvSpPr>
          <p:cNvPr id="16" name="TextBox 15"/>
          <p:cNvSpPr txBox="1"/>
          <p:nvPr/>
        </p:nvSpPr>
        <p:spPr>
          <a:xfrm flipH="1">
            <a:off x="6456677" y="2106512"/>
            <a:ext cx="370842"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1a)</a:t>
            </a:r>
          </a:p>
        </p:txBody>
      </p:sp>
      <p:sp>
        <p:nvSpPr>
          <p:cNvPr id="18" name="TextBox 17"/>
          <p:cNvSpPr txBox="1"/>
          <p:nvPr/>
        </p:nvSpPr>
        <p:spPr>
          <a:xfrm flipH="1">
            <a:off x="6456677" y="2584249"/>
            <a:ext cx="370842"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1b)</a:t>
            </a:r>
          </a:p>
        </p:txBody>
      </p:sp>
      <p:pic>
        <p:nvPicPr>
          <p:cNvPr id="21" name="Picture 20" descr="A yellow star on a black surface&#10;&#10;Description automatically generated with medium confidence"/>
          <p:cNvPicPr>
            <a:picLocks noChangeAspect="1"/>
          </p:cNvPicPr>
          <p:nvPr/>
        </p:nvPicPr>
        <p:blipFill rotWithShape="1">
          <a:blip r:embed="rId4" cstate="print">
            <a:extLst>
              <a:ext uri="{28A0092B-C50C-407E-A947-70E740481C1C}">
                <a14:useLocalDpi xmlns:a14="http://schemas.microsoft.com/office/drawing/2010/main" val="0"/>
              </a:ext>
            </a:extLst>
          </a:blip>
          <a:srcRect t="9115" b="6511"/>
          <a:stretch>
            <a:fillRect/>
          </a:stretch>
        </p:blipFill>
        <p:spPr>
          <a:xfrm>
            <a:off x="695325" y="2200263"/>
            <a:ext cx="4320000" cy="2430000"/>
          </a:xfrm>
          <a:prstGeom prst="rect">
            <a:avLst/>
          </a:prstGeom>
        </p:spPr>
      </p:pic>
      <p:pic>
        <p:nvPicPr>
          <p:cNvPr id="23" name="Picture 22" descr="Shape&#10;&#10;Description automatically generated with medium confidence"/>
          <p:cNvPicPr>
            <a:picLocks noChangeAspect="1"/>
          </p:cNvPicPr>
          <p:nvPr/>
        </p:nvPicPr>
        <p:blipFill rotWithShape="1">
          <a:blip r:embed="rId5" cstate="print">
            <a:extLst>
              <a:ext uri="{28A0092B-C50C-407E-A947-70E740481C1C}">
                <a14:useLocalDpi xmlns:a14="http://schemas.microsoft.com/office/drawing/2010/main" val="0"/>
              </a:ext>
            </a:extLst>
          </a:blip>
          <a:srcRect l="18208" t="15218" r="15905" b="18868"/>
          <a:stretch>
            <a:fillRect/>
          </a:stretch>
        </p:blipFill>
        <p:spPr>
          <a:xfrm>
            <a:off x="6456677" y="3684176"/>
            <a:ext cx="4320000" cy="243000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Issue 1: Mark quality is poor (2/4)</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4" name="TextBox 3"/>
          <p:cNvSpPr txBox="1"/>
          <p:nvPr/>
        </p:nvSpPr>
        <p:spPr>
          <a:xfrm flipH="1">
            <a:off x="1167767" y="1396318"/>
            <a:ext cx="4567552"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Mark quality is inconsistent</a:t>
            </a:r>
          </a:p>
        </p:txBody>
      </p:sp>
      <p:sp>
        <p:nvSpPr>
          <p:cNvPr id="5" name="TextBox 4"/>
          <p:cNvSpPr txBox="1"/>
          <p:nvPr/>
        </p:nvSpPr>
        <p:spPr>
          <a:xfrm flipH="1">
            <a:off x="695325" y="1397943"/>
            <a:ext cx="370842"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1a)</a:t>
            </a:r>
          </a:p>
        </p:txBody>
      </p:sp>
      <p:sp>
        <p:nvSpPr>
          <p:cNvPr id="6" name="TextBox 5"/>
          <p:cNvSpPr txBox="1"/>
          <p:nvPr/>
        </p:nvSpPr>
        <p:spPr>
          <a:xfrm flipH="1">
            <a:off x="695325" y="1998539"/>
            <a:ext cx="252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Potential Root Cause</a:t>
            </a:r>
          </a:p>
        </p:txBody>
      </p:sp>
      <p:sp>
        <p:nvSpPr>
          <p:cNvPr id="7" name="TextBox 6"/>
          <p:cNvSpPr txBox="1"/>
          <p:nvPr/>
        </p:nvSpPr>
        <p:spPr>
          <a:xfrm flipH="1">
            <a:off x="3575326" y="1998539"/>
            <a:ext cx="468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Suggested Action</a:t>
            </a:r>
          </a:p>
        </p:txBody>
      </p:sp>
      <p:sp>
        <p:nvSpPr>
          <p:cNvPr id="8" name="TextBox 7"/>
          <p:cNvSpPr txBox="1"/>
          <p:nvPr/>
        </p:nvSpPr>
        <p:spPr>
          <a:xfrm flipH="1">
            <a:off x="695325" y="2509228"/>
            <a:ext cx="2520000" cy="200055"/>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spray nozzle is blocked</a:t>
            </a:r>
          </a:p>
        </p:txBody>
      </p:sp>
      <p:sp>
        <p:nvSpPr>
          <p:cNvPr id="9" name="TextBox 8"/>
          <p:cNvSpPr txBox="1"/>
          <p:nvPr/>
        </p:nvSpPr>
        <p:spPr>
          <a:xfrm flipH="1">
            <a:off x="3575325" y="2509228"/>
            <a:ext cx="4680000" cy="1631216"/>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Press and hold the ‘Preload’ button for longer and see if the marks improve</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Uninstall the nozzle and wash it clean. Attach the nozzle to the cleaning syringe and push water through the nozzle </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Use a 0.2 to 0.3mm metal needle to dredge the nozzle and rinse with water</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Change to a new nozzle</a:t>
            </a:r>
          </a:p>
        </p:txBody>
      </p:sp>
      <p:sp>
        <p:nvSpPr>
          <p:cNvPr id="10" name="TextBox 9"/>
          <p:cNvSpPr txBox="1"/>
          <p:nvPr/>
        </p:nvSpPr>
        <p:spPr>
          <a:xfrm flipH="1">
            <a:off x="695325" y="4548486"/>
            <a:ext cx="2520000" cy="200055"/>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There are bubbles or particles in the paint</a:t>
            </a:r>
          </a:p>
        </p:txBody>
      </p:sp>
      <p:sp>
        <p:nvSpPr>
          <p:cNvPr id="11" name="TextBox 10"/>
          <p:cNvSpPr txBox="1"/>
          <p:nvPr/>
        </p:nvSpPr>
        <p:spPr>
          <a:xfrm flipH="1">
            <a:off x="3575326" y="4548486"/>
            <a:ext cx="4680000" cy="1077218"/>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Hold the ‘Preload’ button and check if there are bubbles in the pipe system. If so, open the paint tank and check the paint mixture</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Stir the paint mixture. If there are bubbles, carefully stir to remove the bubbles</a:t>
            </a:r>
          </a:p>
        </p:txBody>
      </p:sp>
      <p:cxnSp>
        <p:nvCxnSpPr>
          <p:cNvPr id="19" name="Straight Connector 18"/>
          <p:cNvCxnSpPr/>
          <p:nvPr/>
        </p:nvCxnSpPr>
        <p:spPr>
          <a:xfrm>
            <a:off x="695325" y="230124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575326" y="2301240"/>
            <a:ext cx="46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95325" y="4344465"/>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cup, drink&#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5325" y="2509228"/>
            <a:ext cx="2880000" cy="1623221"/>
          </a:xfrm>
          <a:prstGeom prst="rect">
            <a:avLst/>
          </a:prstGeom>
        </p:spPr>
      </p:pic>
      <p:sp>
        <p:nvSpPr>
          <p:cNvPr id="12" name="Rectangle 11"/>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bg1"/>
                </a:solidFill>
                <a:latin typeface="Segoe UI" panose="020B0502040204020203" pitchFamily="34" charset="0"/>
                <a:cs typeface="Segoe UI" panose="020B0502040204020203" pitchFamily="34" charset="0"/>
              </a:rPr>
              <a:t>Updated since Jan 2022</a:t>
            </a:r>
            <a:endParaRPr lang="zh-CN" altLang="en-US" sz="1200" dirty="0">
              <a:solidFill>
                <a:schemeClr val="bg1"/>
              </a:solidFill>
              <a:latin typeface="Segoe UI" panose="020B0502040204020203" pitchFamily="34" charset="0"/>
              <a:cs typeface="Segoe UI" panose="020B0502040204020203" pitchFamily="34" charset="0"/>
            </a:endParaRPr>
          </a:p>
        </p:txBody>
      </p:sp>
      <p:pic>
        <p:nvPicPr>
          <p:cNvPr id="17" name="Picture 16" descr="A cup of yellow liquid&#10;&#10;Description automatically generated with low confidence">
            <a:extLst>
              <a:ext uri="{FF2B5EF4-FFF2-40B4-BE49-F238E27FC236}">
                <a16:creationId xmlns:a16="http://schemas.microsoft.com/office/drawing/2014/main" id="{C8655F67-8EA9-DA6A-E0E1-B8EA93F371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5325" y="4548486"/>
            <a:ext cx="2880000" cy="16193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flipH="1">
            <a:off x="1019324" y="199519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Determine Reference Points for the hall</a:t>
            </a:r>
          </a:p>
        </p:txBody>
      </p:sp>
      <p:sp>
        <p:nvSpPr>
          <p:cNvPr id="59" name="TextBox 58"/>
          <p:cNvSpPr txBox="1"/>
          <p:nvPr/>
        </p:nvSpPr>
        <p:spPr>
          <a:xfrm flipH="1">
            <a:off x="1019324" y="344001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the two Reference Beacons</a:t>
            </a:r>
          </a:p>
        </p:txBody>
      </p:sp>
      <p:sp>
        <p:nvSpPr>
          <p:cNvPr id="60" name="TextBox 59"/>
          <p:cNvSpPr txBox="1"/>
          <p:nvPr/>
        </p:nvSpPr>
        <p:spPr>
          <a:xfrm flipH="1">
            <a:off x="1019323" y="4162427"/>
            <a:ext cx="3639036"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Guiding Station</a:t>
            </a:r>
          </a:p>
        </p:txBody>
      </p:sp>
      <p:sp>
        <p:nvSpPr>
          <p:cNvPr id="61" name="TextBox 60"/>
          <p:cNvSpPr txBox="1"/>
          <p:nvPr/>
        </p:nvSpPr>
        <p:spPr>
          <a:xfrm flipH="1">
            <a:off x="1019324" y="488483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Lionel robot</a:t>
            </a:r>
          </a:p>
        </p:txBody>
      </p:sp>
      <p:sp>
        <p:nvSpPr>
          <p:cNvPr id="62" name="TextBox 61"/>
          <p:cNvSpPr txBox="1"/>
          <p:nvPr/>
        </p:nvSpPr>
        <p:spPr>
          <a:xfrm flipH="1">
            <a:off x="1019324" y="5607245"/>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the job</a:t>
            </a:r>
          </a:p>
        </p:txBody>
      </p:sp>
      <p:sp>
        <p:nvSpPr>
          <p:cNvPr id="63" name="TextBox 62"/>
          <p:cNvSpPr txBox="1"/>
          <p:nvPr/>
        </p:nvSpPr>
        <p:spPr>
          <a:xfrm flipH="1">
            <a:off x="695325" y="199519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a:t>
            </a:r>
          </a:p>
        </p:txBody>
      </p:sp>
      <p:sp>
        <p:nvSpPr>
          <p:cNvPr id="64" name="TextBox 63"/>
          <p:cNvSpPr txBox="1"/>
          <p:nvPr/>
        </p:nvSpPr>
        <p:spPr>
          <a:xfrm flipH="1">
            <a:off x="695325" y="344001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65" name="TextBox 64"/>
          <p:cNvSpPr txBox="1"/>
          <p:nvPr/>
        </p:nvSpPr>
        <p:spPr>
          <a:xfrm flipH="1">
            <a:off x="695325" y="416242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66" name="TextBox 65"/>
          <p:cNvSpPr txBox="1"/>
          <p:nvPr/>
        </p:nvSpPr>
        <p:spPr>
          <a:xfrm flipH="1">
            <a:off x="695325" y="488483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67" name="TextBox 66"/>
          <p:cNvSpPr txBox="1"/>
          <p:nvPr/>
        </p:nvSpPr>
        <p:spPr>
          <a:xfrm flipH="1">
            <a:off x="695325" y="5607245"/>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68" name="TextBox 67"/>
          <p:cNvSpPr txBox="1"/>
          <p:nvPr/>
        </p:nvSpPr>
        <p:spPr>
          <a:xfrm flipH="1">
            <a:off x="1019324" y="271760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the Map Server</a:t>
            </a:r>
          </a:p>
        </p:txBody>
      </p:sp>
      <p:sp>
        <p:nvSpPr>
          <p:cNvPr id="69" name="TextBox 68"/>
          <p:cNvSpPr txBox="1"/>
          <p:nvPr/>
        </p:nvSpPr>
        <p:spPr>
          <a:xfrm flipH="1">
            <a:off x="695325" y="271760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a:t>
            </a:r>
          </a:p>
        </p:txBody>
      </p:sp>
      <p:pic>
        <p:nvPicPr>
          <p:cNvPr id="46" name="Picture 45"/>
          <p:cNvPicPr>
            <a:picLocks noChangeAspect="1"/>
          </p:cNvPicPr>
          <p:nvPr/>
        </p:nvPicPr>
        <p:blipFill>
          <a:blip r:embed="rId2"/>
          <a:stretch>
            <a:fillRect/>
          </a:stretch>
        </p:blipFill>
        <p:spPr>
          <a:xfrm>
            <a:off x="7733894" y="1989138"/>
            <a:ext cx="3950810" cy="4040263"/>
          </a:xfrm>
          <a:prstGeom prst="rect">
            <a:avLst/>
          </a:prstGeom>
        </p:spPr>
      </p:pic>
      <p:sp>
        <p:nvSpPr>
          <p:cNvPr id="2" name="Title 1"/>
          <p:cNvSpPr>
            <a:spLocks noGrp="1"/>
          </p:cNvSpPr>
          <p:nvPr>
            <p:ph type="title"/>
          </p:nvPr>
        </p:nvSpPr>
        <p:spPr/>
        <p:txBody>
          <a:bodyPr/>
          <a:lstStyle/>
          <a:p>
            <a:r>
              <a:rPr lang="en-AU" dirty="0"/>
              <a:t>How does the system work on-site?</a:t>
            </a:r>
          </a:p>
        </p:txBody>
      </p:sp>
      <p:sp>
        <p:nvSpPr>
          <p:cNvPr id="3" name="Text Placeholder 2"/>
          <p:cNvSpPr>
            <a:spLocks noGrp="1"/>
          </p:cNvSpPr>
          <p:nvPr>
            <p:ph type="body" sz="quarter" idx="10"/>
          </p:nvPr>
        </p:nvSpPr>
        <p:spPr/>
        <p:txBody>
          <a:bodyPr/>
          <a:lstStyle/>
          <a:p>
            <a:r>
              <a:rPr lang="en-AU" dirty="0"/>
              <a:t>Module 1: OVERVIEW</a:t>
            </a:r>
          </a:p>
        </p:txBody>
      </p:sp>
      <p:pic>
        <p:nvPicPr>
          <p:cNvPr id="22" name="Picture 21" descr="A picture containing lighte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9549993" y="3062342"/>
            <a:ext cx="427170" cy="899491"/>
          </a:xfrm>
          <a:prstGeom prst="rect">
            <a:avLst/>
          </a:prstGeom>
        </p:spPr>
      </p:pic>
      <p:sp>
        <p:nvSpPr>
          <p:cNvPr id="23" name="TextBox 22"/>
          <p:cNvSpPr txBox="1"/>
          <p:nvPr/>
        </p:nvSpPr>
        <p:spPr>
          <a:xfrm flipH="1">
            <a:off x="9433642" y="2726912"/>
            <a:ext cx="659871"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Guiding Station</a:t>
            </a:r>
          </a:p>
        </p:txBody>
      </p:sp>
      <p:cxnSp>
        <p:nvCxnSpPr>
          <p:cNvPr id="31" name="Straight Connector 30"/>
          <p:cNvCxnSpPr/>
          <p:nvPr/>
        </p:nvCxnSpPr>
        <p:spPr>
          <a:xfrm flipV="1">
            <a:off x="8568138" y="3325605"/>
            <a:ext cx="1141161" cy="548971"/>
          </a:xfrm>
          <a:prstGeom prst="line">
            <a:avLst/>
          </a:prstGeom>
          <a:ln w="15875">
            <a:solidFill>
              <a:schemeClr val="accent5"/>
            </a:solidFill>
            <a:prstDash val="dash"/>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07296" y="4697379"/>
            <a:ext cx="3882691" cy="157473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Rectangle 42"/>
          <p:cNvSpPr/>
          <p:nvPr/>
        </p:nvSpPr>
        <p:spPr>
          <a:xfrm>
            <a:off x="507296" y="1838703"/>
            <a:ext cx="3882691" cy="20578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TextBox 43"/>
          <p:cNvSpPr txBox="1"/>
          <p:nvPr/>
        </p:nvSpPr>
        <p:spPr>
          <a:xfrm flipH="1">
            <a:off x="5057747" y="1994519"/>
            <a:ext cx="2520000" cy="250837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Then, a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Guiding Station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placed in the hall, somewhere where it has line of sight to both Reference Beacons</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By measuring its distance to the Reference Beacons, the Guiding Station can determine its position</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After this, the Reference Beacons are no longer required</a:t>
            </a:r>
          </a:p>
        </p:txBody>
      </p:sp>
      <p:sp>
        <p:nvSpPr>
          <p:cNvPr id="47" name="TextBox 46"/>
          <p:cNvSpPr txBox="1"/>
          <p:nvPr/>
        </p:nvSpPr>
        <p:spPr>
          <a:xfrm flipH="1">
            <a:off x="8605964" y="3906514"/>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Beacon</a:t>
            </a:r>
          </a:p>
        </p:txBody>
      </p:sp>
      <p:pic>
        <p:nvPicPr>
          <p:cNvPr id="48" name="Graphic 47" descr="Badge Cross outlin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2355" y="4387040"/>
            <a:ext cx="335157" cy="335157"/>
          </a:xfrm>
          <a:prstGeom prst="rect">
            <a:avLst/>
          </a:prstGeom>
        </p:spPr>
      </p:pic>
      <p:pic>
        <p:nvPicPr>
          <p:cNvPr id="49" name="Graphic 48" descr="Badge Cross outlin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22279" y="4387040"/>
            <a:ext cx="335157" cy="335157"/>
          </a:xfrm>
          <a:prstGeom prst="rect">
            <a:avLst/>
          </a:prstGeom>
        </p:spPr>
      </p:pic>
      <p:sp>
        <p:nvSpPr>
          <p:cNvPr id="50" name="TextBox 49"/>
          <p:cNvSpPr txBox="1"/>
          <p:nvPr/>
        </p:nvSpPr>
        <p:spPr>
          <a:xfrm flipH="1">
            <a:off x="8140679"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sp>
        <p:nvSpPr>
          <p:cNvPr id="51" name="TextBox 50"/>
          <p:cNvSpPr txBox="1"/>
          <p:nvPr/>
        </p:nvSpPr>
        <p:spPr>
          <a:xfrm flipH="1">
            <a:off x="10610603"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pic>
        <p:nvPicPr>
          <p:cNvPr id="52" name="Picture 51" descr="A picture containing engineering drawing&#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8411935" y="3910637"/>
            <a:ext cx="250890" cy="750681"/>
          </a:xfrm>
          <a:prstGeom prst="rect">
            <a:avLst/>
          </a:prstGeom>
        </p:spPr>
      </p:pic>
      <p:pic>
        <p:nvPicPr>
          <p:cNvPr id="53" name="Picture 52" descr="A picture containing engineering drawing&#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0897159" y="3910637"/>
            <a:ext cx="250890" cy="750681"/>
          </a:xfrm>
          <a:prstGeom prst="rect">
            <a:avLst/>
          </a:prstGeom>
        </p:spPr>
      </p:pic>
      <p:sp>
        <p:nvSpPr>
          <p:cNvPr id="54" name="TextBox 53"/>
          <p:cNvSpPr txBox="1"/>
          <p:nvPr/>
        </p:nvSpPr>
        <p:spPr>
          <a:xfrm flipH="1">
            <a:off x="10173675" y="3906514"/>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Beacon</a:t>
            </a:r>
          </a:p>
        </p:txBody>
      </p:sp>
      <p:cxnSp>
        <p:nvCxnSpPr>
          <p:cNvPr id="56" name="Straight Connector 55"/>
          <p:cNvCxnSpPr/>
          <p:nvPr/>
        </p:nvCxnSpPr>
        <p:spPr>
          <a:xfrm flipH="1" flipV="1">
            <a:off x="9817857" y="3325605"/>
            <a:ext cx="1141161" cy="548971"/>
          </a:xfrm>
          <a:prstGeom prst="line">
            <a:avLst/>
          </a:prstGeom>
          <a:ln w="15875">
            <a:solidFill>
              <a:schemeClr val="accent5"/>
            </a:solidFill>
            <a:prstDash val="dash"/>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flipH="1">
            <a:off x="7733893" y="6170977"/>
            <a:ext cx="395080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will cover the detailed equipment set-up process in detail in Module 4</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Issue 1: Mark quality is poor (3/4)</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4" name="TextBox 3"/>
          <p:cNvSpPr txBox="1"/>
          <p:nvPr/>
        </p:nvSpPr>
        <p:spPr>
          <a:xfrm flipH="1">
            <a:off x="1167767" y="1396318"/>
            <a:ext cx="4567552"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Mark quality is inconsistent (continued)</a:t>
            </a:r>
          </a:p>
        </p:txBody>
      </p:sp>
      <p:sp>
        <p:nvSpPr>
          <p:cNvPr id="5" name="TextBox 4"/>
          <p:cNvSpPr txBox="1"/>
          <p:nvPr/>
        </p:nvSpPr>
        <p:spPr>
          <a:xfrm flipH="1">
            <a:off x="695325" y="1397943"/>
            <a:ext cx="370842"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1a)</a:t>
            </a:r>
          </a:p>
        </p:txBody>
      </p:sp>
      <p:sp>
        <p:nvSpPr>
          <p:cNvPr id="6" name="TextBox 5"/>
          <p:cNvSpPr txBox="1"/>
          <p:nvPr/>
        </p:nvSpPr>
        <p:spPr>
          <a:xfrm flipH="1">
            <a:off x="695325" y="1998539"/>
            <a:ext cx="252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Potential Root Cause</a:t>
            </a:r>
          </a:p>
        </p:txBody>
      </p:sp>
      <p:sp>
        <p:nvSpPr>
          <p:cNvPr id="7" name="TextBox 6"/>
          <p:cNvSpPr txBox="1"/>
          <p:nvPr/>
        </p:nvSpPr>
        <p:spPr>
          <a:xfrm flipH="1">
            <a:off x="3575326" y="1998539"/>
            <a:ext cx="468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Suggested Action</a:t>
            </a:r>
          </a:p>
        </p:txBody>
      </p:sp>
      <p:sp>
        <p:nvSpPr>
          <p:cNvPr id="14" name="TextBox 13"/>
          <p:cNvSpPr txBox="1"/>
          <p:nvPr/>
        </p:nvSpPr>
        <p:spPr>
          <a:xfrm flipH="1">
            <a:off x="695325" y="2509228"/>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There are old paint clots in the pipe system</a:t>
            </a:r>
          </a:p>
        </p:txBody>
      </p:sp>
      <p:sp>
        <p:nvSpPr>
          <p:cNvPr id="15" name="TextBox 14"/>
          <p:cNvSpPr txBox="1"/>
          <p:nvPr/>
        </p:nvSpPr>
        <p:spPr>
          <a:xfrm flipH="1">
            <a:off x="3575326" y="2509228"/>
            <a:ext cx="4680000" cy="2554545"/>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(If the user does not clean the paint system after each job, the residual paint will dry and block the pipeline)</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Follow the instructions in the cleaning module to flush water through Lionel’s pipes </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If the above does not work, connect a cleaning syringe to the cleaning pipe. Short circuit Lionel’s pipe system by disconnecting the pipe from the orange pump and connecting it to the cleaning pipe (</a:t>
            </a:r>
            <a:r>
              <a:rPr lang="en-AU" sz="1300" b="1" dirty="0">
                <a:latin typeface="Segoe UI" panose="020B0502040204020203" pitchFamily="34" charset="0"/>
                <a:cs typeface="Segoe UI" panose="020B0502040204020203" pitchFamily="34" charset="0"/>
              </a:rPr>
              <a:t>see pictures</a:t>
            </a:r>
            <a:r>
              <a:rPr lang="en-AU" sz="1300" dirty="0">
                <a:latin typeface="Segoe UI" panose="020B0502040204020203" pitchFamily="34" charset="0"/>
                <a:cs typeface="Segoe UI" panose="020B0502040204020203" pitchFamily="34" charset="0"/>
              </a:rPr>
              <a:t>). The purpose is to prevent water travelling through the orange pump. If water travels through the pump, the pump will be damaged. Then, use the syringe to push water through the pipes</a:t>
            </a:r>
          </a:p>
        </p:txBody>
      </p:sp>
      <p:sp>
        <p:nvSpPr>
          <p:cNvPr id="16" name="TextBox 15"/>
          <p:cNvSpPr txBox="1"/>
          <p:nvPr/>
        </p:nvSpPr>
        <p:spPr>
          <a:xfrm flipH="1">
            <a:off x="695325" y="5271760"/>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Things are not properly connected in the pipe system</a:t>
            </a:r>
          </a:p>
        </p:txBody>
      </p:sp>
      <p:sp>
        <p:nvSpPr>
          <p:cNvPr id="17" name="TextBox 16"/>
          <p:cNvSpPr txBox="1"/>
          <p:nvPr/>
        </p:nvSpPr>
        <p:spPr>
          <a:xfrm flipH="1">
            <a:off x="3575326" y="5271760"/>
            <a:ext cx="4680000" cy="400110"/>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Check that every connector in the pipe system (from the paint tank to the nozzle) are properly connected </a:t>
            </a:r>
          </a:p>
        </p:txBody>
      </p:sp>
      <p:cxnSp>
        <p:nvCxnSpPr>
          <p:cNvPr id="20" name="Straight Connector 19"/>
          <p:cNvCxnSpPr/>
          <p:nvPr/>
        </p:nvCxnSpPr>
        <p:spPr>
          <a:xfrm>
            <a:off x="695325" y="230124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575326" y="2301240"/>
            <a:ext cx="46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95325" y="5182396"/>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Caret Up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9833175" y="4105136"/>
            <a:ext cx="445651" cy="445651"/>
          </a:xfrm>
          <a:prstGeom prst="rect">
            <a:avLst/>
          </a:prstGeom>
        </p:spPr>
      </p:pic>
      <p:pic>
        <p:nvPicPr>
          <p:cNvPr id="23" name="Picture 22" descr="A picture containing engine&#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6000" y="4509995"/>
            <a:ext cx="2880000" cy="1619342"/>
          </a:xfrm>
          <a:prstGeom prst="rect">
            <a:avLst/>
          </a:prstGeom>
        </p:spPr>
      </p:pic>
      <p:pic>
        <p:nvPicPr>
          <p:cNvPr id="25" name="Picture 24" descr="A close-up of a car engine&#10;&#10;Description automatically generated with low confidenc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6000" y="2526585"/>
            <a:ext cx="2880000" cy="1619342"/>
          </a:xfrm>
          <a:prstGeom prst="rect">
            <a:avLst/>
          </a:prstGeom>
        </p:spPr>
      </p:pic>
      <p:sp>
        <p:nvSpPr>
          <p:cNvPr id="8" name="Rectangle 7"/>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bg1"/>
                </a:solidFill>
                <a:latin typeface="Segoe UI" panose="020B0502040204020203" pitchFamily="34" charset="0"/>
                <a:cs typeface="Segoe UI" panose="020B0502040204020203" pitchFamily="34" charset="0"/>
              </a:rPr>
              <a:t>Updated since Jan 2022</a:t>
            </a:r>
            <a:endParaRPr lang="zh-CN" altLang="en-US" sz="1200" dirty="0">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Issue 1: Mark quality is poor (4/4)</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12" name="TextBox 11"/>
          <p:cNvSpPr txBox="1"/>
          <p:nvPr/>
        </p:nvSpPr>
        <p:spPr>
          <a:xfrm flipH="1">
            <a:off x="1167767" y="1989138"/>
            <a:ext cx="4567552"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Mark quality is good at the start but poor later on</a:t>
            </a:r>
          </a:p>
        </p:txBody>
      </p:sp>
      <p:sp>
        <p:nvSpPr>
          <p:cNvPr id="13" name="TextBox 12"/>
          <p:cNvSpPr txBox="1"/>
          <p:nvPr/>
        </p:nvSpPr>
        <p:spPr>
          <a:xfrm flipH="1">
            <a:off x="695325" y="1990763"/>
            <a:ext cx="2520000"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1b)</a:t>
            </a:r>
          </a:p>
        </p:txBody>
      </p:sp>
      <p:sp>
        <p:nvSpPr>
          <p:cNvPr id="14" name="TextBox 13"/>
          <p:cNvSpPr txBox="1"/>
          <p:nvPr/>
        </p:nvSpPr>
        <p:spPr>
          <a:xfrm flipH="1">
            <a:off x="695325" y="2591359"/>
            <a:ext cx="252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Potential Root Cause</a:t>
            </a:r>
          </a:p>
        </p:txBody>
      </p:sp>
      <p:sp>
        <p:nvSpPr>
          <p:cNvPr id="15" name="TextBox 14"/>
          <p:cNvSpPr txBox="1"/>
          <p:nvPr/>
        </p:nvSpPr>
        <p:spPr>
          <a:xfrm flipH="1">
            <a:off x="3553643" y="2591359"/>
            <a:ext cx="468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Suggested Action</a:t>
            </a:r>
          </a:p>
        </p:txBody>
      </p:sp>
      <p:sp>
        <p:nvSpPr>
          <p:cNvPr id="16" name="TextBox 15"/>
          <p:cNvSpPr txBox="1"/>
          <p:nvPr/>
        </p:nvSpPr>
        <p:spPr>
          <a:xfrm flipH="1">
            <a:off x="695325" y="3102048"/>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nozzle does not have a wet foam cap</a:t>
            </a:r>
          </a:p>
        </p:txBody>
      </p:sp>
      <p:sp>
        <p:nvSpPr>
          <p:cNvPr id="17" name="TextBox 16"/>
          <p:cNvSpPr txBox="1"/>
          <p:nvPr/>
        </p:nvSpPr>
        <p:spPr>
          <a:xfrm flipH="1">
            <a:off x="3553643" y="3102048"/>
            <a:ext cx="4680000" cy="477054"/>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there is a new foam cap for Lionel’s nozzle before every job </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you have added water to the foam cap before every job</a:t>
            </a:r>
          </a:p>
        </p:txBody>
      </p:sp>
      <p:cxnSp>
        <p:nvCxnSpPr>
          <p:cNvPr id="18" name="Straight Connector 17"/>
          <p:cNvCxnSpPr/>
          <p:nvPr/>
        </p:nvCxnSpPr>
        <p:spPr>
          <a:xfrm>
            <a:off x="695325" y="289406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553643" y="2894060"/>
            <a:ext cx="46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descr="A close-up of a machine&#10;&#10;Description automatically generated with low confidenc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675" y="2943470"/>
            <a:ext cx="2880000" cy="1619342"/>
          </a:xfrm>
          <a:prstGeom prst="rect">
            <a:avLst/>
          </a:prstGeom>
        </p:spPr>
      </p:pic>
      <p:sp>
        <p:nvSpPr>
          <p:cNvPr id="10" name="Rectangle 9"/>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bg1"/>
                </a:solidFill>
                <a:latin typeface="Segoe UI" panose="020B0502040204020203" pitchFamily="34" charset="0"/>
                <a:cs typeface="Segoe UI" panose="020B0502040204020203" pitchFamily="34" charset="0"/>
              </a:rPr>
              <a:t>Updated since Jan 2022</a:t>
            </a:r>
            <a:endParaRPr lang="zh-CN" altLang="en-US" sz="1200" dirty="0">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Issue 2: Right location, wrong mark</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6" name="TextBox 5"/>
          <p:cNvSpPr txBox="1"/>
          <p:nvPr/>
        </p:nvSpPr>
        <p:spPr>
          <a:xfrm flipH="1">
            <a:off x="695325" y="1998539"/>
            <a:ext cx="252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Potential Root Cause</a:t>
            </a:r>
          </a:p>
        </p:txBody>
      </p:sp>
      <p:sp>
        <p:nvSpPr>
          <p:cNvPr id="8" name="TextBox 7"/>
          <p:cNvSpPr txBox="1"/>
          <p:nvPr/>
        </p:nvSpPr>
        <p:spPr>
          <a:xfrm flipH="1">
            <a:off x="695325" y="2509228"/>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CAD file was not clean and the map was incorrectly parsed in the User Portal</a:t>
            </a:r>
          </a:p>
        </p:txBody>
      </p:sp>
      <p:sp>
        <p:nvSpPr>
          <p:cNvPr id="9" name="TextBox 8"/>
          <p:cNvSpPr txBox="1"/>
          <p:nvPr/>
        </p:nvSpPr>
        <p:spPr>
          <a:xfrm flipH="1">
            <a:off x="3633501" y="2509228"/>
            <a:ext cx="7863173" cy="754053"/>
          </a:xfrm>
          <a:prstGeom prst="rect">
            <a:avLst/>
          </a:prstGeom>
          <a:noFill/>
        </p:spPr>
        <p:txBody>
          <a:bodyPr wrap="square" lIns="0" tIns="0" rIns="0" bIns="0" rtlCol="0">
            <a:spAutoFit/>
          </a:bodyPr>
          <a:lstStyle/>
          <a:p>
            <a:pPr marL="285750" indent="-28575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Select the mark in the Map Server Interface and check whether the mark shape is correct</a:t>
            </a:r>
          </a:p>
          <a:p>
            <a:pPr marL="285750" indent="-28575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If the mark is incorrect, click “Disable” to delete the mark</a:t>
            </a:r>
          </a:p>
          <a:p>
            <a:pPr marL="285750" indent="-28575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You can use the Map Server Interface to add a new mark</a:t>
            </a:r>
          </a:p>
        </p:txBody>
      </p:sp>
      <p:cxnSp>
        <p:nvCxnSpPr>
          <p:cNvPr id="19" name="Straight Connector 18"/>
          <p:cNvCxnSpPr/>
          <p:nvPr/>
        </p:nvCxnSpPr>
        <p:spPr>
          <a:xfrm>
            <a:off x="695325" y="230124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695325" y="1396318"/>
            <a:ext cx="10800000"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Lionel marked in the right location but with the wrong shape (e.g. the user wanted a “L” corner but Lionel marked a “T”)</a:t>
            </a:r>
          </a:p>
        </p:txBody>
      </p:sp>
      <p:sp>
        <p:nvSpPr>
          <p:cNvPr id="12" name="TextBox 11"/>
          <p:cNvSpPr txBox="1"/>
          <p:nvPr/>
        </p:nvSpPr>
        <p:spPr>
          <a:xfrm flipH="1">
            <a:off x="3575325" y="1998539"/>
            <a:ext cx="7962149"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Suggested Action</a:t>
            </a:r>
          </a:p>
        </p:txBody>
      </p:sp>
      <p:cxnSp>
        <p:nvCxnSpPr>
          <p:cNvPr id="13" name="Straight Connector 12"/>
          <p:cNvCxnSpPr/>
          <p:nvPr/>
        </p:nvCxnSpPr>
        <p:spPr>
          <a:xfrm flipH="1">
            <a:off x="3575325" y="2301240"/>
            <a:ext cx="7962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3575325" y="3263281"/>
            <a:ext cx="5400000" cy="3139720"/>
          </a:xfrm>
          <a:prstGeom prst="rect">
            <a:avLst/>
          </a:prstGeom>
        </p:spPr>
      </p:pic>
      <p:sp>
        <p:nvSpPr>
          <p:cNvPr id="11" name="Rectangle 10"/>
          <p:cNvSpPr/>
          <p:nvPr/>
        </p:nvSpPr>
        <p:spPr>
          <a:xfrm>
            <a:off x="6366262" y="5461681"/>
            <a:ext cx="252000" cy="25200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Rectangle 13"/>
          <p:cNvSpPr/>
          <p:nvPr/>
        </p:nvSpPr>
        <p:spPr>
          <a:xfrm>
            <a:off x="8366512" y="4528231"/>
            <a:ext cx="339338" cy="204503"/>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387798"/>
          </a:xfrm>
        </p:spPr>
        <p:txBody>
          <a:bodyPr/>
          <a:lstStyle/>
          <a:p>
            <a:r>
              <a:rPr lang="en-AU" dirty="0"/>
              <a:t>Issue 3: Lionel or Guiding Station unable to connect</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6" name="TextBox 5"/>
          <p:cNvSpPr txBox="1"/>
          <p:nvPr/>
        </p:nvSpPr>
        <p:spPr>
          <a:xfrm flipH="1">
            <a:off x="695325" y="1998539"/>
            <a:ext cx="252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Potential Root Cause</a:t>
            </a:r>
          </a:p>
        </p:txBody>
      </p:sp>
      <p:sp>
        <p:nvSpPr>
          <p:cNvPr id="8" name="TextBox 7"/>
          <p:cNvSpPr txBox="1"/>
          <p:nvPr/>
        </p:nvSpPr>
        <p:spPr>
          <a:xfrm flipH="1">
            <a:off x="695325" y="2509228"/>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hardware is not connected properly</a:t>
            </a:r>
          </a:p>
        </p:txBody>
      </p:sp>
      <p:cxnSp>
        <p:nvCxnSpPr>
          <p:cNvPr id="19" name="Straight Connector 18"/>
          <p:cNvCxnSpPr/>
          <p:nvPr/>
        </p:nvCxnSpPr>
        <p:spPr>
          <a:xfrm>
            <a:off x="695325" y="2301240"/>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695325" y="1396318"/>
            <a:ext cx="10800000"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Even after connecting a Mesh Router to Lionel / Guiding Station, the Lionel / Station is still in a “not connected” state</a:t>
            </a:r>
          </a:p>
        </p:txBody>
      </p:sp>
      <p:sp>
        <p:nvSpPr>
          <p:cNvPr id="4" name="TextBox 3"/>
          <p:cNvSpPr txBox="1"/>
          <p:nvPr/>
        </p:nvSpPr>
        <p:spPr>
          <a:xfrm flipH="1">
            <a:off x="3575326" y="1998539"/>
            <a:ext cx="468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Suggested Action</a:t>
            </a:r>
          </a:p>
        </p:txBody>
      </p:sp>
      <p:sp>
        <p:nvSpPr>
          <p:cNvPr id="5" name="TextBox 4"/>
          <p:cNvSpPr txBox="1"/>
          <p:nvPr/>
        </p:nvSpPr>
        <p:spPr>
          <a:xfrm flipH="1">
            <a:off x="3575325" y="2509228"/>
            <a:ext cx="4680000" cy="400110"/>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the Mesh Router’s internet cable and power cable are properly connected to the Lionel / Guiding Station</a:t>
            </a:r>
          </a:p>
        </p:txBody>
      </p:sp>
      <p:cxnSp>
        <p:nvCxnSpPr>
          <p:cNvPr id="11" name="Straight Connector 10"/>
          <p:cNvCxnSpPr/>
          <p:nvPr/>
        </p:nvCxnSpPr>
        <p:spPr>
          <a:xfrm>
            <a:off x="3575326" y="2301240"/>
            <a:ext cx="46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695325" y="3390242"/>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Mesh Router you are using does not match the Map Server</a:t>
            </a:r>
          </a:p>
        </p:txBody>
      </p:sp>
      <p:sp>
        <p:nvSpPr>
          <p:cNvPr id="14" name="TextBox 13"/>
          <p:cNvSpPr txBox="1"/>
          <p:nvPr/>
        </p:nvSpPr>
        <p:spPr>
          <a:xfrm flipH="1">
            <a:off x="3575325" y="3390242"/>
            <a:ext cx="4680000" cy="877163"/>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(You cannot use Mesh Routers from different Map Server boxes at the same time)</a:t>
            </a:r>
          </a:p>
          <a:p>
            <a:pPr marL="285750" indent="-28575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the serial number on the Mesh Router is the same as the serial number on the Map Server box</a:t>
            </a:r>
          </a:p>
        </p:txBody>
      </p:sp>
      <p:sp>
        <p:nvSpPr>
          <p:cNvPr id="15" name="TextBox 14"/>
          <p:cNvSpPr txBox="1"/>
          <p:nvPr/>
        </p:nvSpPr>
        <p:spPr>
          <a:xfrm flipH="1">
            <a:off x="695325" y="4748309"/>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light on the Mesh Router is red, not green</a:t>
            </a:r>
          </a:p>
        </p:txBody>
      </p:sp>
      <p:sp>
        <p:nvSpPr>
          <p:cNvPr id="16" name="TextBox 15"/>
          <p:cNvSpPr txBox="1"/>
          <p:nvPr/>
        </p:nvSpPr>
        <p:spPr>
          <a:xfrm flipH="1">
            <a:off x="3575325" y="4748309"/>
            <a:ext cx="4680000" cy="400110"/>
          </a:xfrm>
          <a:prstGeom prst="rect">
            <a:avLst/>
          </a:prstGeom>
          <a:noFill/>
        </p:spPr>
        <p:txBody>
          <a:bodyPr wrap="square" lIns="0" tIns="0" rIns="0" bIns="0" rtlCol="0">
            <a:spAutoFit/>
          </a:bodyPr>
          <a:lstStyle/>
          <a:p>
            <a:pPr marL="285750" indent="-28575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Use a different Mesh Router from the Map Server box and try again</a:t>
            </a:r>
          </a:p>
        </p:txBody>
      </p:sp>
      <p:sp>
        <p:nvSpPr>
          <p:cNvPr id="18" name="TextBox 17"/>
          <p:cNvSpPr txBox="1"/>
          <p:nvPr/>
        </p:nvSpPr>
        <p:spPr>
          <a:xfrm flipH="1">
            <a:off x="695325" y="5629322"/>
            <a:ext cx="2520000" cy="600164"/>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Lionel / Guiding Station hardware has not been properly started</a:t>
            </a:r>
          </a:p>
        </p:txBody>
      </p:sp>
      <p:sp>
        <p:nvSpPr>
          <p:cNvPr id="21" name="TextBox 20"/>
          <p:cNvSpPr txBox="1"/>
          <p:nvPr/>
        </p:nvSpPr>
        <p:spPr>
          <a:xfrm flipH="1">
            <a:off x="3575325" y="5629322"/>
            <a:ext cx="4680000" cy="877163"/>
          </a:xfrm>
          <a:prstGeom prst="rect">
            <a:avLst/>
          </a:prstGeom>
          <a:noFill/>
        </p:spPr>
        <p:txBody>
          <a:bodyPr wrap="square" lIns="0" tIns="0" rIns="0" bIns="0" rtlCol="0">
            <a:spAutoFit/>
          </a:bodyPr>
          <a:lstStyle/>
          <a:p>
            <a:pPr marL="285750" indent="-28575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the battery on Lionel / Guiding Station is properly connected</a:t>
            </a:r>
          </a:p>
          <a:p>
            <a:pPr marL="285750" indent="-28575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Restart the Lionel / Guiding Station by pressing the red switch and wait two minutes for the equipment to boot up</a:t>
            </a:r>
          </a:p>
        </p:txBody>
      </p:sp>
      <p:cxnSp>
        <p:nvCxnSpPr>
          <p:cNvPr id="22" name="Straight Connector 21"/>
          <p:cNvCxnSpPr/>
          <p:nvPr/>
        </p:nvCxnSpPr>
        <p:spPr>
          <a:xfrm>
            <a:off x="695325" y="3149790"/>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95325" y="4507857"/>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95325" y="5388871"/>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5325" y="3826489"/>
            <a:ext cx="2880000" cy="1623221"/>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775597"/>
          </a:xfrm>
        </p:spPr>
        <p:txBody>
          <a:bodyPr/>
          <a:lstStyle/>
          <a:p>
            <a:r>
              <a:rPr lang="en-AU" dirty="0"/>
              <a:t>Issue 4: Guiding Station cannot locate the Reference Beacon</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10" name="TextBox 9"/>
          <p:cNvSpPr txBox="1"/>
          <p:nvPr/>
        </p:nvSpPr>
        <p:spPr>
          <a:xfrm flipH="1">
            <a:off x="695325" y="1758306"/>
            <a:ext cx="10800000"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When trying to calibrate the Guiding Station, the Guiding Station fails locate the Reference Beacons</a:t>
            </a:r>
          </a:p>
        </p:txBody>
      </p:sp>
      <p:sp>
        <p:nvSpPr>
          <p:cNvPr id="4" name="TextBox 3"/>
          <p:cNvSpPr txBox="1"/>
          <p:nvPr/>
        </p:nvSpPr>
        <p:spPr>
          <a:xfrm flipH="1">
            <a:off x="695325" y="2243184"/>
            <a:ext cx="252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Potential Root Cause</a:t>
            </a:r>
          </a:p>
        </p:txBody>
      </p:sp>
      <p:sp>
        <p:nvSpPr>
          <p:cNvPr id="5" name="TextBox 4"/>
          <p:cNvSpPr txBox="1"/>
          <p:nvPr/>
        </p:nvSpPr>
        <p:spPr>
          <a:xfrm flipH="1">
            <a:off x="695325" y="2753873"/>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Guiding Station has not been placed in the correct Home Base</a:t>
            </a:r>
          </a:p>
        </p:txBody>
      </p:sp>
      <p:cxnSp>
        <p:nvCxnSpPr>
          <p:cNvPr id="11" name="Straight Connector 10"/>
          <p:cNvCxnSpPr/>
          <p:nvPr/>
        </p:nvCxnSpPr>
        <p:spPr>
          <a:xfrm>
            <a:off x="695325" y="2545885"/>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flipH="1">
            <a:off x="3575326" y="2243184"/>
            <a:ext cx="4679999"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Suggested Action (before restarting calibration)</a:t>
            </a:r>
          </a:p>
        </p:txBody>
      </p:sp>
      <p:sp>
        <p:nvSpPr>
          <p:cNvPr id="13" name="TextBox 12"/>
          <p:cNvSpPr txBox="1"/>
          <p:nvPr/>
        </p:nvSpPr>
        <p:spPr>
          <a:xfrm flipH="1">
            <a:off x="3575325" y="2753873"/>
            <a:ext cx="4680000" cy="1277273"/>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you have placed the Guiding Station in the Home Base suggested by August Robotics</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If you have placed the Guiding Station in a different place, check that on the Map Server interface, you have indicated you are using a customised Home Base and have moved the Guiding Station icon</a:t>
            </a:r>
          </a:p>
        </p:txBody>
      </p:sp>
      <p:cxnSp>
        <p:nvCxnSpPr>
          <p:cNvPr id="14" name="Straight Connector 13"/>
          <p:cNvCxnSpPr/>
          <p:nvPr/>
        </p:nvCxnSpPr>
        <p:spPr>
          <a:xfrm>
            <a:off x="3575326" y="2545885"/>
            <a:ext cx="46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flipH="1">
            <a:off x="695325" y="4294293"/>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Guiding Station has not been placed in the correct orientation</a:t>
            </a:r>
          </a:p>
        </p:txBody>
      </p:sp>
      <p:sp>
        <p:nvSpPr>
          <p:cNvPr id="16" name="TextBox 15"/>
          <p:cNvSpPr txBox="1"/>
          <p:nvPr/>
        </p:nvSpPr>
        <p:spPr>
          <a:xfrm flipH="1">
            <a:off x="3575325" y="4294293"/>
            <a:ext cx="4680000" cy="400110"/>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you have placed the Guiding Station in the correct orientation based on the sticker</a:t>
            </a:r>
          </a:p>
        </p:txBody>
      </p:sp>
      <p:sp>
        <p:nvSpPr>
          <p:cNvPr id="17" name="TextBox 16"/>
          <p:cNvSpPr txBox="1"/>
          <p:nvPr/>
        </p:nvSpPr>
        <p:spPr>
          <a:xfrm flipH="1">
            <a:off x="695325" y="4957550"/>
            <a:ext cx="2520000" cy="600164"/>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two Reference Beacons have not been placed on top of the Reference Points</a:t>
            </a:r>
          </a:p>
        </p:txBody>
      </p:sp>
      <p:sp>
        <p:nvSpPr>
          <p:cNvPr id="18" name="TextBox 17"/>
          <p:cNvSpPr txBox="1"/>
          <p:nvPr/>
        </p:nvSpPr>
        <p:spPr>
          <a:xfrm flipH="1">
            <a:off x="3575325" y="4957550"/>
            <a:ext cx="4680000" cy="600164"/>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the two Reference Beacons are directly on top of the Reference Points, and that the downward lasers are aligned and the levelling bubbles centred</a:t>
            </a:r>
          </a:p>
        </p:txBody>
      </p:sp>
      <p:sp>
        <p:nvSpPr>
          <p:cNvPr id="21" name="TextBox 20"/>
          <p:cNvSpPr txBox="1"/>
          <p:nvPr/>
        </p:nvSpPr>
        <p:spPr>
          <a:xfrm flipH="1">
            <a:off x="695325" y="5820862"/>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One of or both Reference Beacons have not been turned on</a:t>
            </a:r>
          </a:p>
        </p:txBody>
      </p:sp>
      <p:sp>
        <p:nvSpPr>
          <p:cNvPr id="22" name="TextBox 21"/>
          <p:cNvSpPr txBox="1"/>
          <p:nvPr/>
        </p:nvSpPr>
        <p:spPr>
          <a:xfrm flipH="1">
            <a:off x="3575325" y="5820862"/>
            <a:ext cx="4680000" cy="400110"/>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Check that the blue and green LED lights on both Beacons are on. If not, swap in a beacon from the inventory</a:t>
            </a:r>
          </a:p>
        </p:txBody>
      </p:sp>
      <p:cxnSp>
        <p:nvCxnSpPr>
          <p:cNvPr id="27" name="Straight Connector 26"/>
          <p:cNvCxnSpPr/>
          <p:nvPr/>
        </p:nvCxnSpPr>
        <p:spPr>
          <a:xfrm>
            <a:off x="695325" y="4162720"/>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95325" y="4825976"/>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95325" y="5689288"/>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stretch>
            <a:fillRect/>
          </a:stretch>
        </p:blipFill>
        <p:spPr>
          <a:xfrm>
            <a:off x="8615325" y="2621805"/>
            <a:ext cx="2880000" cy="1614390"/>
          </a:xfrm>
          <a:prstGeom prst="rect">
            <a:avLst/>
          </a:prstGeom>
        </p:spPr>
      </p:pic>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549" r="-1"/>
          <a:stretch>
            <a:fillRect/>
          </a:stretch>
        </p:blipFill>
        <p:spPr>
          <a:xfrm>
            <a:off x="8615325" y="4613001"/>
            <a:ext cx="2880000" cy="167891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387798"/>
          </a:xfrm>
        </p:spPr>
        <p:txBody>
          <a:bodyPr/>
          <a:lstStyle/>
          <a:p>
            <a:r>
              <a:rPr lang="en-AU" dirty="0"/>
              <a:t>Issue 5: Lionel cannot locate the Guiding Station</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10" name="TextBox 9"/>
          <p:cNvSpPr txBox="1"/>
          <p:nvPr/>
        </p:nvSpPr>
        <p:spPr>
          <a:xfrm flipH="1">
            <a:off x="695325" y="1397943"/>
            <a:ext cx="10800000"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When trying to calibrate Lionel, Lionel fails to locate the Guiding Station</a:t>
            </a:r>
          </a:p>
        </p:txBody>
      </p:sp>
      <p:sp>
        <p:nvSpPr>
          <p:cNvPr id="4" name="TextBox 3"/>
          <p:cNvSpPr txBox="1"/>
          <p:nvPr/>
        </p:nvSpPr>
        <p:spPr>
          <a:xfrm flipH="1">
            <a:off x="695325" y="1994218"/>
            <a:ext cx="252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Potential Root Cause</a:t>
            </a:r>
          </a:p>
        </p:txBody>
      </p:sp>
      <p:sp>
        <p:nvSpPr>
          <p:cNvPr id="5" name="TextBox 4"/>
          <p:cNvSpPr txBox="1"/>
          <p:nvPr/>
        </p:nvSpPr>
        <p:spPr>
          <a:xfrm flipH="1">
            <a:off x="695325" y="2504907"/>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Lionel has not been placed in the correct Home Base</a:t>
            </a:r>
          </a:p>
        </p:txBody>
      </p:sp>
      <p:cxnSp>
        <p:nvCxnSpPr>
          <p:cNvPr id="11" name="Straight Connector 10"/>
          <p:cNvCxnSpPr/>
          <p:nvPr/>
        </p:nvCxnSpPr>
        <p:spPr>
          <a:xfrm>
            <a:off x="695325" y="2296919"/>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flipH="1">
            <a:off x="3575326" y="1994218"/>
            <a:ext cx="4679999"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Suggested Action (before restarting calibration)</a:t>
            </a:r>
          </a:p>
        </p:txBody>
      </p:sp>
      <p:sp>
        <p:nvSpPr>
          <p:cNvPr id="13" name="TextBox 12"/>
          <p:cNvSpPr txBox="1"/>
          <p:nvPr/>
        </p:nvSpPr>
        <p:spPr>
          <a:xfrm flipH="1">
            <a:off x="3575325" y="2504907"/>
            <a:ext cx="4680000" cy="1077218"/>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you have placed Lionel in the Home Base suggested by August Robotics</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If you have placed Lionel in a different place, check that on the Map Server interface, you have indicated you are using a customised Home Base and have moved the Lionel icon</a:t>
            </a:r>
          </a:p>
        </p:txBody>
      </p:sp>
      <p:cxnSp>
        <p:nvCxnSpPr>
          <p:cNvPr id="14" name="Straight Connector 13"/>
          <p:cNvCxnSpPr/>
          <p:nvPr/>
        </p:nvCxnSpPr>
        <p:spPr>
          <a:xfrm>
            <a:off x="3575326" y="2296919"/>
            <a:ext cx="46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flipH="1">
            <a:off x="695325" y="3952984"/>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Lionel has not been placed in the correct orientation</a:t>
            </a:r>
          </a:p>
        </p:txBody>
      </p:sp>
      <p:sp>
        <p:nvSpPr>
          <p:cNvPr id="16" name="TextBox 15"/>
          <p:cNvSpPr txBox="1"/>
          <p:nvPr/>
        </p:nvSpPr>
        <p:spPr>
          <a:xfrm flipH="1">
            <a:off x="3575325" y="3952984"/>
            <a:ext cx="4680000" cy="600164"/>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Ensure the physical Lionel robot in the hall is facing the same orientation as the Lionel icon on the Map Server Interface</a:t>
            </a:r>
            <a:endParaRPr lang="en-AU" sz="1300" dirty="0">
              <a:solidFill>
                <a:srgbClr val="BA1B1B"/>
              </a:solidFill>
              <a:latin typeface="Segoe UI" panose="020B0502040204020203" pitchFamily="34" charset="0"/>
              <a:cs typeface="Segoe UI" panose="020B0502040204020203" pitchFamily="34" charset="0"/>
            </a:endParaRPr>
          </a:p>
        </p:txBody>
      </p:sp>
      <p:cxnSp>
        <p:nvCxnSpPr>
          <p:cNvPr id="21" name="Straight Connector 20"/>
          <p:cNvCxnSpPr/>
          <p:nvPr/>
        </p:nvCxnSpPr>
        <p:spPr>
          <a:xfrm>
            <a:off x="695325" y="3771560"/>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stretch>
            <a:fillRect/>
          </a:stretch>
        </p:blipFill>
        <p:spPr>
          <a:xfrm>
            <a:off x="8442245" y="2342744"/>
            <a:ext cx="2880000" cy="1610240"/>
          </a:xfrm>
          <a:prstGeom prst="rect">
            <a:avLst/>
          </a:prstGeom>
        </p:spPr>
      </p:pic>
      <p:pic>
        <p:nvPicPr>
          <p:cNvPr id="18" name="Picture 17"/>
          <p:cNvPicPr>
            <a:picLocks noChangeAspect="1"/>
          </p:cNvPicPr>
          <p:nvPr/>
        </p:nvPicPr>
        <p:blipFill>
          <a:blip r:embed="rId3"/>
          <a:stretch>
            <a:fillRect/>
          </a:stretch>
        </p:blipFill>
        <p:spPr>
          <a:xfrm>
            <a:off x="8442245" y="4474745"/>
            <a:ext cx="2880000" cy="1607501"/>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387798"/>
          </a:xfrm>
        </p:spPr>
        <p:txBody>
          <a:bodyPr/>
          <a:lstStyle/>
          <a:p>
            <a:r>
              <a:rPr lang="en-AU" dirty="0"/>
              <a:t>Issue 6: Lionel tries but fails to localise</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10" name="TextBox 9"/>
          <p:cNvSpPr txBox="1"/>
          <p:nvPr/>
        </p:nvSpPr>
        <p:spPr>
          <a:xfrm flipH="1">
            <a:off x="695325" y="1395721"/>
            <a:ext cx="10800000" cy="230832"/>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Lionel moves and continues to localise but does not paint the mark, and eventually skips it. This occurs for a few marks</a:t>
            </a:r>
          </a:p>
        </p:txBody>
      </p:sp>
      <p:sp>
        <p:nvSpPr>
          <p:cNvPr id="4" name="TextBox 3"/>
          <p:cNvSpPr txBox="1"/>
          <p:nvPr/>
        </p:nvSpPr>
        <p:spPr>
          <a:xfrm flipH="1">
            <a:off x="695325" y="1994218"/>
            <a:ext cx="252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Potential Root Cause</a:t>
            </a:r>
          </a:p>
        </p:txBody>
      </p:sp>
      <p:sp>
        <p:nvSpPr>
          <p:cNvPr id="5" name="TextBox 4"/>
          <p:cNvSpPr txBox="1"/>
          <p:nvPr/>
        </p:nvSpPr>
        <p:spPr>
          <a:xfrm flipH="1">
            <a:off x="695325" y="2454107"/>
            <a:ext cx="2520000"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There is too much light in the environment</a:t>
            </a:r>
          </a:p>
        </p:txBody>
      </p:sp>
      <p:cxnSp>
        <p:nvCxnSpPr>
          <p:cNvPr id="6" name="Straight Connector 5"/>
          <p:cNvCxnSpPr/>
          <p:nvPr/>
        </p:nvCxnSpPr>
        <p:spPr>
          <a:xfrm>
            <a:off x="695325" y="2296919"/>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flipH="1">
            <a:off x="3575326" y="1994218"/>
            <a:ext cx="4679999"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Suggested Action (before restarting calibration)</a:t>
            </a:r>
          </a:p>
        </p:txBody>
      </p:sp>
      <p:sp>
        <p:nvSpPr>
          <p:cNvPr id="8" name="TextBox 7"/>
          <p:cNvSpPr txBox="1"/>
          <p:nvPr/>
        </p:nvSpPr>
        <p:spPr>
          <a:xfrm flipH="1">
            <a:off x="3575325" y="2454107"/>
            <a:ext cx="4680000" cy="1077218"/>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(In rare cases, strong light behind Lionel or the Guiding Station impairs the localisation process)</a:t>
            </a:r>
          </a:p>
          <a:p>
            <a:pPr marL="285750" indent="-28575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Reduce the light in the environment (e.g. close the doors / blinds, stand behind the equipment for a few minutes to block the strong light)</a:t>
            </a:r>
          </a:p>
        </p:txBody>
      </p:sp>
      <p:cxnSp>
        <p:nvCxnSpPr>
          <p:cNvPr id="9" name="Straight Connector 8"/>
          <p:cNvCxnSpPr/>
          <p:nvPr/>
        </p:nvCxnSpPr>
        <p:spPr>
          <a:xfrm>
            <a:off x="3575326" y="2296919"/>
            <a:ext cx="46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flipH="1">
            <a:off x="695325" y="3722151"/>
            <a:ext cx="10800000" cy="461665"/>
          </a:xfrm>
          <a:prstGeom prst="rect">
            <a:avLst/>
          </a:prstGeom>
          <a:noFill/>
        </p:spPr>
        <p:txBody>
          <a:bodyPr wrap="square" lIns="0" tIns="0" rIns="0" bIns="0" rtlCol="0">
            <a:spAutoFit/>
          </a:bodyPr>
          <a:lstStyle/>
          <a:p>
            <a:pPr>
              <a:spcBef>
                <a:spcPts val="500"/>
              </a:spcBef>
              <a:spcAft>
                <a:spcPts val="500"/>
              </a:spcAft>
            </a:pPr>
            <a:r>
              <a:rPr lang="en-AU" sz="1500" b="1" dirty="0">
                <a:solidFill>
                  <a:srgbClr val="BA1B1B"/>
                </a:solidFill>
                <a:latin typeface="Segoe UI" panose="020B0502040204020203" pitchFamily="34" charset="0"/>
                <a:cs typeface="Segoe UI" panose="020B0502040204020203" pitchFamily="34" charset="0"/>
              </a:rPr>
              <a:t>Lionel moves and continues to localise but does not paint the mark, and eventually skips it. This occurs for most of or all the marks</a:t>
            </a:r>
          </a:p>
        </p:txBody>
      </p:sp>
      <p:sp>
        <p:nvSpPr>
          <p:cNvPr id="12" name="TextBox 11"/>
          <p:cNvSpPr txBox="1"/>
          <p:nvPr/>
        </p:nvSpPr>
        <p:spPr>
          <a:xfrm flipH="1">
            <a:off x="695325" y="4320648"/>
            <a:ext cx="2520000"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Potential Root Cause</a:t>
            </a:r>
          </a:p>
        </p:txBody>
      </p:sp>
      <p:sp>
        <p:nvSpPr>
          <p:cNvPr id="13" name="TextBox 12"/>
          <p:cNvSpPr txBox="1"/>
          <p:nvPr/>
        </p:nvSpPr>
        <p:spPr>
          <a:xfrm flipH="1">
            <a:off x="695325" y="4780537"/>
            <a:ext cx="2520000" cy="200055"/>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NA</a:t>
            </a:r>
          </a:p>
        </p:txBody>
      </p:sp>
      <p:cxnSp>
        <p:nvCxnSpPr>
          <p:cNvPr id="14" name="Straight Connector 13"/>
          <p:cNvCxnSpPr/>
          <p:nvPr/>
        </p:nvCxnSpPr>
        <p:spPr>
          <a:xfrm>
            <a:off x="695325" y="4623349"/>
            <a:ext cx="25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flipH="1">
            <a:off x="3575326" y="4320648"/>
            <a:ext cx="4679999" cy="230832"/>
          </a:xfrm>
          <a:prstGeom prst="rect">
            <a:avLst/>
          </a:prstGeom>
          <a:noFill/>
        </p:spPr>
        <p:txBody>
          <a:bodyPr wrap="square" lIns="0" tIns="0" rIns="0" bIns="0" rtlCol="0">
            <a:spAutoFit/>
          </a:bodyPr>
          <a:lstStyle/>
          <a:p>
            <a:pPr>
              <a:spcBef>
                <a:spcPts val="500"/>
              </a:spcBef>
              <a:spcAft>
                <a:spcPts val="500"/>
              </a:spcAft>
            </a:pPr>
            <a:r>
              <a:rPr lang="en-AU" sz="1500" b="1" dirty="0">
                <a:latin typeface="Segoe UI" panose="020B0502040204020203" pitchFamily="34" charset="0"/>
                <a:cs typeface="Segoe UI" panose="020B0502040204020203" pitchFamily="34" charset="0"/>
              </a:rPr>
              <a:t>Suggested Action (before restarting calibration)</a:t>
            </a:r>
          </a:p>
        </p:txBody>
      </p:sp>
      <p:sp>
        <p:nvSpPr>
          <p:cNvPr id="16" name="TextBox 15"/>
          <p:cNvSpPr txBox="1"/>
          <p:nvPr/>
        </p:nvSpPr>
        <p:spPr>
          <a:xfrm flipH="1">
            <a:off x="3575325" y="4780537"/>
            <a:ext cx="4680000" cy="877163"/>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Restart both the Lionel robot and the Guiding Station by pressing the red switch</a:t>
            </a:r>
          </a:p>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Check the Map Server interface for any errors and follow the instructions to resolve</a:t>
            </a:r>
          </a:p>
        </p:txBody>
      </p:sp>
      <p:cxnSp>
        <p:nvCxnSpPr>
          <p:cNvPr id="17" name="Straight Connector 16"/>
          <p:cNvCxnSpPr/>
          <p:nvPr/>
        </p:nvCxnSpPr>
        <p:spPr>
          <a:xfrm>
            <a:off x="3575326" y="4623349"/>
            <a:ext cx="468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695324" y="5788302"/>
            <a:ext cx="2591435" cy="400110"/>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camera on Lionel or the Guiding Station is blocked (unlikely)</a:t>
            </a:r>
          </a:p>
        </p:txBody>
      </p:sp>
      <p:sp>
        <p:nvSpPr>
          <p:cNvPr id="25" name="TextBox 24"/>
          <p:cNvSpPr txBox="1"/>
          <p:nvPr/>
        </p:nvSpPr>
        <p:spPr>
          <a:xfrm flipH="1">
            <a:off x="3575325" y="5788302"/>
            <a:ext cx="4680000" cy="200055"/>
          </a:xfrm>
          <a:prstGeom prst="rect">
            <a:avLst/>
          </a:prstGeom>
          <a:noFill/>
        </p:spPr>
        <p:txBody>
          <a:bodyPr wrap="square" lIns="0" tIns="0" rIns="0" bIns="0" rtlCol="0">
            <a:spAutoFit/>
          </a:bodyPr>
          <a:lstStyle/>
          <a:p>
            <a:pPr marL="342900" indent="-342900">
              <a:spcBef>
                <a:spcPts val="300"/>
              </a:spcBef>
              <a:spcAft>
                <a:spcPts val="300"/>
              </a:spcAft>
              <a:buFont typeface="Arial" panose="020B0604020202020204" pitchFamily="34" charset="0"/>
              <a:buChar char="•"/>
            </a:pPr>
            <a:r>
              <a:rPr lang="en-AU" sz="1300" dirty="0">
                <a:latin typeface="Segoe UI" panose="020B0502040204020203" pitchFamily="34" charset="0"/>
                <a:cs typeface="Segoe UI" panose="020B0502040204020203" pitchFamily="34" charset="0"/>
              </a:rPr>
              <a:t>Remove </a:t>
            </a:r>
            <a:r>
              <a:rPr lang="en-AU" sz="1300">
                <a:latin typeface="Segoe UI" panose="020B0502040204020203" pitchFamily="34" charset="0"/>
                <a:cs typeface="Segoe UI" panose="020B0502040204020203" pitchFamily="34" charset="0"/>
              </a:rPr>
              <a:t>the object </a:t>
            </a:r>
            <a:r>
              <a:rPr lang="en-AU" sz="1300" dirty="0">
                <a:latin typeface="Segoe UI" panose="020B0502040204020203" pitchFamily="34" charset="0"/>
                <a:cs typeface="Segoe UI" panose="020B0502040204020203" pitchFamily="34" charset="0"/>
              </a:rPr>
              <a:t>blocking the camera</a:t>
            </a:r>
          </a:p>
        </p:txBody>
      </p:sp>
      <p:cxnSp>
        <p:nvCxnSpPr>
          <p:cNvPr id="26" name="Straight Connector 25"/>
          <p:cNvCxnSpPr/>
          <p:nvPr/>
        </p:nvCxnSpPr>
        <p:spPr>
          <a:xfrm>
            <a:off x="695325" y="5723001"/>
            <a:ext cx="756000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A picture containing text, device&#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5325" y="4551480"/>
            <a:ext cx="2880000" cy="1623221"/>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775597"/>
          </a:xfrm>
        </p:spPr>
        <p:txBody>
          <a:bodyPr/>
          <a:lstStyle/>
          <a:p>
            <a:r>
              <a:rPr lang="en-AU" dirty="0"/>
              <a:t>The Map Server Interface will provide error codes for issues and suggested actions</a:t>
            </a:r>
          </a:p>
        </p:txBody>
      </p:sp>
      <p:sp>
        <p:nvSpPr>
          <p:cNvPr id="3" name="Text Placeholder 2"/>
          <p:cNvSpPr>
            <a:spLocks noGrp="1"/>
          </p:cNvSpPr>
          <p:nvPr>
            <p:ph type="body" sz="quarter" idx="10"/>
          </p:nvPr>
        </p:nvSpPr>
        <p:spPr/>
        <p:txBody>
          <a:bodyPr/>
          <a:lstStyle/>
          <a:p>
            <a:r>
              <a:rPr lang="en-AU" dirty="0"/>
              <a:t>Module 7: proactive care and troubleshooting</a:t>
            </a:r>
          </a:p>
        </p:txBody>
      </p:sp>
      <p:sp>
        <p:nvSpPr>
          <p:cNvPr id="4" name="TextBox 3"/>
          <p:cNvSpPr txBox="1"/>
          <p:nvPr/>
        </p:nvSpPr>
        <p:spPr>
          <a:xfrm flipH="1">
            <a:off x="5495925" y="1989138"/>
            <a:ext cx="5040000" cy="200055"/>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Here is a sample of the most common error codes</a:t>
            </a:r>
          </a:p>
        </p:txBody>
      </p:sp>
      <p:sp>
        <p:nvSpPr>
          <p:cNvPr id="5" name="TextBox 4"/>
          <p:cNvSpPr txBox="1"/>
          <p:nvPr/>
        </p:nvSpPr>
        <p:spPr>
          <a:xfrm flipH="1">
            <a:off x="695325" y="1989138"/>
            <a:ext cx="4415155" cy="800219"/>
          </a:xfrm>
          <a:prstGeom prst="rect">
            <a:avLst/>
          </a:prstGeom>
          <a:noFill/>
        </p:spPr>
        <p:txBody>
          <a:bodyPr wrap="square" lIns="0" tIns="0" rIns="0" bIns="0" rtlCol="0">
            <a:spAutoFit/>
          </a:bodyPr>
          <a:lstStyle/>
          <a:p>
            <a:pPr>
              <a:spcBef>
                <a:spcPts val="500"/>
              </a:spcBef>
              <a:spcAft>
                <a:spcPts val="500"/>
              </a:spcAft>
            </a:pPr>
            <a:r>
              <a:rPr lang="en-AU" sz="1300" dirty="0">
                <a:latin typeface="Segoe UI" panose="020B0502040204020203" pitchFamily="34" charset="0"/>
                <a:cs typeface="Segoe UI" panose="020B0502040204020203" pitchFamily="34" charset="0"/>
              </a:rPr>
              <a:t>The Map Server will alert you of errors and provide suggested actions for each error. If you cannot solve the issue after following the instructions, please record the error code and contact August Robotics</a:t>
            </a:r>
          </a:p>
        </p:txBody>
      </p:sp>
      <p:sp>
        <p:nvSpPr>
          <p:cNvPr id="10" name="TextBox 9"/>
          <p:cNvSpPr txBox="1"/>
          <p:nvPr/>
        </p:nvSpPr>
        <p:spPr>
          <a:xfrm flipH="1">
            <a:off x="6504923" y="2485621"/>
            <a:ext cx="1240155" cy="169277"/>
          </a:xfrm>
          <a:prstGeom prst="rect">
            <a:avLst/>
          </a:prstGeom>
          <a:noFill/>
        </p:spPr>
        <p:txBody>
          <a:bodyPr wrap="square" lIns="0" tIns="0" rIns="0" bIns="0" rtlCol="0">
            <a:spAutoFit/>
          </a:bodyPr>
          <a:lstStyle/>
          <a:p>
            <a:pPr>
              <a:spcBef>
                <a:spcPts val="300"/>
              </a:spcBef>
              <a:spcAft>
                <a:spcPts val="300"/>
              </a:spcAft>
            </a:pPr>
            <a:r>
              <a:rPr lang="en-AU" sz="1100" b="1" dirty="0">
                <a:latin typeface="Segoe UI" panose="020B0502040204020203" pitchFamily="34" charset="0"/>
                <a:cs typeface="Segoe UI" panose="020B0502040204020203" pitchFamily="34" charset="0"/>
              </a:rPr>
              <a:t>Name</a:t>
            </a:r>
          </a:p>
        </p:txBody>
      </p:sp>
      <p:sp>
        <p:nvSpPr>
          <p:cNvPr id="11" name="TextBox 10"/>
          <p:cNvSpPr txBox="1"/>
          <p:nvPr/>
        </p:nvSpPr>
        <p:spPr>
          <a:xfrm flipH="1">
            <a:off x="7976201" y="2485621"/>
            <a:ext cx="1644675" cy="169277"/>
          </a:xfrm>
          <a:prstGeom prst="rect">
            <a:avLst/>
          </a:prstGeom>
          <a:noFill/>
        </p:spPr>
        <p:txBody>
          <a:bodyPr wrap="square" lIns="0" tIns="0" rIns="0" bIns="0" rtlCol="0">
            <a:spAutoFit/>
          </a:bodyPr>
          <a:lstStyle/>
          <a:p>
            <a:pPr>
              <a:spcBef>
                <a:spcPts val="300"/>
              </a:spcBef>
              <a:spcAft>
                <a:spcPts val="300"/>
              </a:spcAft>
            </a:pPr>
            <a:r>
              <a:rPr lang="en-AU" sz="1100" b="1" dirty="0">
                <a:latin typeface="Segoe UI" panose="020B0502040204020203" pitchFamily="34" charset="0"/>
                <a:cs typeface="Segoe UI" panose="020B0502040204020203" pitchFamily="34" charset="0"/>
              </a:rPr>
              <a:t>Cause</a:t>
            </a:r>
          </a:p>
        </p:txBody>
      </p:sp>
      <p:sp>
        <p:nvSpPr>
          <p:cNvPr id="12" name="TextBox 11"/>
          <p:cNvSpPr txBox="1"/>
          <p:nvPr/>
        </p:nvSpPr>
        <p:spPr>
          <a:xfrm flipH="1">
            <a:off x="9852000" y="2485621"/>
            <a:ext cx="1644674" cy="169277"/>
          </a:xfrm>
          <a:prstGeom prst="rect">
            <a:avLst/>
          </a:prstGeom>
          <a:noFill/>
        </p:spPr>
        <p:txBody>
          <a:bodyPr wrap="square" lIns="0" tIns="0" rIns="0" bIns="0" rtlCol="0">
            <a:spAutoFit/>
          </a:bodyPr>
          <a:lstStyle/>
          <a:p>
            <a:pPr>
              <a:spcBef>
                <a:spcPts val="300"/>
              </a:spcBef>
              <a:spcAft>
                <a:spcPts val="300"/>
              </a:spcAft>
            </a:pPr>
            <a:r>
              <a:rPr lang="en-AU" sz="1100" b="1" dirty="0">
                <a:latin typeface="Segoe UI" panose="020B0502040204020203" pitchFamily="34" charset="0"/>
                <a:cs typeface="Segoe UI" panose="020B0502040204020203" pitchFamily="34" charset="0"/>
              </a:rPr>
              <a:t>Suggested Action</a:t>
            </a:r>
          </a:p>
        </p:txBody>
      </p:sp>
      <p:sp>
        <p:nvSpPr>
          <p:cNvPr id="9" name="TextBox 8"/>
          <p:cNvSpPr txBox="1"/>
          <p:nvPr/>
        </p:nvSpPr>
        <p:spPr>
          <a:xfrm flipH="1">
            <a:off x="5495925" y="2485621"/>
            <a:ext cx="777875" cy="169277"/>
          </a:xfrm>
          <a:prstGeom prst="rect">
            <a:avLst/>
          </a:prstGeom>
          <a:noFill/>
        </p:spPr>
        <p:txBody>
          <a:bodyPr wrap="square" lIns="0" tIns="0" rIns="0" bIns="0" rtlCol="0">
            <a:spAutoFit/>
          </a:bodyPr>
          <a:lstStyle/>
          <a:p>
            <a:pPr>
              <a:spcBef>
                <a:spcPts val="300"/>
              </a:spcBef>
              <a:spcAft>
                <a:spcPts val="300"/>
              </a:spcAft>
            </a:pPr>
            <a:r>
              <a:rPr lang="en-AU" sz="1100" b="1" dirty="0">
                <a:latin typeface="Segoe UI" panose="020B0502040204020203" pitchFamily="34" charset="0"/>
                <a:cs typeface="Segoe UI" panose="020B0502040204020203" pitchFamily="34" charset="0"/>
              </a:rPr>
              <a:t>Error Code</a:t>
            </a:r>
          </a:p>
        </p:txBody>
      </p:sp>
      <p:sp>
        <p:nvSpPr>
          <p:cNvPr id="13" name="TextBox 12"/>
          <p:cNvSpPr txBox="1"/>
          <p:nvPr/>
        </p:nvSpPr>
        <p:spPr>
          <a:xfrm flipH="1">
            <a:off x="5495925" y="2835976"/>
            <a:ext cx="777875"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00101</a:t>
            </a:r>
          </a:p>
        </p:txBody>
      </p:sp>
      <p:sp>
        <p:nvSpPr>
          <p:cNvPr id="14" name="TextBox 13"/>
          <p:cNvSpPr txBox="1"/>
          <p:nvPr/>
        </p:nvSpPr>
        <p:spPr>
          <a:xfrm flipH="1">
            <a:off x="6504923" y="2835976"/>
            <a:ext cx="1240155"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No dynamic power</a:t>
            </a:r>
          </a:p>
        </p:txBody>
      </p:sp>
      <p:sp>
        <p:nvSpPr>
          <p:cNvPr id="15" name="TextBox 14"/>
          <p:cNvSpPr txBox="1"/>
          <p:nvPr/>
        </p:nvSpPr>
        <p:spPr>
          <a:xfrm flipH="1">
            <a:off x="7976201" y="2835976"/>
            <a:ext cx="1644675" cy="507831"/>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E-stop has been pushed or the robot is not powered on</a:t>
            </a:r>
          </a:p>
        </p:txBody>
      </p:sp>
      <p:sp>
        <p:nvSpPr>
          <p:cNvPr id="16" name="TextBox 15"/>
          <p:cNvSpPr txBox="1"/>
          <p:nvPr/>
        </p:nvSpPr>
        <p:spPr>
          <a:xfrm flipH="1">
            <a:off x="9852000" y="2835976"/>
            <a:ext cx="1644674" cy="507831"/>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Release the E-Stop button. Restart the robot if the error persists</a:t>
            </a:r>
          </a:p>
        </p:txBody>
      </p:sp>
      <p:sp>
        <p:nvSpPr>
          <p:cNvPr id="18" name="TextBox 17"/>
          <p:cNvSpPr txBox="1"/>
          <p:nvPr/>
        </p:nvSpPr>
        <p:spPr>
          <a:xfrm flipH="1">
            <a:off x="5495925" y="3524885"/>
            <a:ext cx="777875"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00102</a:t>
            </a:r>
          </a:p>
        </p:txBody>
      </p:sp>
      <p:sp>
        <p:nvSpPr>
          <p:cNvPr id="19" name="TextBox 18"/>
          <p:cNvSpPr txBox="1"/>
          <p:nvPr/>
        </p:nvSpPr>
        <p:spPr>
          <a:xfrm flipH="1">
            <a:off x="6504923" y="3524885"/>
            <a:ext cx="1240155"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E-Stop pushed</a:t>
            </a:r>
          </a:p>
        </p:txBody>
      </p:sp>
      <p:sp>
        <p:nvSpPr>
          <p:cNvPr id="20" name="TextBox 19"/>
          <p:cNvSpPr txBox="1"/>
          <p:nvPr/>
        </p:nvSpPr>
        <p:spPr>
          <a:xfrm flipH="1">
            <a:off x="7976201" y="3524885"/>
            <a:ext cx="1644675" cy="507831"/>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No power to the chassis while the robot is powered on</a:t>
            </a:r>
          </a:p>
        </p:txBody>
      </p:sp>
      <p:sp>
        <p:nvSpPr>
          <p:cNvPr id="21" name="TextBox 20"/>
          <p:cNvSpPr txBox="1"/>
          <p:nvPr/>
        </p:nvSpPr>
        <p:spPr>
          <a:xfrm flipH="1">
            <a:off x="9852000" y="3524885"/>
            <a:ext cx="1644674"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Release the E-Stop button</a:t>
            </a:r>
          </a:p>
        </p:txBody>
      </p:sp>
      <p:sp>
        <p:nvSpPr>
          <p:cNvPr id="23" name="TextBox 22"/>
          <p:cNvSpPr txBox="1"/>
          <p:nvPr/>
        </p:nvSpPr>
        <p:spPr>
          <a:xfrm flipH="1">
            <a:off x="5495925" y="4203103"/>
            <a:ext cx="777875"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12103</a:t>
            </a:r>
          </a:p>
        </p:txBody>
      </p:sp>
      <p:sp>
        <p:nvSpPr>
          <p:cNvPr id="24" name="TextBox 23"/>
          <p:cNvSpPr txBox="1"/>
          <p:nvPr/>
        </p:nvSpPr>
        <p:spPr>
          <a:xfrm flipH="1">
            <a:off x="6504923" y="4203103"/>
            <a:ext cx="1240155" cy="338554"/>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Last mark result not good</a:t>
            </a:r>
          </a:p>
        </p:txBody>
      </p:sp>
      <p:sp>
        <p:nvSpPr>
          <p:cNvPr id="25" name="TextBox 24"/>
          <p:cNvSpPr txBox="1"/>
          <p:nvPr/>
        </p:nvSpPr>
        <p:spPr>
          <a:xfrm flipH="1">
            <a:off x="7976201" y="4203103"/>
            <a:ext cx="1644675" cy="507831"/>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Based on the camera’s auto-check, the quality of the last mark is not good</a:t>
            </a:r>
          </a:p>
        </p:txBody>
      </p:sp>
      <p:sp>
        <p:nvSpPr>
          <p:cNvPr id="26" name="TextBox 25"/>
          <p:cNvSpPr txBox="1"/>
          <p:nvPr/>
        </p:nvSpPr>
        <p:spPr>
          <a:xfrm flipH="1">
            <a:off x="9852000" y="4203103"/>
            <a:ext cx="1644674" cy="338554"/>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Manually check the quality of the last mark</a:t>
            </a:r>
          </a:p>
        </p:txBody>
      </p:sp>
      <p:sp>
        <p:nvSpPr>
          <p:cNvPr id="27" name="TextBox 26"/>
          <p:cNvSpPr txBox="1"/>
          <p:nvPr/>
        </p:nvSpPr>
        <p:spPr>
          <a:xfrm flipH="1">
            <a:off x="5495925" y="4892012"/>
            <a:ext cx="777875"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13003</a:t>
            </a:r>
          </a:p>
        </p:txBody>
      </p:sp>
      <p:sp>
        <p:nvSpPr>
          <p:cNvPr id="28" name="TextBox 27"/>
          <p:cNvSpPr txBox="1"/>
          <p:nvPr/>
        </p:nvSpPr>
        <p:spPr>
          <a:xfrm flipH="1">
            <a:off x="6504923" y="4892012"/>
            <a:ext cx="1240155"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On ERROR</a:t>
            </a:r>
          </a:p>
        </p:txBody>
      </p:sp>
      <p:sp>
        <p:nvSpPr>
          <p:cNvPr id="29" name="TextBox 28"/>
          <p:cNvSpPr txBox="1"/>
          <p:nvPr/>
        </p:nvSpPr>
        <p:spPr>
          <a:xfrm flipH="1">
            <a:off x="7976201" y="4892012"/>
            <a:ext cx="1644675" cy="338554"/>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The node is in an error state due to an issue</a:t>
            </a:r>
          </a:p>
        </p:txBody>
      </p:sp>
      <p:sp>
        <p:nvSpPr>
          <p:cNvPr id="30" name="TextBox 29"/>
          <p:cNvSpPr txBox="1"/>
          <p:nvPr/>
        </p:nvSpPr>
        <p:spPr>
          <a:xfrm flipH="1">
            <a:off x="9852000" y="4892012"/>
            <a:ext cx="1644674" cy="338554"/>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Press ‘Reset’. Restart the robot if the error persists</a:t>
            </a:r>
          </a:p>
        </p:txBody>
      </p:sp>
      <p:sp>
        <p:nvSpPr>
          <p:cNvPr id="31" name="TextBox 30"/>
          <p:cNvSpPr txBox="1"/>
          <p:nvPr/>
        </p:nvSpPr>
        <p:spPr>
          <a:xfrm flipH="1">
            <a:off x="5495925" y="5411644"/>
            <a:ext cx="777875"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50201</a:t>
            </a:r>
          </a:p>
        </p:txBody>
      </p:sp>
      <p:sp>
        <p:nvSpPr>
          <p:cNvPr id="32" name="TextBox 31"/>
          <p:cNvSpPr txBox="1"/>
          <p:nvPr/>
        </p:nvSpPr>
        <p:spPr>
          <a:xfrm flipH="1">
            <a:off x="6504923" y="5411644"/>
            <a:ext cx="1240155"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Board offline</a:t>
            </a:r>
          </a:p>
        </p:txBody>
      </p:sp>
      <p:sp>
        <p:nvSpPr>
          <p:cNvPr id="33" name="TextBox 32"/>
          <p:cNvSpPr txBox="1"/>
          <p:nvPr/>
        </p:nvSpPr>
        <p:spPr>
          <a:xfrm flipH="1">
            <a:off x="7976201" y="5411644"/>
            <a:ext cx="1644675" cy="507831"/>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The PC has issues connecting to the controller board</a:t>
            </a:r>
          </a:p>
        </p:txBody>
      </p:sp>
      <p:sp>
        <p:nvSpPr>
          <p:cNvPr id="34" name="TextBox 33"/>
          <p:cNvSpPr txBox="1"/>
          <p:nvPr/>
        </p:nvSpPr>
        <p:spPr>
          <a:xfrm flipH="1">
            <a:off x="9852000" y="5411644"/>
            <a:ext cx="1644674" cy="677108"/>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Open the yellow cover of the robot and check that the USB connectors are plugged in</a:t>
            </a:r>
          </a:p>
        </p:txBody>
      </p:sp>
      <p:cxnSp>
        <p:nvCxnSpPr>
          <p:cNvPr id="46" name="Straight Connector 45"/>
          <p:cNvCxnSpPr/>
          <p:nvPr/>
        </p:nvCxnSpPr>
        <p:spPr>
          <a:xfrm>
            <a:off x="5495925" y="2728719"/>
            <a:ext cx="60007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495925" y="3434346"/>
            <a:ext cx="600075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495925" y="4112564"/>
            <a:ext cx="600075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495925" y="4801473"/>
            <a:ext cx="600075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495925" y="5321105"/>
            <a:ext cx="6000750"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658266" y="2960878"/>
            <a:ext cx="4462972" cy="2590925"/>
          </a:xfrm>
          <a:prstGeom prst="rect">
            <a:avLst/>
          </a:prstGeom>
        </p:spPr>
      </p:pic>
      <p:sp>
        <p:nvSpPr>
          <p:cNvPr id="17" name="Rectangle 16"/>
          <p:cNvSpPr/>
          <p:nvPr/>
        </p:nvSpPr>
        <p:spPr>
          <a:xfrm>
            <a:off x="3730344" y="3195575"/>
            <a:ext cx="1310761" cy="485838"/>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006BEF3-B555-9C83-CC8A-D1DCB9B44884}"/>
              </a:ext>
            </a:extLst>
          </p:cNvPr>
          <p:cNvSpPr>
            <a:spLocks noGrp="1"/>
          </p:cNvSpPr>
          <p:nvPr>
            <p:ph type="title"/>
          </p:nvPr>
        </p:nvSpPr>
        <p:spPr>
          <a:xfrm>
            <a:off x="695999" y="728663"/>
            <a:ext cx="7914601" cy="775597"/>
          </a:xfrm>
        </p:spPr>
        <p:txBody>
          <a:bodyPr/>
          <a:lstStyle/>
          <a:p>
            <a:r>
              <a:rPr lang="en-HK" dirty="0"/>
              <a:t>If you need help, you can speak to our Global Support team</a:t>
            </a:r>
          </a:p>
        </p:txBody>
      </p:sp>
      <p:sp>
        <p:nvSpPr>
          <p:cNvPr id="15" name="Text Placeholder 14">
            <a:extLst>
              <a:ext uri="{FF2B5EF4-FFF2-40B4-BE49-F238E27FC236}">
                <a16:creationId xmlns:a16="http://schemas.microsoft.com/office/drawing/2014/main" id="{91F62C33-B149-B871-83F1-2BBCB83AAFA0}"/>
              </a:ext>
            </a:extLst>
          </p:cNvPr>
          <p:cNvSpPr>
            <a:spLocks noGrp="1"/>
          </p:cNvSpPr>
          <p:nvPr>
            <p:ph type="body" sz="quarter" idx="10"/>
          </p:nvPr>
        </p:nvSpPr>
        <p:spPr>
          <a:xfrm>
            <a:off x="695325" y="473100"/>
            <a:ext cx="3600000" cy="432939"/>
          </a:xfrm>
        </p:spPr>
        <p:txBody>
          <a:bodyPr/>
          <a:lstStyle/>
          <a:p>
            <a:r>
              <a:rPr lang="en-AU" dirty="0"/>
              <a:t>Module 7: proactive care and troubleshooting</a:t>
            </a:r>
          </a:p>
          <a:p>
            <a:endParaRPr lang="en-HK" dirty="0"/>
          </a:p>
        </p:txBody>
      </p:sp>
      <p:pic>
        <p:nvPicPr>
          <p:cNvPr id="9" name="Picture 8" descr="A screenshot of a computer&#10;&#10;Description automatically generated">
            <a:extLst>
              <a:ext uri="{FF2B5EF4-FFF2-40B4-BE49-F238E27FC236}">
                <a16:creationId xmlns:a16="http://schemas.microsoft.com/office/drawing/2014/main" id="{12B20919-5A35-4B9E-551E-16F6347A53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8" t="1292" r="422" b="1982"/>
          <a:stretch/>
        </p:blipFill>
        <p:spPr>
          <a:xfrm>
            <a:off x="695325" y="1584300"/>
            <a:ext cx="8128000" cy="4800600"/>
          </a:xfrm>
          <a:prstGeom prst="rect">
            <a:avLst/>
          </a:prstGeom>
        </p:spPr>
      </p:pic>
      <p:sp>
        <p:nvSpPr>
          <p:cNvPr id="16" name="TextBox 15">
            <a:extLst>
              <a:ext uri="{FF2B5EF4-FFF2-40B4-BE49-F238E27FC236}">
                <a16:creationId xmlns:a16="http://schemas.microsoft.com/office/drawing/2014/main" id="{F5B857A0-3635-57D6-31B9-4B27310D851B}"/>
              </a:ext>
            </a:extLst>
          </p:cNvPr>
          <p:cNvSpPr txBox="1"/>
          <p:nvPr/>
        </p:nvSpPr>
        <p:spPr>
          <a:xfrm flipH="1">
            <a:off x="9207499" y="1706452"/>
            <a:ext cx="2382863" cy="528350"/>
          </a:xfrm>
          <a:prstGeom prst="rect">
            <a:avLst/>
          </a:prstGeom>
          <a:noFill/>
        </p:spPr>
        <p:txBody>
          <a:bodyPr wrap="square" lIns="0" tIns="0" rIns="0" bIns="0" rtlCol="0">
            <a:spAutoFit/>
          </a:bodyPr>
          <a:lstStyle/>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Go to the ‘Help’ section </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Click the talk icon</a:t>
            </a:r>
          </a:p>
        </p:txBody>
      </p:sp>
      <p:sp>
        <p:nvSpPr>
          <p:cNvPr id="17" name="Rectangle 16">
            <a:extLst>
              <a:ext uri="{FF2B5EF4-FFF2-40B4-BE49-F238E27FC236}">
                <a16:creationId xmlns:a16="http://schemas.microsoft.com/office/drawing/2014/main" id="{B89384E2-2A17-0117-E70E-611EF836B395}"/>
              </a:ext>
            </a:extLst>
          </p:cNvPr>
          <p:cNvSpPr/>
          <p:nvPr/>
        </p:nvSpPr>
        <p:spPr>
          <a:xfrm>
            <a:off x="7937500" y="5729766"/>
            <a:ext cx="635000" cy="540834"/>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CCC1865F-6AF3-3571-1D89-650E5A37B22B}"/>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Added March 2024</a:t>
            </a:r>
          </a:p>
        </p:txBody>
      </p:sp>
      <p:pic>
        <p:nvPicPr>
          <p:cNvPr id="2" name="Picture 1" descr="A screenshot of a computer&#10;&#10;Description automatically generated">
            <a:extLst>
              <a:ext uri="{FF2B5EF4-FFF2-40B4-BE49-F238E27FC236}">
                <a16:creationId xmlns:a16="http://schemas.microsoft.com/office/drawing/2014/main" id="{64B8D93A-7070-2E2A-ECA2-EA1B7E87D6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392" t="87390" r="5939" b="7356"/>
          <a:stretch/>
        </p:blipFill>
        <p:spPr>
          <a:xfrm>
            <a:off x="10916044" y="1974016"/>
            <a:ext cx="220718" cy="260786"/>
          </a:xfrm>
          <a:prstGeom prst="rect">
            <a:avLst/>
          </a:prstGeom>
        </p:spPr>
      </p:pic>
    </p:spTree>
    <p:extLst>
      <p:ext uri="{BB962C8B-B14F-4D97-AF65-F5344CB8AC3E}">
        <p14:creationId xmlns:p14="http://schemas.microsoft.com/office/powerpoint/2010/main" val="5067832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E28A19-9BE0-A516-FEF6-E471BA4C43EF}"/>
              </a:ext>
            </a:extLst>
          </p:cNvPr>
          <p:cNvSpPr>
            <a:spLocks noGrp="1"/>
          </p:cNvSpPr>
          <p:nvPr>
            <p:ph type="title"/>
          </p:nvPr>
        </p:nvSpPr>
        <p:spPr>
          <a:xfrm>
            <a:off x="695999" y="728663"/>
            <a:ext cx="7914601" cy="775597"/>
          </a:xfrm>
        </p:spPr>
        <p:txBody>
          <a:bodyPr/>
          <a:lstStyle/>
          <a:p>
            <a:r>
              <a:rPr lang="en-HK" dirty="0"/>
              <a:t>If you need help, you can speak to our Global Support team</a:t>
            </a:r>
          </a:p>
        </p:txBody>
      </p:sp>
      <p:sp>
        <p:nvSpPr>
          <p:cNvPr id="8" name="Text Placeholder 7">
            <a:extLst>
              <a:ext uri="{FF2B5EF4-FFF2-40B4-BE49-F238E27FC236}">
                <a16:creationId xmlns:a16="http://schemas.microsoft.com/office/drawing/2014/main" id="{8EA98C99-8C80-F54F-5BBA-7C6DFD6D8B80}"/>
              </a:ext>
            </a:extLst>
          </p:cNvPr>
          <p:cNvSpPr>
            <a:spLocks noGrp="1"/>
          </p:cNvSpPr>
          <p:nvPr>
            <p:ph type="body" sz="quarter" idx="10"/>
          </p:nvPr>
        </p:nvSpPr>
        <p:spPr>
          <a:xfrm>
            <a:off x="695325" y="473100"/>
            <a:ext cx="3600000" cy="432939"/>
          </a:xfrm>
        </p:spPr>
        <p:txBody>
          <a:bodyPr/>
          <a:lstStyle/>
          <a:p>
            <a:r>
              <a:rPr lang="en-AU" dirty="0"/>
              <a:t>Module 7: proactive care and troubleshooting</a:t>
            </a:r>
          </a:p>
          <a:p>
            <a:endParaRPr lang="en-HK" dirty="0"/>
          </a:p>
        </p:txBody>
      </p:sp>
      <p:pic>
        <p:nvPicPr>
          <p:cNvPr id="7" name="Picture 6" descr="A screenshot of a computer&#10;&#10;Description automatically generated">
            <a:extLst>
              <a:ext uri="{FF2B5EF4-FFF2-40B4-BE49-F238E27FC236}">
                <a16:creationId xmlns:a16="http://schemas.microsoft.com/office/drawing/2014/main" id="{967126A6-F399-FC6F-924C-598407E886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8" t="2059" r="1037" b="1982"/>
          <a:stretch/>
        </p:blipFill>
        <p:spPr>
          <a:xfrm>
            <a:off x="695325" y="1706452"/>
            <a:ext cx="8077200" cy="4762500"/>
          </a:xfrm>
          <a:prstGeom prst="rect">
            <a:avLst/>
          </a:prstGeom>
        </p:spPr>
      </p:pic>
      <p:sp>
        <p:nvSpPr>
          <p:cNvPr id="10" name="TextBox 9">
            <a:extLst>
              <a:ext uri="{FF2B5EF4-FFF2-40B4-BE49-F238E27FC236}">
                <a16:creationId xmlns:a16="http://schemas.microsoft.com/office/drawing/2014/main" id="{D555DEDC-0BF9-9429-18DB-04017773D695}"/>
              </a:ext>
            </a:extLst>
          </p:cNvPr>
          <p:cNvSpPr txBox="1"/>
          <p:nvPr/>
        </p:nvSpPr>
        <p:spPr>
          <a:xfrm flipH="1">
            <a:off x="9207498" y="1706452"/>
            <a:ext cx="2464041" cy="1985159"/>
          </a:xfrm>
          <a:prstGeom prst="rect">
            <a:avLst/>
          </a:prstGeom>
          <a:noFill/>
        </p:spPr>
        <p:txBody>
          <a:bodyPr wrap="square" lIns="0" tIns="0" rIns="0" bIns="0" rtlCol="0">
            <a:spAutoFit/>
          </a:bodyPr>
          <a:lstStyle/>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Scan the QR code using your phone</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You will be able to speak to an August Robotics  representative </a:t>
            </a:r>
          </a:p>
          <a:p>
            <a:pPr marL="285750" indent="-285750">
              <a:spcBef>
                <a:spcPts val="500"/>
              </a:spcBef>
              <a:spcAft>
                <a:spcPts val="500"/>
              </a:spcAft>
              <a:buFont typeface="Wingdings" panose="05000000000000000000" pitchFamily="2" charset="2"/>
              <a:buChar char="q"/>
            </a:pPr>
            <a:r>
              <a:rPr lang="en-AU" sz="1300" dirty="0">
                <a:latin typeface="Segoe UI" panose="020B0502040204020203" pitchFamily="34" charset="0"/>
                <a:cs typeface="Segoe UI" panose="020B0502040204020203" pitchFamily="34" charset="0"/>
              </a:rPr>
              <a:t>Alternatively, email us at support@augustrobotics.com</a:t>
            </a:r>
          </a:p>
          <a:p>
            <a:pPr marL="285750" indent="-285750">
              <a:spcBef>
                <a:spcPts val="500"/>
              </a:spcBef>
              <a:spcAft>
                <a:spcPts val="500"/>
              </a:spcAft>
              <a:buFont typeface="Wingdings" panose="05000000000000000000" pitchFamily="2" charset="2"/>
              <a:buChar char="q"/>
            </a:pPr>
            <a:endParaRPr lang="en-AU" sz="1300" dirty="0">
              <a:latin typeface="Segoe UI" panose="020B0502040204020203" pitchFamily="34" charset="0"/>
              <a:cs typeface="Segoe UI" panose="020B0502040204020203"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9285F4B3-FADD-D093-83D5-BCB58E3177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996"/>
          <a:stretch/>
        </p:blipFill>
        <p:spPr>
          <a:xfrm>
            <a:off x="9641493" y="3574072"/>
            <a:ext cx="1596049" cy="2894880"/>
          </a:xfrm>
          <a:prstGeom prst="rect">
            <a:avLst/>
          </a:prstGeom>
        </p:spPr>
      </p:pic>
      <p:sp>
        <p:nvSpPr>
          <p:cNvPr id="12" name="Rectangle 11">
            <a:extLst>
              <a:ext uri="{FF2B5EF4-FFF2-40B4-BE49-F238E27FC236}">
                <a16:creationId xmlns:a16="http://schemas.microsoft.com/office/drawing/2014/main" id="{666E754F-A343-834F-DF65-80B73E8714BF}"/>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Added March 2024</a:t>
            </a:r>
          </a:p>
        </p:txBody>
      </p:sp>
    </p:spTree>
    <p:extLst>
      <p:ext uri="{BB962C8B-B14F-4D97-AF65-F5344CB8AC3E}">
        <p14:creationId xmlns:p14="http://schemas.microsoft.com/office/powerpoint/2010/main" val="1759561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p:cNvSpPr txBox="1"/>
          <p:nvPr/>
        </p:nvSpPr>
        <p:spPr>
          <a:xfrm flipH="1">
            <a:off x="1019324" y="199519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Determine Reference Points for the hall</a:t>
            </a:r>
          </a:p>
        </p:txBody>
      </p:sp>
      <p:sp>
        <p:nvSpPr>
          <p:cNvPr id="63" name="TextBox 62"/>
          <p:cNvSpPr txBox="1"/>
          <p:nvPr/>
        </p:nvSpPr>
        <p:spPr>
          <a:xfrm flipH="1">
            <a:off x="1019324" y="344001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the two Reference Beacons</a:t>
            </a:r>
          </a:p>
        </p:txBody>
      </p:sp>
      <p:sp>
        <p:nvSpPr>
          <p:cNvPr id="64" name="TextBox 63"/>
          <p:cNvSpPr txBox="1"/>
          <p:nvPr/>
        </p:nvSpPr>
        <p:spPr>
          <a:xfrm flipH="1">
            <a:off x="1019324" y="416242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Guiding Station</a:t>
            </a:r>
          </a:p>
        </p:txBody>
      </p:sp>
      <p:sp>
        <p:nvSpPr>
          <p:cNvPr id="65" name="TextBox 64"/>
          <p:cNvSpPr txBox="1"/>
          <p:nvPr/>
        </p:nvSpPr>
        <p:spPr>
          <a:xfrm flipH="1">
            <a:off x="1019323" y="4884837"/>
            <a:ext cx="3633956"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Lionel robot</a:t>
            </a:r>
          </a:p>
        </p:txBody>
      </p:sp>
      <p:sp>
        <p:nvSpPr>
          <p:cNvPr id="66" name="TextBox 65"/>
          <p:cNvSpPr txBox="1"/>
          <p:nvPr/>
        </p:nvSpPr>
        <p:spPr>
          <a:xfrm flipH="1">
            <a:off x="1019324" y="5607245"/>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the job</a:t>
            </a:r>
          </a:p>
        </p:txBody>
      </p:sp>
      <p:sp>
        <p:nvSpPr>
          <p:cNvPr id="67" name="TextBox 66"/>
          <p:cNvSpPr txBox="1"/>
          <p:nvPr/>
        </p:nvSpPr>
        <p:spPr>
          <a:xfrm flipH="1">
            <a:off x="695325" y="199519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a:t>
            </a:r>
          </a:p>
        </p:txBody>
      </p:sp>
      <p:sp>
        <p:nvSpPr>
          <p:cNvPr id="68" name="TextBox 67"/>
          <p:cNvSpPr txBox="1"/>
          <p:nvPr/>
        </p:nvSpPr>
        <p:spPr>
          <a:xfrm flipH="1">
            <a:off x="695325" y="344001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69" name="TextBox 68"/>
          <p:cNvSpPr txBox="1"/>
          <p:nvPr/>
        </p:nvSpPr>
        <p:spPr>
          <a:xfrm flipH="1">
            <a:off x="695325" y="416242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70" name="TextBox 69"/>
          <p:cNvSpPr txBox="1"/>
          <p:nvPr/>
        </p:nvSpPr>
        <p:spPr>
          <a:xfrm flipH="1">
            <a:off x="695325" y="488483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71" name="TextBox 70"/>
          <p:cNvSpPr txBox="1"/>
          <p:nvPr/>
        </p:nvSpPr>
        <p:spPr>
          <a:xfrm flipH="1">
            <a:off x="695325" y="5607245"/>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72" name="TextBox 71"/>
          <p:cNvSpPr txBox="1"/>
          <p:nvPr/>
        </p:nvSpPr>
        <p:spPr>
          <a:xfrm flipH="1">
            <a:off x="1019324" y="271760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the Map Server</a:t>
            </a:r>
          </a:p>
        </p:txBody>
      </p:sp>
      <p:sp>
        <p:nvSpPr>
          <p:cNvPr id="73" name="TextBox 72"/>
          <p:cNvSpPr txBox="1"/>
          <p:nvPr/>
        </p:nvSpPr>
        <p:spPr>
          <a:xfrm flipH="1">
            <a:off x="695325" y="271760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a:t>
            </a:r>
          </a:p>
        </p:txBody>
      </p:sp>
      <p:pic>
        <p:nvPicPr>
          <p:cNvPr id="45" name="Picture 44"/>
          <p:cNvPicPr>
            <a:picLocks noChangeAspect="1"/>
          </p:cNvPicPr>
          <p:nvPr/>
        </p:nvPicPr>
        <p:blipFill>
          <a:blip r:embed="rId2"/>
          <a:stretch>
            <a:fillRect/>
          </a:stretch>
        </p:blipFill>
        <p:spPr>
          <a:xfrm>
            <a:off x="7733894" y="1989138"/>
            <a:ext cx="3950810" cy="4040263"/>
          </a:xfrm>
          <a:prstGeom prst="rect">
            <a:avLst/>
          </a:prstGeom>
        </p:spPr>
      </p:pic>
      <p:sp>
        <p:nvSpPr>
          <p:cNvPr id="2" name="Title 1"/>
          <p:cNvSpPr>
            <a:spLocks noGrp="1"/>
          </p:cNvSpPr>
          <p:nvPr>
            <p:ph type="title"/>
          </p:nvPr>
        </p:nvSpPr>
        <p:spPr/>
        <p:txBody>
          <a:bodyPr/>
          <a:lstStyle/>
          <a:p>
            <a:r>
              <a:rPr lang="en-AU" dirty="0"/>
              <a:t>How does the system work on-site?</a:t>
            </a:r>
          </a:p>
        </p:txBody>
      </p:sp>
      <p:sp>
        <p:nvSpPr>
          <p:cNvPr id="3" name="Text Placeholder 2"/>
          <p:cNvSpPr>
            <a:spLocks noGrp="1"/>
          </p:cNvSpPr>
          <p:nvPr>
            <p:ph type="body" sz="quarter" idx="10"/>
          </p:nvPr>
        </p:nvSpPr>
        <p:spPr/>
        <p:txBody>
          <a:bodyPr/>
          <a:lstStyle/>
          <a:p>
            <a:r>
              <a:rPr lang="en-AU" dirty="0"/>
              <a:t>Module 1: OVERVIEW</a:t>
            </a:r>
          </a:p>
        </p:txBody>
      </p:sp>
      <p:pic>
        <p:nvPicPr>
          <p:cNvPr id="26" name="Picture 25" descr="A picture containing lawn mowe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10632140" y="2329991"/>
            <a:ext cx="630286" cy="1013268"/>
          </a:xfrm>
          <a:prstGeom prst="rect">
            <a:avLst/>
          </a:prstGeom>
        </p:spPr>
      </p:pic>
      <p:sp>
        <p:nvSpPr>
          <p:cNvPr id="41" name="Rectangle 40"/>
          <p:cNvSpPr/>
          <p:nvPr/>
        </p:nvSpPr>
        <p:spPr>
          <a:xfrm>
            <a:off x="507296" y="1788501"/>
            <a:ext cx="3882691" cy="278936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42" name="Rectangle 41"/>
          <p:cNvSpPr/>
          <p:nvPr/>
        </p:nvSpPr>
        <p:spPr>
          <a:xfrm>
            <a:off x="507296" y="5370254"/>
            <a:ext cx="3882691" cy="77222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TextBox 42"/>
          <p:cNvSpPr txBox="1"/>
          <p:nvPr/>
        </p:nvSpPr>
        <p:spPr>
          <a:xfrm flipH="1">
            <a:off x="5057747" y="1994519"/>
            <a:ext cx="2520000" cy="195438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Then,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Lionel robot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set up and placed on the floor, somewhere where it has line of sight to the Guiding Station</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By measuring its distance and rotational angle to the Guiding Station, the Lionel robot can determine its position</a:t>
            </a:r>
          </a:p>
        </p:txBody>
      </p:sp>
      <p:pic>
        <p:nvPicPr>
          <p:cNvPr id="46" name="Picture 45" descr="A picture containing lighter&#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9549993" y="3062342"/>
            <a:ext cx="427170" cy="899491"/>
          </a:xfrm>
          <a:prstGeom prst="rect">
            <a:avLst/>
          </a:prstGeom>
        </p:spPr>
      </p:pic>
      <p:cxnSp>
        <p:nvCxnSpPr>
          <p:cNvPr id="48" name="Straight Connector 47"/>
          <p:cNvCxnSpPr/>
          <p:nvPr/>
        </p:nvCxnSpPr>
        <p:spPr>
          <a:xfrm flipV="1">
            <a:off x="9881443" y="2632687"/>
            <a:ext cx="940836" cy="675858"/>
          </a:xfrm>
          <a:prstGeom prst="line">
            <a:avLst/>
          </a:prstGeom>
          <a:ln w="15875">
            <a:solidFill>
              <a:schemeClr val="accent5"/>
            </a:solidFill>
            <a:prstDash val="dash"/>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flipH="1">
            <a:off x="10444684" y="3357670"/>
            <a:ext cx="940836" cy="241980"/>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Lionel Robot</a:t>
            </a:r>
          </a:p>
        </p:txBody>
      </p:sp>
      <p:sp>
        <p:nvSpPr>
          <p:cNvPr id="60" name="TextBox 59"/>
          <p:cNvSpPr txBox="1"/>
          <p:nvPr/>
        </p:nvSpPr>
        <p:spPr>
          <a:xfrm flipH="1">
            <a:off x="9110050" y="4009269"/>
            <a:ext cx="1198498" cy="241980"/>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Guiding Station</a:t>
            </a:r>
          </a:p>
        </p:txBody>
      </p:sp>
      <p:sp>
        <p:nvSpPr>
          <p:cNvPr id="61" name="TextBox 60"/>
          <p:cNvSpPr txBox="1"/>
          <p:nvPr/>
        </p:nvSpPr>
        <p:spPr>
          <a:xfrm flipH="1">
            <a:off x="7733893" y="6170977"/>
            <a:ext cx="395080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will cover the detailed equipment set-up process in detail in Module 4</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steps on a light green pastel background"/>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010" b="6407"/>
          <a:stretch>
            <a:fillRect/>
          </a:stretch>
        </p:blipFill>
        <p:spPr>
          <a:xfrm>
            <a:off x="0" y="0"/>
            <a:ext cx="12192000" cy="6856838"/>
          </a:xfrm>
          <a:prstGeom prst="rect">
            <a:avLst/>
          </a:prstGeom>
        </p:spPr>
      </p:pic>
      <p:sp>
        <p:nvSpPr>
          <p:cNvPr id="2" name="Title 1"/>
          <p:cNvSpPr>
            <a:spLocks noGrp="1"/>
          </p:cNvSpPr>
          <p:nvPr>
            <p:ph type="ctrTitle"/>
          </p:nvPr>
        </p:nvSpPr>
        <p:spPr>
          <a:xfrm>
            <a:off x="696000" y="3048126"/>
            <a:ext cx="10800000" cy="761747"/>
          </a:xfrm>
        </p:spPr>
        <p:txBody>
          <a:bodyPr/>
          <a:lstStyle/>
          <a:p>
            <a:r>
              <a:rPr lang="en-AU" dirty="0"/>
              <a:t>Advanced Operations</a:t>
            </a:r>
          </a:p>
        </p:txBody>
      </p:sp>
      <p:sp>
        <p:nvSpPr>
          <p:cNvPr id="4" name="TextBox 3"/>
          <p:cNvSpPr txBox="1"/>
          <p:nvPr/>
        </p:nvSpPr>
        <p:spPr>
          <a:xfrm>
            <a:off x="696000" y="2367280"/>
            <a:ext cx="10759400" cy="369332"/>
          </a:xfrm>
          <a:prstGeom prst="rect">
            <a:avLst/>
          </a:prstGeom>
          <a:noFill/>
        </p:spPr>
        <p:txBody>
          <a:bodyPr wrap="square" lIns="0" tIns="0" rIns="0" bIns="0" rtlCol="0">
            <a:spAutoFit/>
          </a:bodyPr>
          <a:lstStyle/>
          <a:p>
            <a:pPr algn="l">
              <a:spcBef>
                <a:spcPts val="300"/>
              </a:spcBef>
              <a:spcAft>
                <a:spcPts val="300"/>
              </a:spcAft>
            </a:pPr>
            <a:r>
              <a:rPr lang="en-AU" sz="2400" b="1" dirty="0">
                <a:solidFill>
                  <a:schemeClr val="accent1"/>
                </a:solidFill>
                <a:latin typeface="Segoe UI" panose="020B0502040204020203" pitchFamily="34" charset="0"/>
                <a:cs typeface="Segoe UI" panose="020B0502040204020203" pitchFamily="34" charset="0"/>
              </a:rPr>
              <a:t>Lionel Training Course</a:t>
            </a:r>
          </a:p>
        </p:txBody>
      </p:sp>
      <p:pic>
        <p:nvPicPr>
          <p:cNvPr id="9" name="Graphic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0" y="806832"/>
            <a:ext cx="2520000" cy="717231"/>
          </a:xfrm>
          <a:prstGeom prst="rect">
            <a:avLst/>
          </a:prstGeom>
        </p:spPr>
      </p:pic>
      <p:sp>
        <p:nvSpPr>
          <p:cNvPr id="3" name="TextBox 2"/>
          <p:cNvSpPr txBox="1"/>
          <p:nvPr/>
        </p:nvSpPr>
        <p:spPr>
          <a:xfrm>
            <a:off x="695999" y="5800298"/>
            <a:ext cx="10799999" cy="507831"/>
          </a:xfrm>
          <a:prstGeom prst="rect">
            <a:avLst/>
          </a:prstGeom>
          <a:noFill/>
        </p:spPr>
        <p:txBody>
          <a:bodyPr wrap="square" lIns="0" tIns="0" rIns="0" bIns="0" rtlCol="0">
            <a:spAutoFit/>
          </a:bodyPr>
          <a:lstStyle/>
          <a:p>
            <a:pPr algn="l">
              <a:spcBef>
                <a:spcPts val="300"/>
              </a:spcBef>
              <a:spcAft>
                <a:spcPts val="300"/>
              </a:spcAft>
            </a:pPr>
            <a:r>
              <a:rPr lang="en-AU" sz="1400" dirty="0">
                <a:latin typeface="Segoe UI" panose="020B0502040204020203" pitchFamily="34" charset="0"/>
                <a:cs typeface="Segoe UI" panose="020B0502040204020203" pitchFamily="34" charset="0"/>
              </a:rPr>
              <a:t>Last updated March 2024 | Go to the User Portal to download the latest version</a:t>
            </a:r>
          </a:p>
          <a:p>
            <a:pPr algn="l">
              <a:spcBef>
                <a:spcPts val="300"/>
              </a:spcBef>
              <a:spcAft>
                <a:spcPts val="300"/>
              </a:spcAft>
            </a:pPr>
            <a:r>
              <a:rPr lang="en-AU" sz="1400" dirty="0">
                <a:latin typeface="Segoe UI" panose="020B0502040204020203" pitchFamily="34" charset="0"/>
                <a:cs typeface="Segoe UI" panose="020B0502040204020203" pitchFamily="34" charset="0"/>
              </a:rPr>
              <a:t>Confidential – do not distribute</a:t>
            </a:r>
          </a:p>
        </p:txBody>
      </p:sp>
      <p:sp>
        <p:nvSpPr>
          <p:cNvPr id="5" name="Rectangle 4">
            <a:extLst>
              <a:ext uri="{FF2B5EF4-FFF2-40B4-BE49-F238E27FC236}">
                <a16:creationId xmlns:a16="http://schemas.microsoft.com/office/drawing/2014/main" id="{C7846DE5-5FA2-31D2-BFF4-4D22D784B2BF}"/>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Added March 2024</a:t>
            </a:r>
          </a:p>
        </p:txBody>
      </p:sp>
    </p:spTree>
    <p:extLst>
      <p:ext uri="{BB962C8B-B14F-4D97-AF65-F5344CB8AC3E}">
        <p14:creationId xmlns:p14="http://schemas.microsoft.com/office/powerpoint/2010/main" val="13186485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365D4-F975-4E2F-3AAD-F0E9E9327FBB}"/>
              </a:ext>
            </a:extLst>
          </p:cNvPr>
          <p:cNvSpPr>
            <a:spLocks noGrp="1"/>
          </p:cNvSpPr>
          <p:nvPr>
            <p:ph type="title"/>
          </p:nvPr>
        </p:nvSpPr>
        <p:spPr>
          <a:xfrm>
            <a:off x="696000" y="727206"/>
            <a:ext cx="8994100" cy="775597"/>
          </a:xfrm>
        </p:spPr>
        <p:txBody>
          <a:bodyPr/>
          <a:lstStyle/>
          <a:p>
            <a:r>
              <a:rPr lang="en-HK" dirty="0"/>
              <a:t>In this section, we introduce 2 Advanced Operations features for advanced users</a:t>
            </a:r>
          </a:p>
        </p:txBody>
      </p:sp>
      <p:sp>
        <p:nvSpPr>
          <p:cNvPr id="5" name="Text Placeholder 4">
            <a:extLst>
              <a:ext uri="{FF2B5EF4-FFF2-40B4-BE49-F238E27FC236}">
                <a16:creationId xmlns:a16="http://schemas.microsoft.com/office/drawing/2014/main" id="{9CFCF29C-C6B5-4B06-8FCC-FF2B9898C32F}"/>
              </a:ext>
            </a:extLst>
          </p:cNvPr>
          <p:cNvSpPr>
            <a:spLocks noGrp="1"/>
          </p:cNvSpPr>
          <p:nvPr>
            <p:ph type="body" sz="quarter" idx="10"/>
          </p:nvPr>
        </p:nvSpPr>
        <p:spPr/>
        <p:txBody>
          <a:bodyPr/>
          <a:lstStyle/>
          <a:p>
            <a:r>
              <a:rPr lang="en-HK" dirty="0"/>
              <a:t>Advanced operations</a:t>
            </a:r>
          </a:p>
        </p:txBody>
      </p:sp>
      <p:sp>
        <p:nvSpPr>
          <p:cNvPr id="9" name="TextBox 8">
            <a:extLst>
              <a:ext uri="{FF2B5EF4-FFF2-40B4-BE49-F238E27FC236}">
                <a16:creationId xmlns:a16="http://schemas.microsoft.com/office/drawing/2014/main" id="{94D37DCF-1824-B53B-7A87-0023168B3DF8}"/>
              </a:ext>
            </a:extLst>
          </p:cNvPr>
          <p:cNvSpPr txBox="1"/>
          <p:nvPr/>
        </p:nvSpPr>
        <p:spPr>
          <a:xfrm flipH="1">
            <a:off x="695325" y="2972514"/>
            <a:ext cx="4785009" cy="3313728"/>
          </a:xfrm>
          <a:prstGeom prst="rect">
            <a:avLst/>
          </a:prstGeom>
          <a:noFill/>
        </p:spPr>
        <p:txBody>
          <a:bodyPr wrap="square" lIns="0" tIns="0" rIns="0" bIns="0" rtlCol="0">
            <a:spAutoFit/>
          </a:bodyPr>
          <a:lstStyle/>
          <a:p>
            <a:pPr>
              <a:spcBef>
                <a:spcPts val="500"/>
              </a:spcBef>
              <a:spcAft>
                <a:spcPts val="500"/>
              </a:spcAft>
            </a:pPr>
            <a:r>
              <a:rPr lang="en-US" sz="1400" dirty="0">
                <a:latin typeface="Segoe UI" panose="020B0502040204020203" pitchFamily="34" charset="0"/>
                <a:cs typeface="Segoe UI" panose="020B0502040204020203" pitchFamily="34" charset="0"/>
              </a:rPr>
              <a:t>Tailor your operations to best suit your specific floor marking needs and workflows. You have the ability to adjust several key settings:</a:t>
            </a:r>
          </a:p>
          <a:p>
            <a:pPr>
              <a:spcBef>
                <a:spcPts val="500"/>
              </a:spcBef>
              <a:spcAft>
                <a:spcPts val="500"/>
              </a:spcAft>
            </a:pPr>
            <a:endParaRPr lang="en-US" sz="1400" dirty="0">
              <a:latin typeface="Segoe UI" panose="020B0502040204020203" pitchFamily="34" charset="0"/>
              <a:cs typeface="Segoe UI" panose="020B0502040204020203" pitchFamily="34" charset="0"/>
            </a:endParaRPr>
          </a:p>
          <a:p>
            <a:pPr marL="285750" indent="-285750">
              <a:spcBef>
                <a:spcPts val="500"/>
              </a:spcBef>
              <a:spcAft>
                <a:spcPts val="500"/>
              </a:spcAft>
              <a:buFont typeface="Arial" panose="020B0604020202020204" pitchFamily="34" charset="0"/>
              <a:buChar char="•"/>
            </a:pPr>
            <a:r>
              <a:rPr lang="en-US" sz="1400" dirty="0">
                <a:latin typeface="Segoe UI" panose="020B0502040204020203" pitchFamily="34" charset="0"/>
                <a:cs typeface="Segoe UI" panose="020B0502040204020203" pitchFamily="34" charset="0"/>
              </a:rPr>
              <a:t>Path Algorithm: Choose between optimized path algorithm or Snake Path to determine how Lionel will navigate between marks</a:t>
            </a:r>
          </a:p>
          <a:p>
            <a:pPr marL="285750" indent="-285750">
              <a:spcBef>
                <a:spcPts val="500"/>
              </a:spcBef>
              <a:spcAft>
                <a:spcPts val="500"/>
              </a:spcAft>
              <a:buFont typeface="Arial" panose="020B0604020202020204" pitchFamily="34" charset="0"/>
              <a:buChar char="•"/>
            </a:pPr>
            <a:r>
              <a:rPr lang="en-US" sz="1400" dirty="0">
                <a:latin typeface="Segoe UI" panose="020B0502040204020203" pitchFamily="34" charset="0"/>
                <a:cs typeface="Segoe UI" panose="020B0502040204020203" pitchFamily="34" charset="0"/>
              </a:rPr>
              <a:t>Mark Setting: Adjust a variety of mark settings allowing you to customize the mark-out, including mark size, line type, mark offset and more</a:t>
            </a:r>
          </a:p>
          <a:p>
            <a:pPr marL="285750" indent="-285750">
              <a:spcBef>
                <a:spcPts val="500"/>
              </a:spcBef>
              <a:spcAft>
                <a:spcPts val="500"/>
              </a:spcAft>
              <a:buFont typeface="Arial" panose="020B0604020202020204" pitchFamily="34" charset="0"/>
              <a:buChar char="•"/>
            </a:pPr>
            <a:r>
              <a:rPr lang="en-US" sz="1400" dirty="0">
                <a:latin typeface="Segoe UI" panose="020B0502040204020203" pitchFamily="34" charset="0"/>
                <a:cs typeface="Segoe UI" panose="020B0502040204020203" pitchFamily="34" charset="0"/>
              </a:rPr>
              <a:t>Speed: Adjust Lionel's travel speed, which impacts the accuracy of marking placement - higher speeds reduce accuracy while lower speeds increase precision</a:t>
            </a:r>
            <a:endParaRPr lang="en-AU" sz="1400" dirty="0">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1B7841C2-1E69-AAE1-2002-CB83D9FDB1F1}"/>
              </a:ext>
            </a:extLst>
          </p:cNvPr>
          <p:cNvSpPr txBox="1"/>
          <p:nvPr/>
        </p:nvSpPr>
        <p:spPr>
          <a:xfrm flipH="1">
            <a:off x="6095998" y="2213120"/>
            <a:ext cx="5023106" cy="52322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Priority Area: Define the area you would like Lionel to mark first</a:t>
            </a:r>
          </a:p>
        </p:txBody>
      </p:sp>
      <p:sp>
        <p:nvSpPr>
          <p:cNvPr id="13" name="TextBox 12">
            <a:extLst>
              <a:ext uri="{FF2B5EF4-FFF2-40B4-BE49-F238E27FC236}">
                <a16:creationId xmlns:a16="http://schemas.microsoft.com/office/drawing/2014/main" id="{770304A9-D8CD-0AB6-C19C-6B71B3B44C99}"/>
              </a:ext>
            </a:extLst>
          </p:cNvPr>
          <p:cNvSpPr txBox="1"/>
          <p:nvPr/>
        </p:nvSpPr>
        <p:spPr>
          <a:xfrm flipH="1">
            <a:off x="695325" y="2213120"/>
            <a:ext cx="3917396"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Adjust the job settings </a:t>
            </a:r>
          </a:p>
        </p:txBody>
      </p:sp>
      <p:sp>
        <p:nvSpPr>
          <p:cNvPr id="14" name="TextBox 13">
            <a:extLst>
              <a:ext uri="{FF2B5EF4-FFF2-40B4-BE49-F238E27FC236}">
                <a16:creationId xmlns:a16="http://schemas.microsoft.com/office/drawing/2014/main" id="{CED3F189-FB54-BA67-EEC1-8103BCBBD5BF}"/>
              </a:ext>
            </a:extLst>
          </p:cNvPr>
          <p:cNvSpPr txBox="1"/>
          <p:nvPr/>
        </p:nvSpPr>
        <p:spPr>
          <a:xfrm flipH="1">
            <a:off x="6095998" y="2944884"/>
            <a:ext cx="4785009" cy="2067233"/>
          </a:xfrm>
          <a:prstGeom prst="rect">
            <a:avLst/>
          </a:prstGeom>
          <a:noFill/>
        </p:spPr>
        <p:txBody>
          <a:bodyPr wrap="square" lIns="0" tIns="0" rIns="0" bIns="0" rtlCol="0">
            <a:spAutoFit/>
          </a:bodyPr>
          <a:lstStyle/>
          <a:p>
            <a:pPr>
              <a:spcBef>
                <a:spcPts val="500"/>
              </a:spcBef>
              <a:spcAft>
                <a:spcPts val="500"/>
              </a:spcAft>
            </a:pPr>
            <a:r>
              <a:rPr lang="en-US" sz="1400" dirty="0">
                <a:latin typeface="Segoe UI" panose="020B0502040204020203" pitchFamily="34" charset="0"/>
                <a:cs typeface="Segoe UI" panose="020B0502040204020203" pitchFamily="34" charset="0"/>
              </a:rPr>
              <a:t>The Priority Area feature allows you to designate specific marking locations as high importance. When setting up a job, draw priority areas and Lionel will then plan its path to first complete all markings within the priority areas before moving to other locations.</a:t>
            </a:r>
          </a:p>
          <a:p>
            <a:pPr>
              <a:spcBef>
                <a:spcPts val="500"/>
              </a:spcBef>
              <a:spcAft>
                <a:spcPts val="500"/>
              </a:spcAft>
            </a:pPr>
            <a:r>
              <a:rPr lang="en-US" sz="1400" dirty="0">
                <a:latin typeface="Segoe UI" panose="020B0502040204020203" pitchFamily="34" charset="0"/>
                <a:cs typeface="Segoe UI" panose="020B0502040204020203" pitchFamily="34" charset="0"/>
              </a:rPr>
              <a:t>This provides control to ensure critical areas are always marked first while optimizing overall efficiency. Priority area selection gives precise workflow management tailored to your event needs.</a:t>
            </a:r>
            <a:endParaRPr lang="en-AU" sz="1400"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805E5967-C4B8-17C7-E35A-73C55E9C4375}"/>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Added March 2024</a:t>
            </a:r>
          </a:p>
        </p:txBody>
      </p:sp>
    </p:spTree>
    <p:extLst>
      <p:ext uri="{BB962C8B-B14F-4D97-AF65-F5344CB8AC3E}">
        <p14:creationId xmlns:p14="http://schemas.microsoft.com/office/powerpoint/2010/main" val="38803875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DF659EE-4B93-550F-4504-88D8504BAD6B}"/>
              </a:ext>
            </a:extLst>
          </p:cNvPr>
          <p:cNvSpPr>
            <a:spLocks noGrp="1"/>
          </p:cNvSpPr>
          <p:nvPr>
            <p:ph type="title"/>
          </p:nvPr>
        </p:nvSpPr>
        <p:spPr>
          <a:xfrm>
            <a:off x="695999" y="728663"/>
            <a:ext cx="7914601" cy="775597"/>
          </a:xfrm>
        </p:spPr>
        <p:txBody>
          <a:bodyPr/>
          <a:lstStyle/>
          <a:p>
            <a:r>
              <a:rPr lang="en-HK" dirty="0"/>
              <a:t>Change the settings according to your job needs</a:t>
            </a:r>
          </a:p>
        </p:txBody>
      </p:sp>
      <p:sp>
        <p:nvSpPr>
          <p:cNvPr id="9" name="Text Placeholder 8">
            <a:extLst>
              <a:ext uri="{FF2B5EF4-FFF2-40B4-BE49-F238E27FC236}">
                <a16:creationId xmlns:a16="http://schemas.microsoft.com/office/drawing/2014/main" id="{BE0510D6-F2C3-7D73-CD35-44BE78EEBA2C}"/>
              </a:ext>
            </a:extLst>
          </p:cNvPr>
          <p:cNvSpPr>
            <a:spLocks noGrp="1"/>
          </p:cNvSpPr>
          <p:nvPr>
            <p:ph type="body" sz="quarter" idx="10"/>
          </p:nvPr>
        </p:nvSpPr>
        <p:spPr/>
        <p:txBody>
          <a:bodyPr/>
          <a:lstStyle/>
          <a:p>
            <a:r>
              <a:rPr lang="en-HK" dirty="0"/>
              <a:t>Advanced operations</a:t>
            </a:r>
          </a:p>
        </p:txBody>
      </p:sp>
      <p:pic>
        <p:nvPicPr>
          <p:cNvPr id="11" name="Picture 10" descr="A screenshot of a computer&#10;&#10;Description automatically generated">
            <a:extLst>
              <a:ext uri="{FF2B5EF4-FFF2-40B4-BE49-F238E27FC236}">
                <a16:creationId xmlns:a16="http://schemas.microsoft.com/office/drawing/2014/main" id="{7EFAAC8D-C1CD-A428-AF70-1E931CC745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9" t="1691" r="926" b="1094"/>
          <a:stretch/>
        </p:blipFill>
        <p:spPr>
          <a:xfrm>
            <a:off x="599744" y="1587589"/>
            <a:ext cx="7932399" cy="4694097"/>
          </a:xfrm>
          <a:prstGeom prst="rect">
            <a:avLst/>
          </a:prstGeom>
        </p:spPr>
      </p:pic>
      <p:sp>
        <p:nvSpPr>
          <p:cNvPr id="2" name="TextBox 1">
            <a:extLst>
              <a:ext uri="{FF2B5EF4-FFF2-40B4-BE49-F238E27FC236}">
                <a16:creationId xmlns:a16="http://schemas.microsoft.com/office/drawing/2014/main" id="{13C7F564-7427-5060-9F10-3073CA9AE254}"/>
              </a:ext>
            </a:extLst>
          </p:cNvPr>
          <p:cNvSpPr txBox="1"/>
          <p:nvPr/>
        </p:nvSpPr>
        <p:spPr>
          <a:xfrm flipH="1">
            <a:off x="9217152" y="1552980"/>
            <a:ext cx="2606040" cy="3513782"/>
          </a:xfrm>
          <a:prstGeom prst="rect">
            <a:avLst/>
          </a:prstGeom>
          <a:noFill/>
        </p:spPr>
        <p:txBody>
          <a:bodyPr wrap="square" lIns="0" tIns="0" rIns="0" bIns="0" rtlCol="0">
            <a:spAutoFit/>
          </a:bodyPr>
          <a:lstStyle/>
          <a:p>
            <a:pPr>
              <a:spcBef>
                <a:spcPts val="500"/>
              </a:spcBef>
              <a:spcAft>
                <a:spcPts val="500"/>
              </a:spcAft>
            </a:pPr>
            <a:r>
              <a:rPr lang="en-US" sz="1300" dirty="0">
                <a:latin typeface="Segoe UI" panose="020B0502040204020203" pitchFamily="34" charset="0"/>
                <a:cs typeface="Segoe UI" panose="020B0502040204020203" pitchFamily="34" charset="0"/>
              </a:rPr>
              <a:t>Before running the job, go to the Settings page to:</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Select whether you would like to use Lionel’s optimized path or the Snake Path which allows you to move in a horizontal and vertical path</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Select the line type (single or double), mark size, text type and offset</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Select the speed by adjusting the accuracy tolerance</a:t>
            </a:r>
          </a:p>
          <a:p>
            <a:pPr marL="742950" lvl="1"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The highest accuracy will be the slowest and vice versa</a:t>
            </a:r>
          </a:p>
        </p:txBody>
      </p:sp>
      <p:sp>
        <p:nvSpPr>
          <p:cNvPr id="3" name="Rectangle 2">
            <a:extLst>
              <a:ext uri="{FF2B5EF4-FFF2-40B4-BE49-F238E27FC236}">
                <a16:creationId xmlns:a16="http://schemas.microsoft.com/office/drawing/2014/main" id="{9A466737-5004-F2D0-03F5-0C5F8F8A4C44}"/>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Added March 2024</a:t>
            </a:r>
          </a:p>
        </p:txBody>
      </p:sp>
    </p:spTree>
    <p:extLst>
      <p:ext uri="{BB962C8B-B14F-4D97-AF65-F5344CB8AC3E}">
        <p14:creationId xmlns:p14="http://schemas.microsoft.com/office/powerpoint/2010/main" val="31405167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B3A6-20D6-6C58-C982-3FB9E5EC7A41}"/>
              </a:ext>
            </a:extLst>
          </p:cNvPr>
          <p:cNvSpPr>
            <a:spLocks noGrp="1"/>
          </p:cNvSpPr>
          <p:nvPr>
            <p:ph type="title"/>
          </p:nvPr>
        </p:nvSpPr>
        <p:spPr>
          <a:xfrm>
            <a:off x="695999" y="728663"/>
            <a:ext cx="7558203" cy="775597"/>
          </a:xfrm>
        </p:spPr>
        <p:txBody>
          <a:bodyPr/>
          <a:lstStyle/>
          <a:p>
            <a:r>
              <a:rPr lang="en-HK" dirty="0">
                <a:solidFill>
                  <a:schemeClr val="accent1"/>
                </a:solidFill>
              </a:rPr>
              <a:t>Priority Area: </a:t>
            </a:r>
            <a:r>
              <a:rPr lang="en-HK" dirty="0"/>
              <a:t>Mark your highest priority area first</a:t>
            </a:r>
          </a:p>
        </p:txBody>
      </p:sp>
      <p:sp>
        <p:nvSpPr>
          <p:cNvPr id="10" name="Text Placeholder 9">
            <a:extLst>
              <a:ext uri="{FF2B5EF4-FFF2-40B4-BE49-F238E27FC236}">
                <a16:creationId xmlns:a16="http://schemas.microsoft.com/office/drawing/2014/main" id="{35972F6C-AC79-0976-5164-448F4A50648F}"/>
              </a:ext>
            </a:extLst>
          </p:cNvPr>
          <p:cNvSpPr>
            <a:spLocks noGrp="1"/>
          </p:cNvSpPr>
          <p:nvPr>
            <p:ph type="body" sz="quarter" idx="10"/>
          </p:nvPr>
        </p:nvSpPr>
        <p:spPr/>
        <p:txBody>
          <a:bodyPr/>
          <a:lstStyle/>
          <a:p>
            <a:r>
              <a:rPr lang="en-HK" dirty="0"/>
              <a:t>Advanced operations</a:t>
            </a:r>
          </a:p>
        </p:txBody>
      </p:sp>
      <p:pic>
        <p:nvPicPr>
          <p:cNvPr id="5" name="Picture 4" descr="A screenshot of a computer&#10;&#10;Description automatically generated">
            <a:extLst>
              <a:ext uri="{FF2B5EF4-FFF2-40B4-BE49-F238E27FC236}">
                <a16:creationId xmlns:a16="http://schemas.microsoft.com/office/drawing/2014/main" id="{9B6BAE5C-1D24-8338-D4D4-9182CC87E7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2" t="986" r="610" b="949"/>
          <a:stretch/>
        </p:blipFill>
        <p:spPr>
          <a:xfrm>
            <a:off x="695326" y="1650972"/>
            <a:ext cx="7644002" cy="455498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63E0C35-947D-F390-3CFE-F4185434DCA5}"/>
              </a:ext>
            </a:extLst>
          </p:cNvPr>
          <p:cNvPicPr>
            <a:picLocks noChangeAspect="1"/>
          </p:cNvPicPr>
          <p:nvPr/>
        </p:nvPicPr>
        <p:blipFill rotWithShape="1">
          <a:blip r:embed="rId3">
            <a:extLst>
              <a:ext uri="{28A0092B-C50C-407E-A947-70E740481C1C}">
                <a14:useLocalDpi xmlns:a14="http://schemas.microsoft.com/office/drawing/2010/main" val="0"/>
              </a:ext>
            </a:extLst>
          </a:blip>
          <a:srcRect l="86090" t="24382" r="10397" b="68632"/>
          <a:stretch/>
        </p:blipFill>
        <p:spPr>
          <a:xfrm>
            <a:off x="194954" y="711268"/>
            <a:ext cx="500371" cy="597217"/>
          </a:xfrm>
          <a:prstGeom prst="rect">
            <a:avLst/>
          </a:prstGeom>
        </p:spPr>
      </p:pic>
      <p:sp>
        <p:nvSpPr>
          <p:cNvPr id="7" name="TextBox 6">
            <a:extLst>
              <a:ext uri="{FF2B5EF4-FFF2-40B4-BE49-F238E27FC236}">
                <a16:creationId xmlns:a16="http://schemas.microsoft.com/office/drawing/2014/main" id="{AC527D87-051F-C55F-BDAB-3D51A7F3F7D4}"/>
              </a:ext>
            </a:extLst>
          </p:cNvPr>
          <p:cNvSpPr txBox="1"/>
          <p:nvPr/>
        </p:nvSpPr>
        <p:spPr>
          <a:xfrm flipH="1">
            <a:off x="8851392" y="1552980"/>
            <a:ext cx="2971800" cy="4898777"/>
          </a:xfrm>
          <a:prstGeom prst="rect">
            <a:avLst/>
          </a:prstGeom>
          <a:noFill/>
        </p:spPr>
        <p:txBody>
          <a:bodyPr wrap="square" lIns="0" tIns="0" rIns="0" bIns="0" rtlCol="0">
            <a:spAutoFit/>
          </a:bodyPr>
          <a:lstStyle/>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To add a priority area, tap the "Priority Area" icon in the job settings menu</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Press “add” icon and a rectangle will appear - drag it to place over the desired area on the floor plan</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Use the multi select tool to draw the priority area on the map</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Tap outside the rectangle to save the priority area location and size</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You can add up to 3 separate priority areas per job</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To edit a priority area, tap the edit icon then drag or resize as needed</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To remove a priority area, tap the Delete icon</a:t>
            </a:r>
          </a:p>
          <a:p>
            <a:pPr marL="285750" indent="-285750">
              <a:spcBef>
                <a:spcPts val="500"/>
              </a:spcBef>
              <a:spcAft>
                <a:spcPts val="500"/>
              </a:spcAft>
              <a:buFont typeface="Wingdings" panose="05000000000000000000" pitchFamily="2" charset="2"/>
              <a:buChar char="q"/>
            </a:pPr>
            <a:r>
              <a:rPr lang="en-US" sz="1300" dirty="0">
                <a:latin typeface="Segoe UI" panose="020B0502040204020203" pitchFamily="34" charset="0"/>
                <a:cs typeface="Segoe UI" panose="020B0502040204020203" pitchFamily="34" charset="0"/>
              </a:rPr>
              <a:t>After you have defined the priority area, pause and then restart any active robots. The robots will then be assigned to the priority area</a:t>
            </a:r>
          </a:p>
        </p:txBody>
      </p:sp>
      <p:sp>
        <p:nvSpPr>
          <p:cNvPr id="11" name="Rectangle 10">
            <a:extLst>
              <a:ext uri="{FF2B5EF4-FFF2-40B4-BE49-F238E27FC236}">
                <a16:creationId xmlns:a16="http://schemas.microsoft.com/office/drawing/2014/main" id="{F5C080B7-C0C8-7706-A6FD-DC58079E431A}"/>
              </a:ext>
            </a:extLst>
          </p:cNvPr>
          <p:cNvSpPr/>
          <p:nvPr/>
        </p:nvSpPr>
        <p:spPr>
          <a:xfrm>
            <a:off x="10514549" y="-329302"/>
            <a:ext cx="1677451" cy="29022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HK" sz="1100" dirty="0"/>
              <a:t>Added March 2024</a:t>
            </a:r>
          </a:p>
        </p:txBody>
      </p:sp>
    </p:spTree>
    <p:extLst>
      <p:ext uri="{BB962C8B-B14F-4D97-AF65-F5344CB8AC3E}">
        <p14:creationId xmlns:p14="http://schemas.microsoft.com/office/powerpoint/2010/main" val="17271792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ortrait of person on beach">
            <a:extLst>
              <a:ext uri="{FF2B5EF4-FFF2-40B4-BE49-F238E27FC236}">
                <a16:creationId xmlns:a16="http://schemas.microsoft.com/office/drawing/2014/main" id="{B17D3846-F39B-ED5D-6574-7A954770C8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096" t="-1092" r="1360" b="1092"/>
          <a:stretch/>
        </p:blipFill>
        <p:spPr>
          <a:xfrm>
            <a:off x="2429589" y="2175671"/>
            <a:ext cx="2157126" cy="2160000"/>
          </a:xfrm>
          <a:prstGeom prst="ellipse">
            <a:avLst/>
          </a:prstGeom>
        </p:spPr>
      </p:pic>
      <p:sp>
        <p:nvSpPr>
          <p:cNvPr id="2" name="Title 1"/>
          <p:cNvSpPr>
            <a:spLocks noGrp="1"/>
          </p:cNvSpPr>
          <p:nvPr>
            <p:ph type="title"/>
          </p:nvPr>
        </p:nvSpPr>
        <p:spPr/>
        <p:txBody>
          <a:bodyPr/>
          <a:lstStyle/>
          <a:p>
            <a:r>
              <a:rPr lang="en-AU" dirty="0"/>
              <a:t>Contact August Robotics for Assistance</a:t>
            </a:r>
          </a:p>
        </p:txBody>
      </p:sp>
      <p:sp>
        <p:nvSpPr>
          <p:cNvPr id="9" name="TextBox 8"/>
          <p:cNvSpPr txBox="1"/>
          <p:nvPr/>
        </p:nvSpPr>
        <p:spPr>
          <a:xfrm flipH="1">
            <a:off x="1662396" y="4658739"/>
            <a:ext cx="3690738" cy="938719"/>
          </a:xfrm>
          <a:prstGeom prst="rect">
            <a:avLst/>
          </a:prstGeom>
          <a:noFill/>
        </p:spPr>
        <p:txBody>
          <a:bodyPr wrap="square" lIns="0" tIns="0" rIns="0" bIns="0" rtlCol="0">
            <a:spAutoFit/>
          </a:bodyPr>
          <a:lstStyle/>
          <a:p>
            <a:pPr algn="ctr">
              <a:spcBef>
                <a:spcPts val="300"/>
              </a:spcBef>
              <a:spcAft>
                <a:spcPts val="300"/>
              </a:spcAft>
            </a:pPr>
            <a:r>
              <a:rPr lang="en-GB" sz="1700" dirty="0">
                <a:latin typeface="Segoe UI" panose="020B0502040204020203" pitchFamily="34" charset="0"/>
                <a:cs typeface="Segoe UI" panose="020B0502040204020203" pitchFamily="34" charset="0"/>
              </a:rPr>
              <a:t>Engineer</a:t>
            </a:r>
          </a:p>
          <a:p>
            <a:pPr algn="ctr">
              <a:spcBef>
                <a:spcPts val="300"/>
              </a:spcBef>
              <a:spcAft>
                <a:spcPts val="300"/>
              </a:spcAft>
            </a:pPr>
            <a:r>
              <a:rPr lang="en-GB" sz="1700" dirty="0">
                <a:latin typeface="Segoe UI" panose="020B0502040204020203" pitchFamily="34" charset="0"/>
                <a:cs typeface="Segoe UI" panose="020B0502040204020203" pitchFamily="34" charset="0"/>
              </a:rPr>
              <a:t>Number</a:t>
            </a:r>
          </a:p>
          <a:p>
            <a:pPr algn="ctr">
              <a:spcBef>
                <a:spcPts val="300"/>
              </a:spcBef>
              <a:spcAft>
                <a:spcPts val="300"/>
              </a:spcAft>
            </a:pPr>
            <a:r>
              <a:rPr lang="en-GB" sz="1700" dirty="0">
                <a:latin typeface="Segoe UI" panose="020B0502040204020203" pitchFamily="34" charset="0"/>
                <a:cs typeface="Segoe UI" panose="020B0502040204020203" pitchFamily="34" charset="0"/>
              </a:rPr>
              <a:t>xxx@augustrobotics.com</a:t>
            </a:r>
          </a:p>
        </p:txBody>
      </p:sp>
      <p:sp>
        <p:nvSpPr>
          <p:cNvPr id="4" name="TextBox 3"/>
          <p:cNvSpPr txBox="1"/>
          <p:nvPr/>
        </p:nvSpPr>
        <p:spPr>
          <a:xfrm flipH="1">
            <a:off x="6838866" y="4658739"/>
            <a:ext cx="3690738" cy="938719"/>
          </a:xfrm>
          <a:prstGeom prst="rect">
            <a:avLst/>
          </a:prstGeom>
          <a:noFill/>
        </p:spPr>
        <p:txBody>
          <a:bodyPr wrap="square" lIns="0" tIns="0" rIns="0" bIns="0" rtlCol="0">
            <a:spAutoFit/>
          </a:bodyPr>
          <a:lstStyle/>
          <a:p>
            <a:pPr algn="ctr">
              <a:spcBef>
                <a:spcPts val="300"/>
              </a:spcBef>
              <a:spcAft>
                <a:spcPts val="300"/>
              </a:spcAft>
            </a:pPr>
            <a:r>
              <a:rPr lang="en-GB" sz="1700" dirty="0">
                <a:latin typeface="Segoe UI" panose="020B0502040204020203" pitchFamily="34" charset="0"/>
                <a:cs typeface="Segoe UI" panose="020B0502040204020203" pitchFamily="34" charset="0"/>
              </a:rPr>
              <a:t>Engineer</a:t>
            </a:r>
          </a:p>
          <a:p>
            <a:pPr algn="ctr">
              <a:spcBef>
                <a:spcPts val="300"/>
              </a:spcBef>
              <a:spcAft>
                <a:spcPts val="300"/>
              </a:spcAft>
            </a:pPr>
            <a:r>
              <a:rPr lang="en-GB" sz="1700" dirty="0">
                <a:latin typeface="Segoe UI" panose="020B0502040204020203" pitchFamily="34" charset="0"/>
                <a:cs typeface="Segoe UI" panose="020B0502040204020203" pitchFamily="34" charset="0"/>
              </a:rPr>
              <a:t>Number</a:t>
            </a:r>
          </a:p>
          <a:p>
            <a:pPr algn="ctr">
              <a:spcBef>
                <a:spcPts val="300"/>
              </a:spcBef>
              <a:spcAft>
                <a:spcPts val="300"/>
              </a:spcAft>
            </a:pPr>
            <a:r>
              <a:rPr lang="en-GB" sz="1700" dirty="0">
                <a:latin typeface="Segoe UI" panose="020B0502040204020203" pitchFamily="34" charset="0"/>
                <a:cs typeface="Segoe UI" panose="020B0502040204020203" pitchFamily="34" charset="0"/>
              </a:rPr>
              <a:t>xxx@augustrobotics.com</a:t>
            </a:r>
          </a:p>
        </p:txBody>
      </p:sp>
      <p:sp>
        <p:nvSpPr>
          <p:cNvPr id="3" name="TextBox 12">
            <a:extLst>
              <a:ext uri="{FF2B5EF4-FFF2-40B4-BE49-F238E27FC236}">
                <a16:creationId xmlns:a16="http://schemas.microsoft.com/office/drawing/2014/main" id="{287B4199-F0C8-6FAE-580C-EB3DF17B76B4}"/>
              </a:ext>
            </a:extLst>
          </p:cNvPr>
          <p:cNvSpPr/>
          <p:nvPr/>
        </p:nvSpPr>
        <p:spPr>
          <a:xfrm flipH="1">
            <a:off x="1765739" y="6129337"/>
            <a:ext cx="8847608" cy="261610"/>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ctr">
              <a:lnSpc>
                <a:spcPct val="100000"/>
              </a:lnSpc>
              <a:spcBef>
                <a:spcPts val="300"/>
              </a:spcBef>
              <a:spcAft>
                <a:spcPts val="300"/>
              </a:spcAft>
            </a:pPr>
            <a:r>
              <a:rPr lang="en-GB" sz="1700" b="0" strike="noStrike" spc="-1" dirty="0">
                <a:latin typeface="Segoe UI"/>
                <a:ea typeface="DejaVu Sans"/>
              </a:rPr>
              <a:t>You can also reach out to our 24-hour support team at </a:t>
            </a:r>
            <a:r>
              <a:rPr lang="en-GB" sz="1700" b="1" strike="noStrike" spc="-1" dirty="0">
                <a:latin typeface="Segoe UI"/>
                <a:ea typeface="DejaVu Sans"/>
              </a:rPr>
              <a:t>support@augustrobotics.com</a:t>
            </a:r>
            <a:endParaRPr lang="en-US" sz="1700" b="1" strike="noStrike" spc="-1" dirty="0">
              <a:latin typeface="Arial"/>
            </a:endParaRPr>
          </a:p>
        </p:txBody>
      </p:sp>
      <p:pic>
        <p:nvPicPr>
          <p:cNvPr id="8" name="Picture 7" descr="Portrait of person on beach">
            <a:extLst>
              <a:ext uri="{FF2B5EF4-FFF2-40B4-BE49-F238E27FC236}">
                <a16:creationId xmlns:a16="http://schemas.microsoft.com/office/drawing/2014/main" id="{4593EADD-F983-C106-56AB-E934E0B413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096" t="-1092" r="1360" b="1092"/>
          <a:stretch/>
        </p:blipFill>
        <p:spPr>
          <a:xfrm>
            <a:off x="7605672" y="2175671"/>
            <a:ext cx="2157126" cy="2160000"/>
          </a:xfrm>
          <a:prstGeom prst="ellipse">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6000" y="3071652"/>
            <a:ext cx="2520000" cy="7146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flipH="1">
            <a:off x="1019324" y="199519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Determine Reference Points for the hall</a:t>
            </a:r>
          </a:p>
        </p:txBody>
      </p:sp>
      <p:sp>
        <p:nvSpPr>
          <p:cNvPr id="53" name="TextBox 52"/>
          <p:cNvSpPr txBox="1"/>
          <p:nvPr/>
        </p:nvSpPr>
        <p:spPr>
          <a:xfrm flipH="1">
            <a:off x="1019324" y="344001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the two Reference Beacons</a:t>
            </a:r>
          </a:p>
        </p:txBody>
      </p:sp>
      <p:sp>
        <p:nvSpPr>
          <p:cNvPr id="54" name="TextBox 53"/>
          <p:cNvSpPr txBox="1"/>
          <p:nvPr/>
        </p:nvSpPr>
        <p:spPr>
          <a:xfrm flipH="1">
            <a:off x="1019324" y="416242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Guiding Station</a:t>
            </a:r>
          </a:p>
        </p:txBody>
      </p:sp>
      <p:sp>
        <p:nvSpPr>
          <p:cNvPr id="55" name="TextBox 54"/>
          <p:cNvSpPr txBox="1"/>
          <p:nvPr/>
        </p:nvSpPr>
        <p:spPr>
          <a:xfrm flipH="1">
            <a:off x="1019324" y="488483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up and calibrate the Lionel robot</a:t>
            </a:r>
          </a:p>
        </p:txBody>
      </p:sp>
      <p:sp>
        <p:nvSpPr>
          <p:cNvPr id="56" name="TextBox 55"/>
          <p:cNvSpPr txBox="1"/>
          <p:nvPr/>
        </p:nvSpPr>
        <p:spPr>
          <a:xfrm flipH="1">
            <a:off x="1019323" y="5607245"/>
            <a:ext cx="3649196"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the job</a:t>
            </a:r>
          </a:p>
        </p:txBody>
      </p:sp>
      <p:sp>
        <p:nvSpPr>
          <p:cNvPr id="57" name="TextBox 56"/>
          <p:cNvSpPr txBox="1"/>
          <p:nvPr/>
        </p:nvSpPr>
        <p:spPr>
          <a:xfrm flipH="1">
            <a:off x="695325" y="199519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0</a:t>
            </a:r>
          </a:p>
        </p:txBody>
      </p:sp>
      <p:sp>
        <p:nvSpPr>
          <p:cNvPr id="58" name="TextBox 57"/>
          <p:cNvSpPr txBox="1"/>
          <p:nvPr/>
        </p:nvSpPr>
        <p:spPr>
          <a:xfrm flipH="1">
            <a:off x="695325" y="344001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59" name="TextBox 58"/>
          <p:cNvSpPr txBox="1"/>
          <p:nvPr/>
        </p:nvSpPr>
        <p:spPr>
          <a:xfrm flipH="1">
            <a:off x="695325" y="416242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60" name="TextBox 59"/>
          <p:cNvSpPr txBox="1"/>
          <p:nvPr/>
        </p:nvSpPr>
        <p:spPr>
          <a:xfrm flipH="1">
            <a:off x="695325" y="488483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61" name="TextBox 60"/>
          <p:cNvSpPr txBox="1"/>
          <p:nvPr/>
        </p:nvSpPr>
        <p:spPr>
          <a:xfrm flipH="1">
            <a:off x="695325" y="5607245"/>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62" name="TextBox 61"/>
          <p:cNvSpPr txBox="1"/>
          <p:nvPr/>
        </p:nvSpPr>
        <p:spPr>
          <a:xfrm flipH="1">
            <a:off x="1019324" y="2717607"/>
            <a:ext cx="3276001" cy="345461"/>
          </a:xfrm>
          <a:prstGeom prst="rect">
            <a:avLst/>
          </a:prstGeom>
          <a:solidFill>
            <a:schemeClr val="accent2">
              <a:lumMod val="20000"/>
              <a:lumOff val="80000"/>
            </a:schemeClr>
          </a:solidFill>
        </p:spPr>
        <p:txBody>
          <a:bodyPr wrap="square" lIns="72000" tIns="72000" rIns="72000" bIns="72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the Map Server</a:t>
            </a:r>
          </a:p>
        </p:txBody>
      </p:sp>
      <p:sp>
        <p:nvSpPr>
          <p:cNvPr id="63" name="TextBox 62"/>
          <p:cNvSpPr txBox="1"/>
          <p:nvPr/>
        </p:nvSpPr>
        <p:spPr>
          <a:xfrm flipH="1">
            <a:off x="695325" y="2717607"/>
            <a:ext cx="324000" cy="345461"/>
          </a:xfrm>
          <a:prstGeom prst="rect">
            <a:avLst/>
          </a:prstGeom>
          <a:solidFill>
            <a:schemeClr val="accent1"/>
          </a:solidFill>
        </p:spPr>
        <p:txBody>
          <a:bodyPr wrap="square" lIns="72000" tIns="72000" rIns="72000" bIns="72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1</a:t>
            </a:r>
          </a:p>
        </p:txBody>
      </p:sp>
      <p:pic>
        <p:nvPicPr>
          <p:cNvPr id="44" name="Picture 43"/>
          <p:cNvPicPr>
            <a:picLocks noChangeAspect="1"/>
          </p:cNvPicPr>
          <p:nvPr/>
        </p:nvPicPr>
        <p:blipFill>
          <a:blip r:embed="rId2"/>
          <a:stretch>
            <a:fillRect/>
          </a:stretch>
        </p:blipFill>
        <p:spPr>
          <a:xfrm>
            <a:off x="7733894" y="1989138"/>
            <a:ext cx="3950810" cy="4040263"/>
          </a:xfrm>
          <a:prstGeom prst="rect">
            <a:avLst/>
          </a:prstGeom>
        </p:spPr>
      </p:pic>
      <p:sp>
        <p:nvSpPr>
          <p:cNvPr id="2" name="Title 1"/>
          <p:cNvSpPr>
            <a:spLocks noGrp="1"/>
          </p:cNvSpPr>
          <p:nvPr>
            <p:ph type="title"/>
          </p:nvPr>
        </p:nvSpPr>
        <p:spPr/>
        <p:txBody>
          <a:bodyPr/>
          <a:lstStyle/>
          <a:p>
            <a:r>
              <a:rPr lang="en-AU" dirty="0"/>
              <a:t>How does the system work on-site?</a:t>
            </a:r>
          </a:p>
        </p:txBody>
      </p:sp>
      <p:sp>
        <p:nvSpPr>
          <p:cNvPr id="3" name="Text Placeholder 2"/>
          <p:cNvSpPr>
            <a:spLocks noGrp="1"/>
          </p:cNvSpPr>
          <p:nvPr>
            <p:ph type="body" sz="quarter" idx="10"/>
          </p:nvPr>
        </p:nvSpPr>
        <p:spPr/>
        <p:txBody>
          <a:bodyPr/>
          <a:lstStyle/>
          <a:p>
            <a:r>
              <a:rPr lang="en-AU" dirty="0"/>
              <a:t>Module 1: OVERVIEW</a:t>
            </a:r>
          </a:p>
        </p:txBody>
      </p:sp>
      <p:cxnSp>
        <p:nvCxnSpPr>
          <p:cNvPr id="27" name="Straight Connector 26"/>
          <p:cNvCxnSpPr/>
          <p:nvPr/>
        </p:nvCxnSpPr>
        <p:spPr>
          <a:xfrm flipH="1">
            <a:off x="9835409" y="2871682"/>
            <a:ext cx="600123" cy="388306"/>
          </a:xfrm>
          <a:prstGeom prst="line">
            <a:avLst/>
          </a:prstGeom>
          <a:ln w="15875">
            <a:solidFill>
              <a:schemeClr val="accent5"/>
            </a:solidFill>
            <a:prstDash val="dash"/>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6" name="Picture 25" descr="A picture containing lawn mower&#10;&#10;Description automatically generated"/>
          <p:cNvPicPr>
            <a:picLocks noChangeAspect="1"/>
          </p:cNvPicPr>
          <p:nvPr/>
        </p:nvPicPr>
        <p:blipFill rotWithShape="1">
          <a:blip r:embed="rId3" cstate="print">
            <a:alphaModFix amt="20000"/>
            <a:extLst>
              <a:ext uri="{BEBA8EAE-BF5A-486C-A8C5-ECC9F3942E4B}">
                <a14:imgProps xmlns:a14="http://schemas.microsoft.com/office/drawing/2010/main">
                  <a14:imgLayer r:embed="rId4">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10632140" y="2329991"/>
            <a:ext cx="630286" cy="1013268"/>
          </a:xfrm>
          <a:prstGeom prst="rect">
            <a:avLst/>
          </a:prstGeom>
          <a:effectLst/>
        </p:spPr>
      </p:pic>
      <p:pic>
        <p:nvPicPr>
          <p:cNvPr id="28" name="Picture 27" descr="A picture containing lawn mower&#10;&#10;Description automatically generated"/>
          <p:cNvPicPr>
            <a:picLocks noChangeAspect="1"/>
          </p:cNvPicPr>
          <p:nvPr/>
        </p:nvPicPr>
        <p:blipFill rotWithShape="1">
          <a:blip r:embed="rId3" cstate="print">
            <a:alphaModFix amt="50000"/>
            <a:extLst>
              <a:ext uri="{BEBA8EAE-BF5A-486C-A8C5-ECC9F3942E4B}">
                <a14:imgProps xmlns:a14="http://schemas.microsoft.com/office/drawing/2010/main">
                  <a14:imgLayer r:embed="rId4">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10435532" y="2460729"/>
            <a:ext cx="630286" cy="1013268"/>
          </a:xfrm>
          <a:prstGeom prst="rect">
            <a:avLst/>
          </a:prstGeom>
        </p:spPr>
      </p:pic>
      <p:pic>
        <p:nvPicPr>
          <p:cNvPr id="29" name="Picture 28" descr="A picture containing lawn mowe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10238924" y="2591467"/>
            <a:ext cx="630286" cy="1013268"/>
          </a:xfrm>
          <a:prstGeom prst="rect">
            <a:avLst/>
          </a:prstGeom>
        </p:spPr>
      </p:pic>
      <p:sp>
        <p:nvSpPr>
          <p:cNvPr id="41" name="Rectangle 40"/>
          <p:cNvSpPr/>
          <p:nvPr/>
        </p:nvSpPr>
        <p:spPr>
          <a:xfrm>
            <a:off x="507296" y="1816575"/>
            <a:ext cx="3882691" cy="357631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42" name="TextBox 41"/>
          <p:cNvSpPr txBox="1"/>
          <p:nvPr/>
        </p:nvSpPr>
        <p:spPr>
          <a:xfrm flipH="1">
            <a:off x="5057747" y="1994519"/>
            <a:ext cx="2520000" cy="223138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can now start marking marks</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 acts as a lighthouse for Lionel throughout the job. Lionel communicates with the Guiding Station to ensure its position is accurate before placing each mark</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47" name="Picture 46" descr="A picture containing lighter&#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9549993" y="3062342"/>
            <a:ext cx="427170" cy="899491"/>
          </a:xfrm>
          <a:prstGeom prst="rect">
            <a:avLst/>
          </a:prstGeom>
        </p:spPr>
      </p:pic>
      <p:sp>
        <p:nvSpPr>
          <p:cNvPr id="49" name="TextBox 48"/>
          <p:cNvSpPr txBox="1"/>
          <p:nvPr/>
        </p:nvSpPr>
        <p:spPr>
          <a:xfrm flipH="1">
            <a:off x="10321590" y="3607750"/>
            <a:ext cx="940836" cy="241980"/>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Lionel Robot</a:t>
            </a:r>
          </a:p>
        </p:txBody>
      </p:sp>
      <p:sp>
        <p:nvSpPr>
          <p:cNvPr id="50" name="TextBox 49"/>
          <p:cNvSpPr txBox="1"/>
          <p:nvPr/>
        </p:nvSpPr>
        <p:spPr>
          <a:xfrm flipH="1">
            <a:off x="9110050" y="4009269"/>
            <a:ext cx="1198498" cy="241980"/>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Guiding Station</a:t>
            </a:r>
          </a:p>
        </p:txBody>
      </p:sp>
      <p:sp>
        <p:nvSpPr>
          <p:cNvPr id="51" name="TextBox 50"/>
          <p:cNvSpPr txBox="1"/>
          <p:nvPr/>
        </p:nvSpPr>
        <p:spPr>
          <a:xfrm flipH="1">
            <a:off x="7733893" y="6170977"/>
            <a:ext cx="395080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will cover the detailed equipment set-up process in detail in module 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automat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505" y="1149717"/>
            <a:ext cx="9306991" cy="5235183"/>
          </a:xfrm>
          <a:prstGeom prst="rect">
            <a:avLst/>
          </a:prstGeom>
        </p:spPr>
      </p:pic>
      <p:sp>
        <p:nvSpPr>
          <p:cNvPr id="2" name="Title 1"/>
          <p:cNvSpPr>
            <a:spLocks noGrp="1"/>
          </p:cNvSpPr>
          <p:nvPr>
            <p:ph type="title"/>
          </p:nvPr>
        </p:nvSpPr>
        <p:spPr>
          <a:xfrm>
            <a:off x="695325" y="728663"/>
            <a:ext cx="9019500" cy="387798"/>
          </a:xfrm>
        </p:spPr>
        <p:txBody>
          <a:bodyPr/>
          <a:lstStyle/>
          <a:p>
            <a:r>
              <a:rPr lang="en-AU" dirty="0"/>
              <a:t>Appendix: The four key pieces of hardware</a:t>
            </a:r>
          </a:p>
        </p:txBody>
      </p:sp>
      <p:sp>
        <p:nvSpPr>
          <p:cNvPr id="3" name="Text Placeholder 2"/>
          <p:cNvSpPr>
            <a:spLocks noGrp="1"/>
          </p:cNvSpPr>
          <p:nvPr>
            <p:ph type="body" sz="quarter" idx="10"/>
          </p:nvPr>
        </p:nvSpPr>
        <p:spPr/>
        <p:txBody>
          <a:bodyPr/>
          <a:lstStyle/>
          <a:p>
            <a:r>
              <a:rPr lang="en-AU" dirty="0"/>
              <a:t>Module 1: OVERVIEW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Contents</a:t>
            </a:r>
          </a:p>
        </p:txBody>
      </p:sp>
      <p:sp>
        <p:nvSpPr>
          <p:cNvPr id="6" name="Rectangle 5"/>
          <p:cNvSpPr/>
          <p:nvPr/>
        </p:nvSpPr>
        <p:spPr>
          <a:xfrm>
            <a:off x="20935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Overview</a:t>
            </a:r>
          </a:p>
          <a:p>
            <a:pPr algn="ctr">
              <a:spcBef>
                <a:spcPts val="300"/>
              </a:spcBef>
              <a:spcAft>
                <a:spcPts val="300"/>
              </a:spcAft>
            </a:pPr>
            <a:endParaRPr lang="en-AU" sz="1300" dirty="0">
              <a:solidFill>
                <a:schemeClr val="bg1"/>
              </a:solidFill>
              <a:latin typeface="Segoe UI" panose="020B0502040204020203" pitchFamily="34" charset="0"/>
              <a:cs typeface="Segoe UI" panose="020B0502040204020203" pitchFamily="34" charset="0"/>
            </a:endParaRP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Page 10</a:t>
            </a:r>
          </a:p>
        </p:txBody>
      </p:sp>
      <p:sp>
        <p:nvSpPr>
          <p:cNvPr id="7" name="Rectangle: Rounded Corners 6"/>
          <p:cNvSpPr/>
          <p:nvPr/>
        </p:nvSpPr>
        <p:spPr>
          <a:xfrm>
            <a:off x="273313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1</a:t>
            </a:r>
          </a:p>
        </p:txBody>
      </p:sp>
      <p:sp>
        <p:nvSpPr>
          <p:cNvPr id="8" name="Rectangle 7"/>
          <p:cNvSpPr/>
          <p:nvPr/>
        </p:nvSpPr>
        <p:spPr>
          <a:xfrm>
            <a:off x="4890000" y="199421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Map Upload</a:t>
            </a:r>
          </a:p>
          <a:p>
            <a:pPr algn="ctr">
              <a:spcBef>
                <a:spcPts val="300"/>
              </a:spcBef>
              <a:spcAft>
                <a:spcPts val="300"/>
              </a:spcAft>
            </a:pPr>
            <a:endParaRPr lang="en-AU" sz="1300" b="1" dirty="0">
              <a:solidFill>
                <a:schemeClr val="bg1"/>
              </a:solidFill>
              <a:latin typeface="Segoe UI" panose="020B0502040204020203" pitchFamily="34" charset="0"/>
              <a:cs typeface="Segoe UI" panose="020B0502040204020203" pitchFamily="34" charset="0"/>
            </a:endParaRP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Page 31</a:t>
            </a:r>
          </a:p>
        </p:txBody>
      </p:sp>
      <p:sp>
        <p:nvSpPr>
          <p:cNvPr id="9" name="Rectangle: Rounded Corners 8"/>
          <p:cNvSpPr/>
          <p:nvPr/>
        </p:nvSpPr>
        <p:spPr>
          <a:xfrm>
            <a:off x="552958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2</a:t>
            </a:r>
          </a:p>
        </p:txBody>
      </p:sp>
      <p:sp>
        <p:nvSpPr>
          <p:cNvPr id="12" name="Rectangle 11"/>
          <p:cNvSpPr/>
          <p:nvPr/>
        </p:nvSpPr>
        <p:spPr>
          <a:xfrm>
            <a:off x="76864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On-Site Preparation</a:t>
            </a:r>
          </a:p>
          <a:p>
            <a:pPr algn="ctr">
              <a:spcBef>
                <a:spcPts val="300"/>
              </a:spcBef>
              <a:spcAft>
                <a:spcPts val="300"/>
              </a:spcAft>
            </a:pPr>
            <a:endParaRPr lang="en-AU" sz="1300" b="1" dirty="0">
              <a:solidFill>
                <a:schemeClr val="bg1"/>
              </a:solidFill>
              <a:latin typeface="Segoe UI" panose="020B0502040204020203" pitchFamily="34" charset="0"/>
              <a:cs typeface="Segoe UI" panose="020B0502040204020203" pitchFamily="34" charset="0"/>
            </a:endParaRP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Page 51</a:t>
            </a:r>
          </a:p>
        </p:txBody>
      </p:sp>
      <p:sp>
        <p:nvSpPr>
          <p:cNvPr id="13" name="Rectangle: Rounded Corners 12"/>
          <p:cNvSpPr/>
          <p:nvPr/>
        </p:nvSpPr>
        <p:spPr>
          <a:xfrm>
            <a:off x="8326030" y="1802443"/>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3</a:t>
            </a:r>
          </a:p>
        </p:txBody>
      </p:sp>
      <p:sp>
        <p:nvSpPr>
          <p:cNvPr id="14" name="Rectangle 13"/>
          <p:cNvSpPr/>
          <p:nvPr/>
        </p:nvSpPr>
        <p:spPr>
          <a:xfrm>
            <a:off x="695325" y="439517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Equipment Set-Up</a:t>
            </a:r>
          </a:p>
          <a:p>
            <a:pPr algn="ctr">
              <a:spcBef>
                <a:spcPts val="300"/>
              </a:spcBef>
              <a:spcAft>
                <a:spcPts val="300"/>
              </a:spcAft>
            </a:pPr>
            <a:endParaRPr lang="en-AU" sz="1300" b="1" dirty="0">
              <a:solidFill>
                <a:schemeClr val="bg1"/>
              </a:solidFill>
              <a:latin typeface="Segoe UI" panose="020B0502040204020203" pitchFamily="34" charset="0"/>
              <a:cs typeface="Segoe UI" panose="020B0502040204020203" pitchFamily="34" charset="0"/>
            </a:endParaRP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Page 78</a:t>
            </a:r>
          </a:p>
        </p:txBody>
      </p:sp>
      <p:sp>
        <p:nvSpPr>
          <p:cNvPr id="15" name="Rectangle: Rounded Corners 14"/>
          <p:cNvSpPr/>
          <p:nvPr/>
        </p:nvSpPr>
        <p:spPr>
          <a:xfrm>
            <a:off x="13349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4</a:t>
            </a:r>
          </a:p>
        </p:txBody>
      </p:sp>
      <p:sp>
        <p:nvSpPr>
          <p:cNvPr id="16" name="Rectangle 15"/>
          <p:cNvSpPr/>
          <p:nvPr/>
        </p:nvSpPr>
        <p:spPr>
          <a:xfrm>
            <a:off x="3491775" y="439517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Job Supervision</a:t>
            </a:r>
          </a:p>
          <a:p>
            <a:pPr algn="ctr">
              <a:spcBef>
                <a:spcPts val="300"/>
              </a:spcBef>
              <a:spcAft>
                <a:spcPts val="300"/>
              </a:spcAft>
            </a:pPr>
            <a:endParaRPr lang="en-AU" sz="1300" dirty="0">
              <a:solidFill>
                <a:schemeClr val="bg1"/>
              </a:solidFill>
              <a:latin typeface="Segoe UI" panose="020B0502040204020203" pitchFamily="34" charset="0"/>
              <a:cs typeface="Segoe UI" panose="020B0502040204020203" pitchFamily="34" charset="0"/>
            </a:endParaRP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Page 129</a:t>
            </a:r>
          </a:p>
        </p:txBody>
      </p:sp>
      <p:sp>
        <p:nvSpPr>
          <p:cNvPr id="17" name="Rectangle: Rounded Corners 16"/>
          <p:cNvSpPr/>
          <p:nvPr/>
        </p:nvSpPr>
        <p:spPr>
          <a:xfrm>
            <a:off x="41313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5</a:t>
            </a:r>
          </a:p>
        </p:txBody>
      </p:sp>
      <p:sp>
        <p:nvSpPr>
          <p:cNvPr id="18" name="Rectangle 17"/>
          <p:cNvSpPr/>
          <p:nvPr/>
        </p:nvSpPr>
        <p:spPr>
          <a:xfrm>
            <a:off x="6288225" y="4395179"/>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Clean Up</a:t>
            </a:r>
          </a:p>
          <a:p>
            <a:pPr algn="ctr">
              <a:spcBef>
                <a:spcPts val="300"/>
              </a:spcBef>
              <a:spcAft>
                <a:spcPts val="300"/>
              </a:spcAft>
            </a:pPr>
            <a:endParaRPr lang="en-AU" sz="1300" b="1" dirty="0">
              <a:solidFill>
                <a:schemeClr val="bg1"/>
              </a:solidFill>
              <a:latin typeface="Segoe UI" panose="020B0502040204020203" pitchFamily="34" charset="0"/>
              <a:cs typeface="Segoe UI" panose="020B0502040204020203" pitchFamily="34" charset="0"/>
            </a:endParaRP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Page 143</a:t>
            </a:r>
          </a:p>
        </p:txBody>
      </p:sp>
      <p:sp>
        <p:nvSpPr>
          <p:cNvPr id="19" name="Rectangle: Rounded Corners 18"/>
          <p:cNvSpPr/>
          <p:nvPr/>
        </p:nvSpPr>
        <p:spPr>
          <a:xfrm>
            <a:off x="69278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6</a:t>
            </a:r>
          </a:p>
        </p:txBody>
      </p:sp>
      <p:sp>
        <p:nvSpPr>
          <p:cNvPr id="20" name="Rectangle 19"/>
          <p:cNvSpPr/>
          <p:nvPr/>
        </p:nvSpPr>
        <p:spPr>
          <a:xfrm>
            <a:off x="9084675" y="4395177"/>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Proactive Care &amp; Troubleshooting</a:t>
            </a:r>
          </a:p>
          <a:p>
            <a:pPr algn="ctr">
              <a:spcBef>
                <a:spcPts val="300"/>
              </a:spcBef>
              <a:spcAft>
                <a:spcPts val="300"/>
              </a:spcAft>
            </a:pPr>
            <a:endParaRPr lang="en-AU" sz="100" dirty="0">
              <a:solidFill>
                <a:schemeClr val="bg1"/>
              </a:solidFill>
              <a:latin typeface="Segoe UI" panose="020B0502040204020203" pitchFamily="34" charset="0"/>
              <a:cs typeface="Segoe UI" panose="020B0502040204020203" pitchFamily="34" charset="0"/>
            </a:endParaRPr>
          </a:p>
          <a:p>
            <a:pPr algn="ctr">
              <a:spcBef>
                <a:spcPts val="300"/>
              </a:spcBef>
              <a:spcAft>
                <a:spcPts val="300"/>
              </a:spcAft>
            </a:pPr>
            <a:r>
              <a:rPr lang="en-AU" sz="1300">
                <a:solidFill>
                  <a:schemeClr val="bg1"/>
                </a:solidFill>
                <a:latin typeface="Segoe UI" panose="020B0502040204020203" pitchFamily="34" charset="0"/>
                <a:cs typeface="Segoe UI" panose="020B0502040204020203" pitchFamily="34" charset="0"/>
              </a:rPr>
              <a:t>Page 151</a:t>
            </a:r>
            <a:endParaRPr lang="en-AU" sz="1300" dirty="0">
              <a:solidFill>
                <a:schemeClr val="bg1"/>
              </a:solidFill>
              <a:latin typeface="Segoe UI" panose="020B0502040204020203" pitchFamily="34" charset="0"/>
              <a:cs typeface="Segoe UI" panose="020B0502040204020203" pitchFamily="34" charset="0"/>
            </a:endParaRPr>
          </a:p>
        </p:txBody>
      </p:sp>
      <p:sp>
        <p:nvSpPr>
          <p:cNvPr id="21" name="Rectangle: Rounded Corners 20"/>
          <p:cNvSpPr/>
          <p:nvPr/>
        </p:nvSpPr>
        <p:spPr>
          <a:xfrm>
            <a:off x="97242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7</a:t>
            </a:r>
          </a:p>
        </p:txBody>
      </p:sp>
      <p:sp>
        <p:nvSpPr>
          <p:cNvPr id="4" name="Rectangle: Rounded Corners 3"/>
          <p:cNvSpPr/>
          <p:nvPr/>
        </p:nvSpPr>
        <p:spPr>
          <a:xfrm>
            <a:off x="10047288" y="1200236"/>
            <a:ext cx="288000" cy="1361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5" name="TextBox 4"/>
          <p:cNvSpPr txBox="1"/>
          <p:nvPr/>
        </p:nvSpPr>
        <p:spPr>
          <a:xfrm flipH="1">
            <a:off x="10454003" y="1183697"/>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In the office</a:t>
            </a:r>
          </a:p>
        </p:txBody>
      </p:sp>
      <p:sp>
        <p:nvSpPr>
          <p:cNvPr id="22" name="Rectangle: Rounded Corners 21"/>
          <p:cNvSpPr/>
          <p:nvPr/>
        </p:nvSpPr>
        <p:spPr>
          <a:xfrm>
            <a:off x="10047288" y="1432694"/>
            <a:ext cx="288000" cy="13619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23" name="TextBox 22"/>
          <p:cNvSpPr txBox="1"/>
          <p:nvPr/>
        </p:nvSpPr>
        <p:spPr>
          <a:xfrm flipH="1">
            <a:off x="10454003" y="1416155"/>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On-site</a:t>
            </a:r>
          </a:p>
        </p:txBody>
      </p:sp>
      <p:sp>
        <p:nvSpPr>
          <p:cNvPr id="3" name="Rectangle 2"/>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tx1"/>
                </a:solidFill>
                <a:latin typeface="Segoe UI" panose="020B0502040204020203" pitchFamily="34" charset="0"/>
                <a:cs typeface="Segoe UI" panose="020B0502040204020203" pitchFamily="34" charset="0"/>
              </a:rPr>
              <a:t>Updated since Jan 2022</a:t>
            </a:r>
            <a:endParaRPr lang="zh-CN" altLang="en-US" sz="1200" dirty="0">
              <a:solidFill>
                <a:schemeClr val="tx1"/>
              </a:solidFill>
              <a:latin typeface="Segoe UI" panose="020B0502040204020203" pitchFamily="34" charset="0"/>
              <a:cs typeface="Segoe UI" panose="020B050204020402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775597"/>
          </a:xfrm>
        </p:spPr>
        <p:txBody>
          <a:bodyPr/>
          <a:lstStyle/>
          <a:p>
            <a:r>
              <a:rPr lang="en-AU" dirty="0"/>
              <a:t>The Lionel system includes hardware and software components</a:t>
            </a:r>
          </a:p>
        </p:txBody>
      </p:sp>
      <p:sp>
        <p:nvSpPr>
          <p:cNvPr id="3" name="Text Placeholder 2"/>
          <p:cNvSpPr>
            <a:spLocks noGrp="1"/>
          </p:cNvSpPr>
          <p:nvPr>
            <p:ph type="body" sz="quarter" idx="10"/>
          </p:nvPr>
        </p:nvSpPr>
        <p:spPr/>
        <p:txBody>
          <a:bodyPr/>
          <a:lstStyle/>
          <a:p>
            <a:r>
              <a:rPr lang="en-AU" dirty="0"/>
              <a:t>Module 1: OVERVIEW</a:t>
            </a:r>
          </a:p>
        </p:txBody>
      </p:sp>
      <p:sp>
        <p:nvSpPr>
          <p:cNvPr id="21" name="TextBox 20"/>
          <p:cNvSpPr txBox="1"/>
          <p:nvPr/>
        </p:nvSpPr>
        <p:spPr>
          <a:xfrm flipH="1">
            <a:off x="8484750" y="1995695"/>
            <a:ext cx="3011924" cy="2308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Software</a:t>
            </a:r>
          </a:p>
        </p:txBody>
      </p:sp>
      <p:sp>
        <p:nvSpPr>
          <p:cNvPr id="20" name="TextBox 19"/>
          <p:cNvSpPr txBox="1"/>
          <p:nvPr/>
        </p:nvSpPr>
        <p:spPr>
          <a:xfrm flipH="1">
            <a:off x="695320" y="1995695"/>
            <a:ext cx="7685585" cy="2308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Hardware</a:t>
            </a:r>
          </a:p>
        </p:txBody>
      </p:sp>
      <p:sp>
        <p:nvSpPr>
          <p:cNvPr id="22" name="Rectangle: Rounded Corners 21"/>
          <p:cNvSpPr/>
          <p:nvPr/>
        </p:nvSpPr>
        <p:spPr>
          <a:xfrm>
            <a:off x="695323" y="2317659"/>
            <a:ext cx="7685585"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4" name="Rectangle: Rounded Corners 23"/>
          <p:cNvSpPr/>
          <p:nvPr/>
        </p:nvSpPr>
        <p:spPr>
          <a:xfrm>
            <a:off x="8484751" y="2317659"/>
            <a:ext cx="3011925"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Rectangle 12"/>
          <p:cNvSpPr/>
          <p:nvPr/>
        </p:nvSpPr>
        <p:spPr>
          <a:xfrm>
            <a:off x="695325" y="2557146"/>
            <a:ext cx="1454041" cy="36801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Robot</a:t>
            </a:r>
          </a:p>
        </p:txBody>
      </p:sp>
      <p:sp>
        <p:nvSpPr>
          <p:cNvPr id="14" name="Rectangle 13"/>
          <p:cNvSpPr/>
          <p:nvPr/>
        </p:nvSpPr>
        <p:spPr>
          <a:xfrm>
            <a:off x="2253210" y="2557146"/>
            <a:ext cx="1454041" cy="36801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Guiding Station</a:t>
            </a:r>
          </a:p>
        </p:txBody>
      </p:sp>
      <p:sp>
        <p:nvSpPr>
          <p:cNvPr id="15" name="Rectangle 14"/>
          <p:cNvSpPr/>
          <p:nvPr/>
        </p:nvSpPr>
        <p:spPr>
          <a:xfrm>
            <a:off x="3811095" y="2557146"/>
            <a:ext cx="1454041" cy="36801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Reference Beacons</a:t>
            </a:r>
          </a:p>
        </p:txBody>
      </p:sp>
      <p:sp>
        <p:nvSpPr>
          <p:cNvPr id="16" name="Rectangle 15"/>
          <p:cNvSpPr/>
          <p:nvPr/>
        </p:nvSpPr>
        <p:spPr>
          <a:xfrm>
            <a:off x="5368980" y="2557146"/>
            <a:ext cx="1454041" cy="36801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Other Equipment</a:t>
            </a:r>
          </a:p>
        </p:txBody>
      </p:sp>
      <p:sp>
        <p:nvSpPr>
          <p:cNvPr id="17" name="Rectangle 16"/>
          <p:cNvSpPr/>
          <p:nvPr/>
        </p:nvSpPr>
        <p:spPr>
          <a:xfrm>
            <a:off x="10042634" y="2557146"/>
            <a:ext cx="1454041" cy="36801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Server Interface</a:t>
            </a:r>
          </a:p>
        </p:txBody>
      </p:sp>
      <p:sp>
        <p:nvSpPr>
          <p:cNvPr id="19" name="Rectangle 18"/>
          <p:cNvSpPr/>
          <p:nvPr/>
        </p:nvSpPr>
        <p:spPr>
          <a:xfrm>
            <a:off x="8484749" y="2557146"/>
            <a:ext cx="1454041" cy="36801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 Portal</a:t>
            </a:r>
          </a:p>
        </p:txBody>
      </p:sp>
      <p:sp>
        <p:nvSpPr>
          <p:cNvPr id="5" name="Rectangle 4"/>
          <p:cNvSpPr/>
          <p:nvPr/>
        </p:nvSpPr>
        <p:spPr>
          <a:xfrm>
            <a:off x="6926865" y="2557146"/>
            <a:ext cx="1454041" cy="368014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Server Box</a:t>
            </a:r>
          </a:p>
        </p:txBody>
      </p:sp>
      <p:pic>
        <p:nvPicPr>
          <p:cNvPr id="8" name="Picture 7"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4133137" y="3993926"/>
            <a:ext cx="340919" cy="1020054"/>
          </a:xfrm>
          <a:prstGeom prst="rect">
            <a:avLst/>
          </a:prstGeom>
        </p:spPr>
      </p:pic>
      <p:pic>
        <p:nvPicPr>
          <p:cNvPr id="9" name="Picture 8"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4602174" y="3993926"/>
            <a:ext cx="340919" cy="1020054"/>
          </a:xfrm>
          <a:prstGeom prst="rect">
            <a:avLst/>
          </a:prstGeom>
        </p:spPr>
      </p:pic>
      <p:pic>
        <p:nvPicPr>
          <p:cNvPr id="25" name="Picture 24"/>
          <p:cNvPicPr>
            <a:picLocks noChangeAspect="1"/>
          </p:cNvPicPr>
          <p:nvPr/>
        </p:nvPicPr>
        <p:blipFill rotWithShape="1">
          <a:blip r:embed="rId4"/>
          <a:srcRect l="12099"/>
          <a:stretch>
            <a:fillRect/>
          </a:stretch>
        </p:blipFill>
        <p:spPr>
          <a:xfrm>
            <a:off x="10175654" y="4346018"/>
            <a:ext cx="1188000" cy="808053"/>
          </a:xfrm>
          <a:prstGeom prst="rect">
            <a:avLst/>
          </a:prstGeom>
        </p:spPr>
      </p:pic>
      <p:pic>
        <p:nvPicPr>
          <p:cNvPr id="2052" name="Picture 2051"/>
          <p:cNvPicPr>
            <a:picLocks noChangeAspect="1"/>
          </p:cNvPicPr>
          <p:nvPr/>
        </p:nvPicPr>
        <p:blipFill rotWithShape="1">
          <a:blip r:embed="rId5"/>
          <a:srcRect l="10649"/>
          <a:stretch>
            <a:fillRect/>
          </a:stretch>
        </p:blipFill>
        <p:spPr>
          <a:xfrm>
            <a:off x="10175654" y="3466337"/>
            <a:ext cx="1188000" cy="791064"/>
          </a:xfrm>
          <a:prstGeom prst="rect">
            <a:avLst/>
          </a:prstGeom>
        </p:spPr>
      </p:pic>
      <p:pic>
        <p:nvPicPr>
          <p:cNvPr id="2054" name="Picture 2053"/>
          <p:cNvPicPr>
            <a:picLocks noChangeAspect="1"/>
          </p:cNvPicPr>
          <p:nvPr/>
        </p:nvPicPr>
        <p:blipFill>
          <a:blip r:embed="rId6"/>
          <a:stretch>
            <a:fillRect/>
          </a:stretch>
        </p:blipFill>
        <p:spPr>
          <a:xfrm>
            <a:off x="8610569" y="3466337"/>
            <a:ext cx="1202400" cy="719142"/>
          </a:xfrm>
          <a:prstGeom prst="rect">
            <a:avLst/>
          </a:prstGeom>
        </p:spPr>
      </p:pic>
      <p:pic>
        <p:nvPicPr>
          <p:cNvPr id="2056" name="Picture 2055"/>
          <p:cNvPicPr>
            <a:picLocks noChangeAspect="1"/>
          </p:cNvPicPr>
          <p:nvPr/>
        </p:nvPicPr>
        <p:blipFill>
          <a:blip r:embed="rId7"/>
          <a:stretch>
            <a:fillRect/>
          </a:stretch>
        </p:blipFill>
        <p:spPr>
          <a:xfrm>
            <a:off x="8617769" y="4346018"/>
            <a:ext cx="1188000" cy="708380"/>
          </a:xfrm>
          <a:prstGeom prst="rect">
            <a:avLst/>
          </a:prstGeom>
        </p:spPr>
      </p:pic>
      <p:pic>
        <p:nvPicPr>
          <p:cNvPr id="6" name="Picture 5"/>
          <p:cNvPicPr>
            <a:picLocks noChangeAspect="1"/>
          </p:cNvPicPr>
          <p:nvPr/>
        </p:nvPicPr>
        <p:blipFill rotWithShape="1">
          <a:blip r:embed="rId8" cstate="print">
            <a:extLst>
              <a:ext uri="{28A0092B-C50C-407E-A947-70E740481C1C}">
                <a14:useLocalDpi xmlns:a14="http://schemas.microsoft.com/office/drawing/2010/main" val="0"/>
              </a:ext>
            </a:extLst>
          </a:blip>
          <a:srcRect l="37286" t="12963" r="37333" b="14148"/>
          <a:stretch>
            <a:fillRect/>
          </a:stretch>
        </p:blipFill>
        <p:spPr>
          <a:xfrm>
            <a:off x="828346" y="3536962"/>
            <a:ext cx="1197202" cy="1933982"/>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15970" r="19303" b="2222"/>
          <a:stretch>
            <a:fillRect/>
          </a:stretch>
        </p:blipFill>
        <p:spPr>
          <a:xfrm>
            <a:off x="2541488" y="3429000"/>
            <a:ext cx="925786" cy="2149906"/>
          </a:xfrm>
          <a:prstGeom prst="rect">
            <a:avLst/>
          </a:prstGeom>
        </p:spPr>
      </p:pic>
      <p:pic>
        <p:nvPicPr>
          <p:cNvPr id="23" name="Picture 22"/>
          <p:cNvPicPr>
            <a:picLocks noChangeAspect="1"/>
          </p:cNvPicPr>
          <p:nvPr/>
        </p:nvPicPr>
        <p:blipFill rotWithShape="1">
          <a:blip r:embed="rId10" cstate="print">
            <a:extLst>
              <a:ext uri="{28A0092B-C50C-407E-A947-70E740481C1C}">
                <a14:useLocalDpi xmlns:a14="http://schemas.microsoft.com/office/drawing/2010/main" val="0"/>
              </a:ext>
            </a:extLst>
          </a:blip>
          <a:srcRect l="8858" r="15970" b="3333"/>
          <a:stretch>
            <a:fillRect/>
          </a:stretch>
        </p:blipFill>
        <p:spPr>
          <a:xfrm>
            <a:off x="5599761" y="4121011"/>
            <a:ext cx="443379" cy="765885"/>
          </a:xfrm>
          <a:prstGeom prst="rect">
            <a:avLst/>
          </a:prstGeom>
        </p:spPr>
      </p:pic>
      <p:pic>
        <p:nvPicPr>
          <p:cNvPr id="29" name="Picture 28" descr="Graphical user interface&#10;&#10;Description automatically generated"/>
          <p:cNvPicPr>
            <a:picLocks noChangeAspect="1"/>
          </p:cNvPicPr>
          <p:nvPr/>
        </p:nvPicPr>
        <p:blipFill rotWithShape="1">
          <a:blip r:embed="rId11" cstate="print">
            <a:extLst>
              <a:ext uri="{28A0092B-C50C-407E-A947-70E740481C1C}">
                <a14:useLocalDpi xmlns:a14="http://schemas.microsoft.com/office/drawing/2010/main" val="0"/>
              </a:ext>
            </a:extLst>
          </a:blip>
          <a:srcRect l="2051" t="3926" r="3539" b="6899"/>
          <a:stretch>
            <a:fillRect/>
          </a:stretch>
        </p:blipFill>
        <p:spPr>
          <a:xfrm>
            <a:off x="6987518" y="3934640"/>
            <a:ext cx="1303042" cy="1138627"/>
          </a:xfrm>
          <a:prstGeom prst="rect">
            <a:avLst/>
          </a:prstGeom>
        </p:spPr>
      </p:pic>
      <p:pic>
        <p:nvPicPr>
          <p:cNvPr id="2049" name="Picture 2048"/>
          <p:cNvPicPr>
            <a:picLocks noChangeAspect="1"/>
          </p:cNvPicPr>
          <p:nvPr/>
        </p:nvPicPr>
        <p:blipFill rotWithShape="1">
          <a:blip r:embed="rId10" cstate="print">
            <a:extLst>
              <a:ext uri="{28A0092B-C50C-407E-A947-70E740481C1C}">
                <a14:useLocalDpi xmlns:a14="http://schemas.microsoft.com/office/drawing/2010/main" val="0"/>
              </a:ext>
            </a:extLst>
          </a:blip>
          <a:srcRect l="8858" r="15970" b="3333"/>
          <a:stretch>
            <a:fillRect/>
          </a:stretch>
        </p:blipFill>
        <p:spPr>
          <a:xfrm>
            <a:off x="6139010" y="4121011"/>
            <a:ext cx="443379" cy="7658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8484749" y="2557146"/>
            <a:ext cx="1454041" cy="3416934"/>
            <a:chOff x="10042633" y="2557146"/>
            <a:chExt cx="1454041" cy="3416934"/>
          </a:xfrm>
        </p:grpSpPr>
        <p:sp>
          <p:nvSpPr>
            <p:cNvPr id="13" name="Rectangle 12"/>
            <p:cNvSpPr/>
            <p:nvPr/>
          </p:nvSpPr>
          <p:spPr>
            <a:xfrm>
              <a:off x="10042633" y="2557146"/>
              <a:ext cx="1454041" cy="3416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 Portal</a:t>
              </a:r>
            </a:p>
          </p:txBody>
        </p:sp>
        <p:sp>
          <p:nvSpPr>
            <p:cNvPr id="28" name="TextBox 27"/>
            <p:cNvSpPr txBox="1"/>
            <p:nvPr/>
          </p:nvSpPr>
          <p:spPr>
            <a:xfrm flipH="1">
              <a:off x="10143403" y="3230880"/>
              <a:ext cx="1252504" cy="20005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system that the CAD team uses before the day of the job to upload the maps and have them automatically processed for the Lionel system </a:t>
              </a:r>
            </a:p>
          </p:txBody>
        </p:sp>
      </p:grpSp>
      <p:sp>
        <p:nvSpPr>
          <p:cNvPr id="2" name="Title 1"/>
          <p:cNvSpPr>
            <a:spLocks noGrp="1"/>
          </p:cNvSpPr>
          <p:nvPr>
            <p:ph type="title"/>
          </p:nvPr>
        </p:nvSpPr>
        <p:spPr>
          <a:xfrm>
            <a:off x="695325" y="728663"/>
            <a:ext cx="9019500" cy="775597"/>
          </a:xfrm>
        </p:spPr>
        <p:txBody>
          <a:bodyPr/>
          <a:lstStyle/>
          <a:p>
            <a:r>
              <a:rPr lang="en-AU" dirty="0"/>
              <a:t>The Lionel system includes hardware and software components</a:t>
            </a:r>
          </a:p>
        </p:txBody>
      </p:sp>
      <p:sp>
        <p:nvSpPr>
          <p:cNvPr id="3" name="Text Placeholder 2"/>
          <p:cNvSpPr>
            <a:spLocks noGrp="1"/>
          </p:cNvSpPr>
          <p:nvPr>
            <p:ph type="body" sz="quarter" idx="10"/>
          </p:nvPr>
        </p:nvSpPr>
        <p:spPr/>
        <p:txBody>
          <a:bodyPr/>
          <a:lstStyle/>
          <a:p>
            <a:r>
              <a:rPr lang="en-AU" dirty="0"/>
              <a:t>Module 1: OVERVIEW</a:t>
            </a:r>
          </a:p>
        </p:txBody>
      </p:sp>
      <p:sp>
        <p:nvSpPr>
          <p:cNvPr id="4" name="TextBox 3"/>
          <p:cNvSpPr txBox="1"/>
          <p:nvPr/>
        </p:nvSpPr>
        <p:spPr>
          <a:xfrm flipH="1">
            <a:off x="8484750" y="1995695"/>
            <a:ext cx="3011924" cy="2308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Software</a:t>
            </a:r>
          </a:p>
        </p:txBody>
      </p:sp>
      <p:sp>
        <p:nvSpPr>
          <p:cNvPr id="5" name="TextBox 4"/>
          <p:cNvSpPr txBox="1"/>
          <p:nvPr/>
        </p:nvSpPr>
        <p:spPr>
          <a:xfrm flipH="1">
            <a:off x="695320" y="1995695"/>
            <a:ext cx="7685585" cy="2308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Hardware</a:t>
            </a:r>
          </a:p>
        </p:txBody>
      </p:sp>
      <p:sp>
        <p:nvSpPr>
          <p:cNvPr id="6" name="Rectangle: Rounded Corners 5"/>
          <p:cNvSpPr/>
          <p:nvPr/>
        </p:nvSpPr>
        <p:spPr>
          <a:xfrm>
            <a:off x="695323" y="2317659"/>
            <a:ext cx="7685585"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Rounded Corners 6"/>
          <p:cNvSpPr/>
          <p:nvPr/>
        </p:nvSpPr>
        <p:spPr>
          <a:xfrm>
            <a:off x="8484751" y="2317659"/>
            <a:ext cx="3011925" cy="4571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7"/>
          <p:cNvSpPr/>
          <p:nvPr/>
        </p:nvSpPr>
        <p:spPr>
          <a:xfrm>
            <a:off x="695325" y="2557146"/>
            <a:ext cx="1454041" cy="3416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Robot</a:t>
            </a:r>
          </a:p>
        </p:txBody>
      </p:sp>
      <p:sp>
        <p:nvSpPr>
          <p:cNvPr id="9" name="Rectangle 8"/>
          <p:cNvSpPr/>
          <p:nvPr/>
        </p:nvSpPr>
        <p:spPr>
          <a:xfrm>
            <a:off x="2253210" y="2557146"/>
            <a:ext cx="1454041" cy="3416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Guiding Station</a:t>
            </a:r>
          </a:p>
        </p:txBody>
      </p:sp>
      <p:sp>
        <p:nvSpPr>
          <p:cNvPr id="10" name="Rectangle 9"/>
          <p:cNvSpPr/>
          <p:nvPr/>
        </p:nvSpPr>
        <p:spPr>
          <a:xfrm>
            <a:off x="3811095" y="2557146"/>
            <a:ext cx="1454041" cy="3416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Reference Beacons</a:t>
            </a:r>
          </a:p>
        </p:txBody>
      </p:sp>
      <p:sp>
        <p:nvSpPr>
          <p:cNvPr id="11" name="Rectangle 10"/>
          <p:cNvSpPr/>
          <p:nvPr/>
        </p:nvSpPr>
        <p:spPr>
          <a:xfrm>
            <a:off x="5368980" y="2557146"/>
            <a:ext cx="1454041" cy="3416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Other Equipment</a:t>
            </a:r>
          </a:p>
        </p:txBody>
      </p:sp>
      <p:sp>
        <p:nvSpPr>
          <p:cNvPr id="20" name="Rectangle 19"/>
          <p:cNvSpPr/>
          <p:nvPr/>
        </p:nvSpPr>
        <p:spPr>
          <a:xfrm>
            <a:off x="6926864" y="2557146"/>
            <a:ext cx="1454041" cy="3416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Server Box</a:t>
            </a:r>
          </a:p>
        </p:txBody>
      </p:sp>
      <p:sp>
        <p:nvSpPr>
          <p:cNvPr id="22" name="TextBox 21"/>
          <p:cNvSpPr txBox="1"/>
          <p:nvPr/>
        </p:nvSpPr>
        <p:spPr>
          <a:xfrm flipH="1">
            <a:off x="796093" y="3230880"/>
            <a:ext cx="1252504" cy="14003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Four-wheeled robot that autonomously moves, localises and makes floor markings in exhibition halls</a:t>
            </a:r>
          </a:p>
        </p:txBody>
      </p:sp>
      <p:sp>
        <p:nvSpPr>
          <p:cNvPr id="23" name="TextBox 22"/>
          <p:cNvSpPr txBox="1"/>
          <p:nvPr/>
        </p:nvSpPr>
        <p:spPr>
          <a:xfrm flipH="1">
            <a:off x="2353978" y="3230880"/>
            <a:ext cx="1252504" cy="160043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stationary piece of equipment that helps the robot to understand its location in the hall to place marks accurately</a:t>
            </a:r>
          </a:p>
        </p:txBody>
      </p:sp>
      <p:sp>
        <p:nvSpPr>
          <p:cNvPr id="24" name="TextBox 23"/>
          <p:cNvSpPr txBox="1"/>
          <p:nvPr/>
        </p:nvSpPr>
        <p:spPr>
          <a:xfrm flipH="1">
            <a:off x="3911860" y="3230880"/>
            <a:ext cx="1252504" cy="20005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Two beacons placed on reference points in the hall during the set-up process to allow the Guiding Station to calculate its position</a:t>
            </a:r>
          </a:p>
        </p:txBody>
      </p:sp>
      <p:sp>
        <p:nvSpPr>
          <p:cNvPr id="25" name="TextBox 24"/>
          <p:cNvSpPr txBox="1"/>
          <p:nvPr/>
        </p:nvSpPr>
        <p:spPr>
          <a:xfrm flipH="1">
            <a:off x="5469748" y="3230880"/>
            <a:ext cx="1252504" cy="14003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Other physical items required on-site, such as batteries, paint preparation materials and maintenance kit</a:t>
            </a:r>
          </a:p>
        </p:txBody>
      </p:sp>
      <p:sp>
        <p:nvSpPr>
          <p:cNvPr id="26" name="TextBox 25"/>
          <p:cNvSpPr txBox="1"/>
          <p:nvPr/>
        </p:nvSpPr>
        <p:spPr>
          <a:xfrm flipH="1">
            <a:off x="7027633" y="3230880"/>
            <a:ext cx="1252504" cy="2400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physical box that contains a PC (the “brain” of the system), routers, and a tablet with the Map Server Interface; allows on-site operators to set up and run the job</a:t>
            </a:r>
          </a:p>
        </p:txBody>
      </p:sp>
      <p:grpSp>
        <p:nvGrpSpPr>
          <p:cNvPr id="14" name="Group 13"/>
          <p:cNvGrpSpPr/>
          <p:nvPr/>
        </p:nvGrpSpPr>
        <p:grpSpPr>
          <a:xfrm>
            <a:off x="10039560" y="2557146"/>
            <a:ext cx="1454041" cy="3416934"/>
            <a:chOff x="8484750" y="2557146"/>
            <a:chExt cx="1454041" cy="3416934"/>
          </a:xfrm>
        </p:grpSpPr>
        <p:sp>
          <p:nvSpPr>
            <p:cNvPr id="12" name="Rectangle 11"/>
            <p:cNvSpPr/>
            <p:nvPr/>
          </p:nvSpPr>
          <p:spPr>
            <a:xfrm>
              <a:off x="8484750" y="2557146"/>
              <a:ext cx="1454041" cy="3416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Server Interface</a:t>
              </a:r>
            </a:p>
          </p:txBody>
        </p:sp>
        <p:sp>
          <p:nvSpPr>
            <p:cNvPr id="27" name="TextBox 26"/>
            <p:cNvSpPr txBox="1"/>
            <p:nvPr/>
          </p:nvSpPr>
          <p:spPr>
            <a:xfrm flipH="1">
              <a:off x="8585518" y="3230880"/>
              <a:ext cx="1252504" cy="20005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system that the CAD team and on-site operators use to retrieve maps, set up the physical equipment and run the floor marking job </a:t>
              </a:r>
            </a:p>
          </p:txBody>
        </p:sp>
      </p:grpSp>
      <p:sp>
        <p:nvSpPr>
          <p:cNvPr id="30" name="TextBox 29"/>
          <p:cNvSpPr txBox="1"/>
          <p:nvPr/>
        </p:nvSpPr>
        <p:spPr>
          <a:xfrm flipH="1">
            <a:off x="695325" y="6067820"/>
            <a:ext cx="10801354"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module will introduce the hardware of the Lionel system. Later modules will walk through how to set up the software and hardware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530009" y="1894581"/>
            <a:ext cx="3131982" cy="4575904"/>
          </a:xfrm>
          <a:prstGeom prst="rect">
            <a:avLst/>
          </a:prstGeom>
        </p:spPr>
      </p:pic>
      <p:sp>
        <p:nvSpPr>
          <p:cNvPr id="2" name="Title 1"/>
          <p:cNvSpPr>
            <a:spLocks noGrp="1"/>
          </p:cNvSpPr>
          <p:nvPr>
            <p:ph type="title"/>
          </p:nvPr>
        </p:nvSpPr>
        <p:spPr/>
        <p:txBody>
          <a:bodyPr/>
          <a:lstStyle/>
          <a:p>
            <a:r>
              <a:rPr lang="en-AU" dirty="0"/>
              <a:t>Lionel Robot: overview of parts</a:t>
            </a:r>
          </a:p>
        </p:txBody>
      </p:sp>
      <p:sp>
        <p:nvSpPr>
          <p:cNvPr id="3" name="Text Placeholder 2"/>
          <p:cNvSpPr>
            <a:spLocks noGrp="1"/>
          </p:cNvSpPr>
          <p:nvPr>
            <p:ph type="body" sz="quarter" idx="10"/>
          </p:nvPr>
        </p:nvSpPr>
        <p:spPr/>
        <p:txBody>
          <a:bodyPr/>
          <a:lstStyle/>
          <a:p>
            <a:r>
              <a:rPr lang="en-AU" dirty="0"/>
              <a:t>Module 1: OVERVIEW</a:t>
            </a:r>
          </a:p>
        </p:txBody>
      </p:sp>
      <p:sp>
        <p:nvSpPr>
          <p:cNvPr id="4" name="TextBox 3"/>
          <p:cNvSpPr txBox="1"/>
          <p:nvPr/>
        </p:nvSpPr>
        <p:spPr>
          <a:xfrm flipH="1">
            <a:off x="695325" y="1432685"/>
            <a:ext cx="10801350"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is a four-wheeled robot that autonomously moves, localises and makes floor markings in exhibition halls</a:t>
            </a:r>
          </a:p>
        </p:txBody>
      </p:sp>
      <p:sp>
        <p:nvSpPr>
          <p:cNvPr id="5" name="TextBox 4"/>
          <p:cNvSpPr txBox="1"/>
          <p:nvPr/>
        </p:nvSpPr>
        <p:spPr>
          <a:xfrm flipH="1">
            <a:off x="695324" y="2002269"/>
            <a:ext cx="333819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Camera Beacon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enable the Guiding Station to locate Lionel and guide it to the accurate position</a:t>
            </a:r>
          </a:p>
        </p:txBody>
      </p:sp>
      <p:sp>
        <p:nvSpPr>
          <p:cNvPr id="6" name="TextBox 5"/>
          <p:cNvSpPr txBox="1"/>
          <p:nvPr/>
        </p:nvSpPr>
        <p:spPr>
          <a:xfrm flipH="1">
            <a:off x="695322" y="2941760"/>
            <a:ext cx="333819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Multiple Sensors</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intelligent and safe navigation in busy environments</a:t>
            </a:r>
          </a:p>
        </p:txBody>
      </p:sp>
      <p:sp>
        <p:nvSpPr>
          <p:cNvPr id="12" name="TextBox 11"/>
          <p:cNvSpPr txBox="1"/>
          <p:nvPr/>
        </p:nvSpPr>
        <p:spPr>
          <a:xfrm flipH="1">
            <a:off x="695323" y="5560180"/>
            <a:ext cx="333819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Mobile Base</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omnidirectional wheels for flexible and agile movement</a:t>
            </a:r>
          </a:p>
        </p:txBody>
      </p:sp>
      <p:sp>
        <p:nvSpPr>
          <p:cNvPr id="13" name="TextBox 12"/>
          <p:cNvSpPr txBox="1"/>
          <p:nvPr/>
        </p:nvSpPr>
        <p:spPr>
          <a:xfrm flipH="1">
            <a:off x="8158479" y="2002269"/>
            <a:ext cx="3338196" cy="677108"/>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Mesh Router</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enable the robot to communicate with the Map Server</a:t>
            </a:r>
          </a:p>
        </p:txBody>
      </p:sp>
      <p:sp>
        <p:nvSpPr>
          <p:cNvPr id="14" name="TextBox 13"/>
          <p:cNvSpPr txBox="1"/>
          <p:nvPr/>
        </p:nvSpPr>
        <p:spPr>
          <a:xfrm flipH="1">
            <a:off x="8158479" y="2991774"/>
            <a:ext cx="3338196" cy="677108"/>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Spray Marking Mechanism</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that can make any type of mark on any type of ground surface</a:t>
            </a:r>
          </a:p>
        </p:txBody>
      </p:sp>
      <p:sp>
        <p:nvSpPr>
          <p:cNvPr id="15" name="TextBox 14"/>
          <p:cNvSpPr txBox="1"/>
          <p:nvPr/>
        </p:nvSpPr>
        <p:spPr>
          <a:xfrm flipH="1">
            <a:off x="8158479" y="5560180"/>
            <a:ext cx="3338196" cy="477054"/>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Emergency Stop</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stop the robot in emergency situations</a:t>
            </a:r>
          </a:p>
        </p:txBody>
      </p:sp>
      <p:sp>
        <p:nvSpPr>
          <p:cNvPr id="16" name="TextBox 15"/>
          <p:cNvSpPr txBox="1"/>
          <p:nvPr/>
        </p:nvSpPr>
        <p:spPr>
          <a:xfrm flipH="1">
            <a:off x="8158479" y="3981279"/>
            <a:ext cx="3338196" cy="477054"/>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AI Powered Marking Camera</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validate the quality of marks</a:t>
            </a:r>
          </a:p>
        </p:txBody>
      </p:sp>
      <p:sp>
        <p:nvSpPr>
          <p:cNvPr id="17" name="TextBox 16"/>
          <p:cNvSpPr txBox="1"/>
          <p:nvPr/>
        </p:nvSpPr>
        <p:spPr>
          <a:xfrm flipH="1">
            <a:off x="695322" y="4620688"/>
            <a:ext cx="333819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Maintenance Door</a:t>
            </a:r>
            <a:endParaRPr kumimoji="0" lang="en-AU" sz="13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enable reactive troubleshooting and proactive maintenance</a:t>
            </a:r>
          </a:p>
        </p:txBody>
      </p:sp>
      <p:sp>
        <p:nvSpPr>
          <p:cNvPr id="18" name="TextBox 17"/>
          <p:cNvSpPr txBox="1"/>
          <p:nvPr/>
        </p:nvSpPr>
        <p:spPr>
          <a:xfrm flipH="1">
            <a:off x="8158479" y="4770730"/>
            <a:ext cx="3338196" cy="477054"/>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Paint Tank</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store the paint required for marking</a:t>
            </a:r>
          </a:p>
        </p:txBody>
      </p:sp>
      <p:cxnSp>
        <p:nvCxnSpPr>
          <p:cNvPr id="20" name="Straight Connector 19"/>
          <p:cNvCxnSpPr>
            <a:stCxn id="5" idx="1"/>
          </p:cNvCxnSpPr>
          <p:nvPr/>
        </p:nvCxnSpPr>
        <p:spPr>
          <a:xfrm>
            <a:off x="4033520" y="2340823"/>
            <a:ext cx="1534160" cy="404194"/>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6" idx="1"/>
          </p:cNvCxnSpPr>
          <p:nvPr/>
        </p:nvCxnSpPr>
        <p:spPr>
          <a:xfrm>
            <a:off x="4033518" y="3280314"/>
            <a:ext cx="1031241" cy="985835"/>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49" name="Straight Connector 2048"/>
          <p:cNvCxnSpPr>
            <a:stCxn id="17" idx="1"/>
          </p:cNvCxnSpPr>
          <p:nvPr/>
        </p:nvCxnSpPr>
        <p:spPr>
          <a:xfrm>
            <a:off x="4033518" y="4959242"/>
            <a:ext cx="2189482" cy="32867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56" name="Straight Connector 2055"/>
          <p:cNvCxnSpPr>
            <a:stCxn id="12" idx="1"/>
          </p:cNvCxnSpPr>
          <p:nvPr/>
        </p:nvCxnSpPr>
        <p:spPr>
          <a:xfrm>
            <a:off x="4033519" y="5898734"/>
            <a:ext cx="579121"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59" name="Straight Connector 2058"/>
          <p:cNvCxnSpPr/>
          <p:nvPr/>
        </p:nvCxnSpPr>
        <p:spPr>
          <a:xfrm flipH="1">
            <a:off x="6929120" y="2413865"/>
            <a:ext cx="1229359" cy="1452874"/>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62" name="Straight Connector 2061"/>
          <p:cNvCxnSpPr>
            <a:stCxn id="14" idx="3"/>
          </p:cNvCxnSpPr>
          <p:nvPr/>
        </p:nvCxnSpPr>
        <p:spPr>
          <a:xfrm flipH="1">
            <a:off x="7371712" y="3330328"/>
            <a:ext cx="786767" cy="758331"/>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65" name="Straight Connector 2064"/>
          <p:cNvCxnSpPr>
            <a:stCxn id="16" idx="3"/>
          </p:cNvCxnSpPr>
          <p:nvPr/>
        </p:nvCxnSpPr>
        <p:spPr>
          <a:xfrm flipH="1">
            <a:off x="7467600" y="4219806"/>
            <a:ext cx="690879" cy="562167"/>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68" name="Straight Connector 2067"/>
          <p:cNvCxnSpPr>
            <a:stCxn id="18" idx="3"/>
          </p:cNvCxnSpPr>
          <p:nvPr/>
        </p:nvCxnSpPr>
        <p:spPr>
          <a:xfrm flipH="1" flipV="1">
            <a:off x="6929120" y="4888402"/>
            <a:ext cx="1229359" cy="120855"/>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71" name="Straight Connector 2070"/>
          <p:cNvCxnSpPr>
            <a:stCxn id="15" idx="3"/>
          </p:cNvCxnSpPr>
          <p:nvPr/>
        </p:nvCxnSpPr>
        <p:spPr>
          <a:xfrm flipH="1" flipV="1">
            <a:off x="6329680" y="4600303"/>
            <a:ext cx="1828799" cy="1198404"/>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695324" y="3881251"/>
            <a:ext cx="3338196" cy="4770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Battery holder</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connect and hold pre-charged batteries</a:t>
            </a:r>
          </a:p>
        </p:txBody>
      </p:sp>
      <p:cxnSp>
        <p:nvCxnSpPr>
          <p:cNvPr id="9" name="Straight Connector 8"/>
          <p:cNvCxnSpPr>
            <a:stCxn id="8" idx="1"/>
          </p:cNvCxnSpPr>
          <p:nvPr/>
        </p:nvCxnSpPr>
        <p:spPr>
          <a:xfrm>
            <a:off x="4033520" y="4119778"/>
            <a:ext cx="726440" cy="400109"/>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530009" y="1894581"/>
            <a:ext cx="3131982" cy="4575904"/>
          </a:xfrm>
          <a:prstGeom prst="rect">
            <a:avLst/>
          </a:prstGeom>
        </p:spPr>
      </p:pic>
      <p:sp>
        <p:nvSpPr>
          <p:cNvPr id="2" name="Title 1"/>
          <p:cNvSpPr>
            <a:spLocks noGrp="1"/>
          </p:cNvSpPr>
          <p:nvPr>
            <p:ph type="title"/>
          </p:nvPr>
        </p:nvSpPr>
        <p:spPr/>
        <p:txBody>
          <a:bodyPr/>
          <a:lstStyle/>
          <a:p>
            <a:r>
              <a:rPr lang="en-AU" dirty="0"/>
              <a:t>Lionel Robot: the parts you interact with day-to-day</a:t>
            </a:r>
          </a:p>
        </p:txBody>
      </p:sp>
      <p:sp>
        <p:nvSpPr>
          <p:cNvPr id="3" name="Text Placeholder 2"/>
          <p:cNvSpPr>
            <a:spLocks noGrp="1"/>
          </p:cNvSpPr>
          <p:nvPr>
            <p:ph type="body" sz="quarter" idx="10"/>
          </p:nvPr>
        </p:nvSpPr>
        <p:spPr/>
        <p:txBody>
          <a:bodyPr/>
          <a:lstStyle/>
          <a:p>
            <a:r>
              <a:rPr lang="en-AU" dirty="0"/>
              <a:t>Module 1: OVERVIEW</a:t>
            </a:r>
          </a:p>
        </p:txBody>
      </p:sp>
      <p:sp>
        <p:nvSpPr>
          <p:cNvPr id="5" name="TextBox 4"/>
          <p:cNvSpPr txBox="1"/>
          <p:nvPr/>
        </p:nvSpPr>
        <p:spPr>
          <a:xfrm flipH="1">
            <a:off x="695324" y="2002269"/>
            <a:ext cx="333819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Camera Beacon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to enable the Guiding Station to locate Lionel and guide it to the accurate position</a:t>
            </a:r>
          </a:p>
        </p:txBody>
      </p:sp>
      <p:sp>
        <p:nvSpPr>
          <p:cNvPr id="6" name="TextBox 5"/>
          <p:cNvSpPr txBox="1"/>
          <p:nvPr/>
        </p:nvSpPr>
        <p:spPr>
          <a:xfrm flipH="1">
            <a:off x="695322" y="2941760"/>
            <a:ext cx="333819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Multiple Sensors</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for intelligent and safe navigation in busy environments</a:t>
            </a:r>
          </a:p>
        </p:txBody>
      </p:sp>
      <p:sp>
        <p:nvSpPr>
          <p:cNvPr id="12" name="TextBox 11"/>
          <p:cNvSpPr txBox="1"/>
          <p:nvPr/>
        </p:nvSpPr>
        <p:spPr>
          <a:xfrm flipH="1">
            <a:off x="695323" y="5560180"/>
            <a:ext cx="333819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Mobile Base</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with omnidirectional wheels for flexible and agile movement</a:t>
            </a:r>
          </a:p>
        </p:txBody>
      </p:sp>
      <p:sp>
        <p:nvSpPr>
          <p:cNvPr id="13" name="TextBox 12"/>
          <p:cNvSpPr txBox="1"/>
          <p:nvPr/>
        </p:nvSpPr>
        <p:spPr>
          <a:xfrm flipH="1">
            <a:off x="8158479" y="2002269"/>
            <a:ext cx="3338196" cy="677108"/>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Mesh Router</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to enable the robot to communicate with the Map Server</a:t>
            </a:r>
          </a:p>
        </p:txBody>
      </p:sp>
      <p:sp>
        <p:nvSpPr>
          <p:cNvPr id="14" name="TextBox 13"/>
          <p:cNvSpPr txBox="1"/>
          <p:nvPr/>
        </p:nvSpPr>
        <p:spPr>
          <a:xfrm flipH="1">
            <a:off x="8158479" y="2991774"/>
            <a:ext cx="3338196" cy="677108"/>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Spray Marking Mechanism</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that can make any type of mark on any type of ground surface</a:t>
            </a:r>
          </a:p>
        </p:txBody>
      </p:sp>
      <p:sp>
        <p:nvSpPr>
          <p:cNvPr id="15" name="TextBox 14"/>
          <p:cNvSpPr txBox="1"/>
          <p:nvPr/>
        </p:nvSpPr>
        <p:spPr>
          <a:xfrm flipH="1">
            <a:off x="8158479" y="5560180"/>
            <a:ext cx="3338196" cy="477054"/>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Emergency Stop</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to stop the robot in emergency situations</a:t>
            </a:r>
          </a:p>
        </p:txBody>
      </p:sp>
      <p:sp>
        <p:nvSpPr>
          <p:cNvPr id="16" name="TextBox 15"/>
          <p:cNvSpPr txBox="1"/>
          <p:nvPr/>
        </p:nvSpPr>
        <p:spPr>
          <a:xfrm flipH="1">
            <a:off x="8158479" y="3981279"/>
            <a:ext cx="3338196" cy="477054"/>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AI Powered Marking Camera</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to validate the quality of marks</a:t>
            </a:r>
          </a:p>
        </p:txBody>
      </p:sp>
      <p:sp>
        <p:nvSpPr>
          <p:cNvPr id="17" name="TextBox 16"/>
          <p:cNvSpPr txBox="1"/>
          <p:nvPr/>
        </p:nvSpPr>
        <p:spPr>
          <a:xfrm flipH="1">
            <a:off x="695322" y="4620688"/>
            <a:ext cx="333819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Maintenance Door</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to enable reactive troubleshooting and proactive maintenance</a:t>
            </a:r>
          </a:p>
        </p:txBody>
      </p:sp>
      <p:sp>
        <p:nvSpPr>
          <p:cNvPr id="18" name="TextBox 17"/>
          <p:cNvSpPr txBox="1"/>
          <p:nvPr/>
        </p:nvSpPr>
        <p:spPr>
          <a:xfrm flipH="1">
            <a:off x="8158479" y="4770730"/>
            <a:ext cx="3338196" cy="477054"/>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Paint Tank</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to store the paint required for marking</a:t>
            </a:r>
          </a:p>
        </p:txBody>
      </p:sp>
      <p:cxnSp>
        <p:nvCxnSpPr>
          <p:cNvPr id="20" name="Straight Connector 19"/>
          <p:cNvCxnSpPr>
            <a:stCxn id="5" idx="1"/>
          </p:cNvCxnSpPr>
          <p:nvPr/>
        </p:nvCxnSpPr>
        <p:spPr>
          <a:xfrm>
            <a:off x="4033520" y="2340823"/>
            <a:ext cx="1534160" cy="404194"/>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6" idx="1"/>
          </p:cNvCxnSpPr>
          <p:nvPr/>
        </p:nvCxnSpPr>
        <p:spPr>
          <a:xfrm>
            <a:off x="4033518" y="3280314"/>
            <a:ext cx="1031241" cy="985835"/>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49" name="Straight Connector 2048"/>
          <p:cNvCxnSpPr>
            <a:stCxn id="17" idx="1"/>
          </p:cNvCxnSpPr>
          <p:nvPr/>
        </p:nvCxnSpPr>
        <p:spPr>
          <a:xfrm>
            <a:off x="4033518" y="4959242"/>
            <a:ext cx="2189482" cy="32867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56" name="Straight Connector 2055"/>
          <p:cNvCxnSpPr>
            <a:stCxn id="12" idx="1"/>
          </p:cNvCxnSpPr>
          <p:nvPr/>
        </p:nvCxnSpPr>
        <p:spPr>
          <a:xfrm>
            <a:off x="4033519" y="5898734"/>
            <a:ext cx="579121"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62" name="Straight Connector 2061"/>
          <p:cNvCxnSpPr>
            <a:stCxn id="14" idx="3"/>
          </p:cNvCxnSpPr>
          <p:nvPr/>
        </p:nvCxnSpPr>
        <p:spPr>
          <a:xfrm flipH="1">
            <a:off x="7371712" y="3330328"/>
            <a:ext cx="786767" cy="758331"/>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065" name="Straight Connector 2064"/>
          <p:cNvCxnSpPr>
            <a:stCxn id="16" idx="3"/>
          </p:cNvCxnSpPr>
          <p:nvPr/>
        </p:nvCxnSpPr>
        <p:spPr>
          <a:xfrm flipH="1">
            <a:off x="7467600" y="4219806"/>
            <a:ext cx="690879" cy="562167"/>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68" name="Straight Connector 2067"/>
          <p:cNvCxnSpPr>
            <a:stCxn id="18" idx="3"/>
          </p:cNvCxnSpPr>
          <p:nvPr/>
        </p:nvCxnSpPr>
        <p:spPr>
          <a:xfrm flipH="1" flipV="1">
            <a:off x="6929120" y="4888402"/>
            <a:ext cx="1229359" cy="120855"/>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2071" name="Straight Connector 2070"/>
          <p:cNvCxnSpPr>
            <a:stCxn id="15" idx="3"/>
          </p:cNvCxnSpPr>
          <p:nvPr/>
        </p:nvCxnSpPr>
        <p:spPr>
          <a:xfrm flipH="1" flipV="1">
            <a:off x="6329680" y="4600303"/>
            <a:ext cx="1828799" cy="1198404"/>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695324" y="3881251"/>
            <a:ext cx="3338196" cy="4770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Battery holder</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to connect and hold pre-charged batteries</a:t>
            </a:r>
          </a:p>
        </p:txBody>
      </p:sp>
      <p:cxnSp>
        <p:nvCxnSpPr>
          <p:cNvPr id="9" name="Straight Connector 8"/>
          <p:cNvCxnSpPr>
            <a:stCxn id="8" idx="1"/>
          </p:cNvCxnSpPr>
          <p:nvPr/>
        </p:nvCxnSpPr>
        <p:spPr>
          <a:xfrm>
            <a:off x="4033520" y="4119778"/>
            <a:ext cx="726440" cy="400109"/>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6929120" y="2406245"/>
            <a:ext cx="1229359" cy="1452874"/>
          </a:xfrm>
          <a:prstGeom prst="line">
            <a:avLst/>
          </a:prstGeom>
          <a:ln w="9525">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rcRect l="17735" r="17735"/>
          <a:stretch>
            <a:fillRect/>
          </a:stretch>
        </p:blipFill>
        <p:spPr>
          <a:xfrm>
            <a:off x="7053661" y="1049865"/>
            <a:ext cx="2388459" cy="5303979"/>
          </a:xfrm>
          <a:prstGeom prst="rect">
            <a:avLst/>
          </a:prstGeom>
        </p:spPr>
      </p:pic>
      <p:sp>
        <p:nvSpPr>
          <p:cNvPr id="2" name="Title 1"/>
          <p:cNvSpPr>
            <a:spLocks noGrp="1"/>
          </p:cNvSpPr>
          <p:nvPr>
            <p:ph type="title"/>
          </p:nvPr>
        </p:nvSpPr>
        <p:spPr/>
        <p:txBody>
          <a:bodyPr/>
          <a:lstStyle/>
          <a:p>
            <a:r>
              <a:rPr lang="en-AU" dirty="0"/>
              <a:t>The Guiding Station</a:t>
            </a:r>
          </a:p>
        </p:txBody>
      </p:sp>
      <p:sp>
        <p:nvSpPr>
          <p:cNvPr id="3" name="Text Placeholder 2"/>
          <p:cNvSpPr>
            <a:spLocks noGrp="1"/>
          </p:cNvSpPr>
          <p:nvPr>
            <p:ph type="body" sz="quarter" idx="10"/>
          </p:nvPr>
        </p:nvSpPr>
        <p:spPr/>
        <p:txBody>
          <a:bodyPr/>
          <a:lstStyle/>
          <a:p>
            <a:r>
              <a:rPr lang="en-AU" dirty="0"/>
              <a:t>Module 1: OVERVIEW</a:t>
            </a:r>
          </a:p>
        </p:txBody>
      </p:sp>
      <p:sp>
        <p:nvSpPr>
          <p:cNvPr id="4" name="TextBox 3"/>
          <p:cNvSpPr txBox="1"/>
          <p:nvPr/>
        </p:nvSpPr>
        <p:spPr>
          <a:xfrm flipH="1">
            <a:off x="695325" y="1431207"/>
            <a:ext cx="10801350"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 enables Lionel to understand and adjust its location </a:t>
            </a:r>
          </a:p>
        </p:txBody>
      </p:sp>
      <p:sp>
        <p:nvSpPr>
          <p:cNvPr id="5" name="TextBox 4"/>
          <p:cNvSpPr txBox="1"/>
          <p:nvPr/>
        </p:nvSpPr>
        <p:spPr>
          <a:xfrm flipH="1">
            <a:off x="695324" y="2274838"/>
            <a:ext cx="3600000" cy="21082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 is placed in a fixed and known location in the hall</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As the robot moves around the hall, the Guiding Station uses its camera beacon and laser to ascertain Lionel’s location</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enables Lionel to understand and adjust its position, and to place marks with high accuracy</a:t>
            </a:r>
          </a:p>
        </p:txBody>
      </p:sp>
      <p:sp>
        <p:nvSpPr>
          <p:cNvPr id="7" name="TextBox 6"/>
          <p:cNvSpPr txBox="1"/>
          <p:nvPr/>
        </p:nvSpPr>
        <p:spPr>
          <a:xfrm flipH="1">
            <a:off x="5834147" y="4165257"/>
            <a:ext cx="599032" cy="200055"/>
          </a:xfrm>
          <a:prstGeom prst="rect">
            <a:avLst/>
          </a:prstGeom>
          <a:noFill/>
        </p:spPr>
        <p:txBody>
          <a:bodyPr wrap="square" lIns="0" tIns="0" rIns="10800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Motor</a:t>
            </a:r>
          </a:p>
        </p:txBody>
      </p:sp>
      <p:sp>
        <p:nvSpPr>
          <p:cNvPr id="8" name="TextBox 7"/>
          <p:cNvSpPr txBox="1"/>
          <p:nvPr/>
        </p:nvSpPr>
        <p:spPr>
          <a:xfrm flipH="1">
            <a:off x="9959505" y="4550679"/>
            <a:ext cx="1311276" cy="200055"/>
          </a:xfrm>
          <a:prstGeom prst="rect">
            <a:avLst/>
          </a:prstGeom>
          <a:noFill/>
        </p:spPr>
        <p:txBody>
          <a:bodyPr wrap="square" lIns="0" tIns="0" rIns="10800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E-Stop</a:t>
            </a:r>
          </a:p>
        </p:txBody>
      </p:sp>
      <p:sp>
        <p:nvSpPr>
          <p:cNvPr id="11" name="TextBox 10"/>
          <p:cNvSpPr txBox="1"/>
          <p:nvPr/>
        </p:nvSpPr>
        <p:spPr>
          <a:xfrm flipH="1">
            <a:off x="9852136" y="3429000"/>
            <a:ext cx="1311276" cy="200055"/>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Cameras</a:t>
            </a:r>
          </a:p>
        </p:txBody>
      </p:sp>
      <p:sp>
        <p:nvSpPr>
          <p:cNvPr id="21" name="TextBox 20"/>
          <p:cNvSpPr txBox="1"/>
          <p:nvPr/>
        </p:nvSpPr>
        <p:spPr>
          <a:xfrm flipH="1">
            <a:off x="9852000" y="2933172"/>
            <a:ext cx="2073300" cy="200055"/>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Mesh router (not visible)</a:t>
            </a:r>
          </a:p>
        </p:txBody>
      </p:sp>
      <p:cxnSp>
        <p:nvCxnSpPr>
          <p:cNvPr id="15" name="Straight Connector 14"/>
          <p:cNvCxnSpPr/>
          <p:nvPr/>
        </p:nvCxnSpPr>
        <p:spPr>
          <a:xfrm flipH="1">
            <a:off x="8569960" y="3557607"/>
            <a:ext cx="1282176"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8534400" y="3026574"/>
            <a:ext cx="1317600"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1"/>
          </p:cNvCxnSpPr>
          <p:nvPr/>
        </p:nvCxnSpPr>
        <p:spPr>
          <a:xfrm>
            <a:off x="6433179" y="4265285"/>
            <a:ext cx="1311276"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809149" y="4671103"/>
            <a:ext cx="1067464"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3078" name="TextBox 3077"/>
          <p:cNvSpPr txBox="1"/>
          <p:nvPr/>
        </p:nvSpPr>
        <p:spPr>
          <a:xfrm flipH="1">
            <a:off x="4759960" y="2565898"/>
            <a:ext cx="1673219" cy="200055"/>
          </a:xfrm>
          <a:prstGeom prst="rect">
            <a:avLst/>
          </a:prstGeom>
          <a:noFill/>
        </p:spPr>
        <p:txBody>
          <a:bodyPr wrap="square" lIns="0" tIns="0" rIns="10800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Camera beacon</a:t>
            </a:r>
          </a:p>
        </p:txBody>
      </p:sp>
      <p:cxnSp>
        <p:nvCxnSpPr>
          <p:cNvPr id="3079" name="Straight Connector 3078"/>
          <p:cNvCxnSpPr>
            <a:stCxn id="3078" idx="1"/>
          </p:cNvCxnSpPr>
          <p:nvPr/>
        </p:nvCxnSpPr>
        <p:spPr>
          <a:xfrm>
            <a:off x="6433179" y="2665926"/>
            <a:ext cx="1405261"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3083" name="TextBox 3082"/>
          <p:cNvSpPr txBox="1"/>
          <p:nvPr/>
        </p:nvSpPr>
        <p:spPr>
          <a:xfrm flipH="1">
            <a:off x="5018855" y="4508251"/>
            <a:ext cx="1311276" cy="200055"/>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Levelling bubble</a:t>
            </a:r>
          </a:p>
        </p:txBody>
      </p:sp>
      <p:cxnSp>
        <p:nvCxnSpPr>
          <p:cNvPr id="3084" name="Straight Connector 3083"/>
          <p:cNvCxnSpPr/>
          <p:nvPr/>
        </p:nvCxnSpPr>
        <p:spPr>
          <a:xfrm>
            <a:off x="6433179" y="4608278"/>
            <a:ext cx="1355835"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flipH="1">
            <a:off x="9852136" y="4825878"/>
            <a:ext cx="1311276" cy="200055"/>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Power switch</a:t>
            </a:r>
          </a:p>
        </p:txBody>
      </p:sp>
      <p:cxnSp>
        <p:nvCxnSpPr>
          <p:cNvPr id="24" name="Straight Connector 23"/>
          <p:cNvCxnSpPr/>
          <p:nvPr/>
        </p:nvCxnSpPr>
        <p:spPr>
          <a:xfrm flipH="1">
            <a:off x="8534400" y="4925905"/>
            <a:ext cx="1317736"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Reference Beacons</a:t>
            </a:r>
          </a:p>
        </p:txBody>
      </p:sp>
      <p:sp>
        <p:nvSpPr>
          <p:cNvPr id="3" name="Text Placeholder 2"/>
          <p:cNvSpPr>
            <a:spLocks noGrp="1"/>
          </p:cNvSpPr>
          <p:nvPr>
            <p:ph type="body" sz="quarter" idx="10"/>
          </p:nvPr>
        </p:nvSpPr>
        <p:spPr/>
        <p:txBody>
          <a:bodyPr/>
          <a:lstStyle/>
          <a:p>
            <a:r>
              <a:rPr lang="en-AU" dirty="0"/>
              <a:t>Module 1: OVERVIEW</a:t>
            </a:r>
          </a:p>
        </p:txBody>
      </p:sp>
      <p:sp>
        <p:nvSpPr>
          <p:cNvPr id="4" name="TextBox 3"/>
          <p:cNvSpPr txBox="1"/>
          <p:nvPr/>
        </p:nvSpPr>
        <p:spPr>
          <a:xfrm flipH="1">
            <a:off x="695325" y="1431207"/>
            <a:ext cx="10801350"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two Reference Beacons enable the Guiding Station to calculate its position</a:t>
            </a:r>
          </a:p>
        </p:txBody>
      </p:sp>
      <p:sp>
        <p:nvSpPr>
          <p:cNvPr id="5" name="TextBox 4"/>
          <p:cNvSpPr txBox="1"/>
          <p:nvPr/>
        </p:nvSpPr>
        <p:spPr>
          <a:xfrm flipH="1">
            <a:off x="695324" y="1992095"/>
            <a:ext cx="3600000" cy="250837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During the set-up process, each Reference Beacon is precisely placed in a pre-defined reference location in the hall</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 will calculate its position relative to the Reference Beacons, and thereby calculate its own position in the hall</a:t>
            </a:r>
          </a:p>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After the set-up process, the Reference Beacons can be removed, unless additional Guiding Stations need to be added</a:t>
            </a:r>
          </a:p>
        </p:txBody>
      </p:sp>
      <p:pic>
        <p:nvPicPr>
          <p:cNvPr id="512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5898" b="89849" l="20305" r="79569">
                        <a14:foregroundMark x1="48731" y1="89712" x2="48731" y2="89712"/>
                        <a14:foregroundMark x1="51015" y1="9191" x2="50761" y2="9328"/>
                        <a14:foregroundMark x1="50381" y1="5898" x2="50381" y2="5898"/>
                        <a14:backgroundMark x1="72081" y1="72428" x2="72081" y2="72428"/>
                        <a14:backgroundMark x1="54061" y1="69684" x2="54061" y2="69684"/>
                        <a14:backgroundMark x1="49365" y1="73525" x2="49365" y2="73525"/>
                      </a14:backgroundRemoval>
                    </a14:imgEffect>
                  </a14:imgLayer>
                </a14:imgProps>
              </a:ext>
              <a:ext uri="{28A0092B-C50C-407E-A947-70E740481C1C}">
                <a14:useLocalDpi xmlns:a14="http://schemas.microsoft.com/office/drawing/2010/main" val="0"/>
              </a:ext>
            </a:extLst>
          </a:blip>
          <a:srcRect l="12998" r="12998"/>
          <a:stretch>
            <a:fillRect/>
          </a:stretch>
        </p:blipFill>
        <p:spPr bwMode="auto">
          <a:xfrm>
            <a:off x="6410014" y="1808725"/>
            <a:ext cx="3600000" cy="450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flipH="1">
            <a:off x="5237730" y="4436756"/>
            <a:ext cx="1311276" cy="200055"/>
          </a:xfrm>
          <a:prstGeom prst="rect">
            <a:avLst/>
          </a:prstGeom>
          <a:noFill/>
        </p:spPr>
        <p:txBody>
          <a:bodyPr wrap="square" lIns="0" tIns="0" rIns="10800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Levelling bubble</a:t>
            </a:r>
          </a:p>
        </p:txBody>
      </p:sp>
      <p:sp>
        <p:nvSpPr>
          <p:cNvPr id="10" name="TextBox 9"/>
          <p:cNvSpPr txBox="1"/>
          <p:nvPr/>
        </p:nvSpPr>
        <p:spPr>
          <a:xfrm flipH="1">
            <a:off x="5237730" y="3022394"/>
            <a:ext cx="1311276" cy="200055"/>
          </a:xfrm>
          <a:prstGeom prst="rect">
            <a:avLst/>
          </a:prstGeom>
          <a:noFill/>
        </p:spPr>
        <p:txBody>
          <a:bodyPr wrap="square" lIns="0" tIns="0" rIns="10800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LED beacon</a:t>
            </a:r>
          </a:p>
        </p:txBody>
      </p:sp>
      <p:cxnSp>
        <p:nvCxnSpPr>
          <p:cNvPr id="11" name="Straight Connector 10"/>
          <p:cNvCxnSpPr>
            <a:stCxn id="10" idx="1"/>
          </p:cNvCxnSpPr>
          <p:nvPr/>
        </p:nvCxnSpPr>
        <p:spPr>
          <a:xfrm>
            <a:off x="6549006" y="3122422"/>
            <a:ext cx="1253027"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flipH="1">
            <a:off x="10010014" y="5309535"/>
            <a:ext cx="1377404" cy="400110"/>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Laser light (not visible)</a:t>
            </a:r>
          </a:p>
        </p:txBody>
      </p:sp>
      <p:sp>
        <p:nvSpPr>
          <p:cNvPr id="13" name="TextBox 12"/>
          <p:cNvSpPr txBox="1"/>
          <p:nvPr/>
        </p:nvSpPr>
        <p:spPr>
          <a:xfrm flipH="1">
            <a:off x="10010014" y="4875642"/>
            <a:ext cx="1377404" cy="200055"/>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Battery</a:t>
            </a:r>
          </a:p>
        </p:txBody>
      </p:sp>
      <p:cxnSp>
        <p:nvCxnSpPr>
          <p:cNvPr id="20" name="Straight Connector 19"/>
          <p:cNvCxnSpPr/>
          <p:nvPr/>
        </p:nvCxnSpPr>
        <p:spPr>
          <a:xfrm>
            <a:off x="6549006" y="4520233"/>
            <a:ext cx="1213234"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8972163" y="4979571"/>
            <a:ext cx="1091314"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5120" name="Straight Connector 5119"/>
          <p:cNvCxnSpPr/>
          <p:nvPr/>
        </p:nvCxnSpPr>
        <p:spPr>
          <a:xfrm flipH="1">
            <a:off x="8349589" y="5490895"/>
            <a:ext cx="1713888"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flipH="1">
            <a:off x="10010014" y="4256409"/>
            <a:ext cx="1377404" cy="200055"/>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Levelling screws</a:t>
            </a:r>
          </a:p>
        </p:txBody>
      </p:sp>
      <p:cxnSp>
        <p:nvCxnSpPr>
          <p:cNvPr id="18" name="Straight Connector 17"/>
          <p:cNvCxnSpPr/>
          <p:nvPr/>
        </p:nvCxnSpPr>
        <p:spPr>
          <a:xfrm flipH="1">
            <a:off x="8818880" y="4360338"/>
            <a:ext cx="1244597"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flipH="1">
            <a:off x="10010014" y="4494149"/>
            <a:ext cx="1377404" cy="200055"/>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Red laser switch</a:t>
            </a:r>
          </a:p>
        </p:txBody>
      </p:sp>
      <p:cxnSp>
        <p:nvCxnSpPr>
          <p:cNvPr id="25" name="Straight Connector 24"/>
          <p:cNvCxnSpPr/>
          <p:nvPr/>
        </p:nvCxnSpPr>
        <p:spPr>
          <a:xfrm flipH="1">
            <a:off x="8030997" y="4598078"/>
            <a:ext cx="2032480"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545" t="4630" r="3173" b="6898"/>
          <a:stretch>
            <a:fillRect/>
          </a:stretch>
        </p:blipFill>
        <p:spPr>
          <a:xfrm>
            <a:off x="3645552" y="2040465"/>
            <a:ext cx="4900896" cy="4254500"/>
          </a:xfrm>
          <a:prstGeom prst="rect">
            <a:avLst/>
          </a:prstGeom>
        </p:spPr>
      </p:pic>
      <p:sp>
        <p:nvSpPr>
          <p:cNvPr id="2" name="Title 1"/>
          <p:cNvSpPr>
            <a:spLocks noGrp="1"/>
          </p:cNvSpPr>
          <p:nvPr>
            <p:ph type="title"/>
          </p:nvPr>
        </p:nvSpPr>
        <p:spPr/>
        <p:txBody>
          <a:bodyPr/>
          <a:lstStyle/>
          <a:p>
            <a:r>
              <a:rPr lang="en-AU" dirty="0"/>
              <a:t>The Map Server Box</a:t>
            </a:r>
          </a:p>
        </p:txBody>
      </p:sp>
      <p:sp>
        <p:nvSpPr>
          <p:cNvPr id="3" name="Text Placeholder 2"/>
          <p:cNvSpPr>
            <a:spLocks noGrp="1"/>
          </p:cNvSpPr>
          <p:nvPr>
            <p:ph type="body" sz="quarter" idx="10"/>
          </p:nvPr>
        </p:nvSpPr>
        <p:spPr/>
        <p:txBody>
          <a:bodyPr/>
          <a:lstStyle/>
          <a:p>
            <a:r>
              <a:rPr lang="en-AU" dirty="0"/>
              <a:t>Module 1: OVERVIEW</a:t>
            </a:r>
          </a:p>
        </p:txBody>
      </p:sp>
      <p:sp>
        <p:nvSpPr>
          <p:cNvPr id="4" name="TextBox 3"/>
          <p:cNvSpPr txBox="1"/>
          <p:nvPr/>
        </p:nvSpPr>
        <p:spPr>
          <a:xfrm flipH="1">
            <a:off x="695325" y="1439911"/>
            <a:ext cx="10801350" cy="4770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Map Server is the “brain” of the Lionel system and connects all the components of the system</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Map Server Box refers to a physical black box (shown here)</a:t>
            </a:r>
          </a:p>
        </p:txBody>
      </p:sp>
      <p:sp>
        <p:nvSpPr>
          <p:cNvPr id="10" name="TextBox 9"/>
          <p:cNvSpPr txBox="1"/>
          <p:nvPr/>
        </p:nvSpPr>
        <p:spPr>
          <a:xfrm flipH="1">
            <a:off x="8839199" y="2731747"/>
            <a:ext cx="2657476" cy="677108"/>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Tablet with Map Server Interface</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that on-site operators use to access the Map Server Interface</a:t>
            </a:r>
          </a:p>
        </p:txBody>
      </p:sp>
      <p:sp>
        <p:nvSpPr>
          <p:cNvPr id="16" name="TextBox 15"/>
          <p:cNvSpPr txBox="1"/>
          <p:nvPr/>
        </p:nvSpPr>
        <p:spPr>
          <a:xfrm flipH="1">
            <a:off x="8839199" y="4916251"/>
            <a:ext cx="2657476" cy="877163"/>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Mesh Routers</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that are connected to the robot and Guiding Station to establish communication within the system</a:t>
            </a:r>
          </a:p>
        </p:txBody>
      </p:sp>
      <p:sp>
        <p:nvSpPr>
          <p:cNvPr id="25" name="TextBox 24"/>
          <p:cNvSpPr txBox="1"/>
          <p:nvPr/>
        </p:nvSpPr>
        <p:spPr>
          <a:xfrm flipH="1">
            <a:off x="8839199" y="3742719"/>
            <a:ext cx="2657476" cy="677108"/>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Server</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“brain” that controls the equipment in the system</a:t>
            </a:r>
          </a:p>
        </p:txBody>
      </p:sp>
      <p:sp>
        <p:nvSpPr>
          <p:cNvPr id="27" name="TextBox 26"/>
          <p:cNvSpPr txBox="1"/>
          <p:nvPr/>
        </p:nvSpPr>
        <p:spPr>
          <a:xfrm flipH="1">
            <a:off x="695324" y="3372182"/>
            <a:ext cx="2657476" cy="477054"/>
          </a:xfrm>
          <a:prstGeom prst="rect">
            <a:avLst/>
          </a:prstGeom>
          <a:noFill/>
        </p:spPr>
        <p:txBody>
          <a:bodyPr wrap="square" lIns="0" tIns="0" rIns="10800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Power switch</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turn on the Map Server box</a:t>
            </a:r>
          </a:p>
        </p:txBody>
      </p:sp>
      <p:sp>
        <p:nvSpPr>
          <p:cNvPr id="15" name="TextBox 14"/>
          <p:cNvSpPr txBox="1"/>
          <p:nvPr/>
        </p:nvSpPr>
        <p:spPr>
          <a:xfrm flipH="1">
            <a:off x="695324" y="4034225"/>
            <a:ext cx="2657476" cy="477054"/>
          </a:xfrm>
          <a:prstGeom prst="rect">
            <a:avLst/>
          </a:prstGeom>
          <a:noFill/>
        </p:spPr>
        <p:txBody>
          <a:bodyPr wrap="square" lIns="0" tIns="0" rIns="10800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Accessory Bag</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seven cords and accessories</a:t>
            </a:r>
          </a:p>
        </p:txBody>
      </p:sp>
      <p:cxnSp>
        <p:nvCxnSpPr>
          <p:cNvPr id="11" name="Straight Connector 10"/>
          <p:cNvCxnSpPr>
            <a:stCxn id="27" idx="1"/>
          </p:cNvCxnSpPr>
          <p:nvPr/>
        </p:nvCxnSpPr>
        <p:spPr>
          <a:xfrm>
            <a:off x="3352800" y="3610709"/>
            <a:ext cx="2128520"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5" idx="1"/>
          </p:cNvCxnSpPr>
          <p:nvPr/>
        </p:nvCxnSpPr>
        <p:spPr>
          <a:xfrm>
            <a:off x="3352800" y="4272752"/>
            <a:ext cx="1640840"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588760" y="4081273"/>
            <a:ext cx="2250439"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974840" y="5354832"/>
            <a:ext cx="1864359"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Appendix: Lionel Robot Technical Specifications</a:t>
            </a:r>
          </a:p>
        </p:txBody>
      </p:sp>
      <p:sp>
        <p:nvSpPr>
          <p:cNvPr id="3" name="Text Placeholder 2"/>
          <p:cNvSpPr>
            <a:spLocks noGrp="1"/>
          </p:cNvSpPr>
          <p:nvPr>
            <p:ph type="body" sz="quarter" idx="10"/>
          </p:nvPr>
        </p:nvSpPr>
        <p:spPr/>
        <p:txBody>
          <a:bodyPr/>
          <a:lstStyle/>
          <a:p>
            <a:r>
              <a:rPr lang="en-AU" dirty="0"/>
              <a:t>Module 1: OVERVIEW</a:t>
            </a:r>
          </a:p>
        </p:txBody>
      </p:sp>
      <p:sp>
        <p:nvSpPr>
          <p:cNvPr id="7" name="TextBox 6"/>
          <p:cNvSpPr txBox="1"/>
          <p:nvPr/>
        </p:nvSpPr>
        <p:spPr>
          <a:xfrm flipH="1">
            <a:off x="695324" y="2307260"/>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Weight</a:t>
            </a:r>
          </a:p>
        </p:txBody>
      </p:sp>
      <p:sp>
        <p:nvSpPr>
          <p:cNvPr id="9" name="TextBox 8"/>
          <p:cNvSpPr txBox="1"/>
          <p:nvPr/>
        </p:nvSpPr>
        <p:spPr>
          <a:xfrm flipH="1">
            <a:off x="695324" y="2729852"/>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Footprint</a:t>
            </a:r>
          </a:p>
        </p:txBody>
      </p:sp>
      <p:sp>
        <p:nvSpPr>
          <p:cNvPr id="10" name="TextBox 9"/>
          <p:cNvSpPr txBox="1"/>
          <p:nvPr/>
        </p:nvSpPr>
        <p:spPr>
          <a:xfrm flipH="1">
            <a:off x="695324" y="3152444"/>
            <a:ext cx="159067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Localisation Accuracy</a:t>
            </a:r>
          </a:p>
        </p:txBody>
      </p:sp>
      <p:sp>
        <p:nvSpPr>
          <p:cNvPr id="11" name="TextBox 10"/>
          <p:cNvSpPr txBox="1"/>
          <p:nvPr/>
        </p:nvSpPr>
        <p:spPr>
          <a:xfrm flipH="1">
            <a:off x="695324" y="3997627"/>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Battery life</a:t>
            </a:r>
          </a:p>
        </p:txBody>
      </p:sp>
      <p:sp>
        <p:nvSpPr>
          <p:cNvPr id="12" name="TextBox 11"/>
          <p:cNvSpPr txBox="1"/>
          <p:nvPr/>
        </p:nvSpPr>
        <p:spPr>
          <a:xfrm flipH="1">
            <a:off x="695324" y="5265403"/>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Marking method</a:t>
            </a:r>
          </a:p>
        </p:txBody>
      </p:sp>
      <p:sp>
        <p:nvSpPr>
          <p:cNvPr id="13" name="TextBox 12"/>
          <p:cNvSpPr txBox="1"/>
          <p:nvPr/>
        </p:nvSpPr>
        <p:spPr>
          <a:xfrm flipH="1">
            <a:off x="695325" y="5687996"/>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Payload</a:t>
            </a:r>
          </a:p>
        </p:txBody>
      </p:sp>
      <p:sp>
        <p:nvSpPr>
          <p:cNvPr id="14" name="TextBox 13"/>
          <p:cNvSpPr txBox="1"/>
          <p:nvPr/>
        </p:nvSpPr>
        <p:spPr>
          <a:xfrm flipH="1">
            <a:off x="695324" y="6110589"/>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Temperature</a:t>
            </a:r>
          </a:p>
        </p:txBody>
      </p:sp>
      <p:sp>
        <p:nvSpPr>
          <p:cNvPr id="15" name="TextBox 14"/>
          <p:cNvSpPr txBox="1"/>
          <p:nvPr/>
        </p:nvSpPr>
        <p:spPr>
          <a:xfrm flipH="1">
            <a:off x="2686605" y="2307260"/>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48 kg</a:t>
            </a:r>
          </a:p>
        </p:txBody>
      </p:sp>
      <p:sp>
        <p:nvSpPr>
          <p:cNvPr id="16" name="TextBox 15"/>
          <p:cNvSpPr txBox="1"/>
          <p:nvPr/>
        </p:nvSpPr>
        <p:spPr>
          <a:xfrm flipH="1">
            <a:off x="2686605" y="2729852"/>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82 cm long, 40 cm wide, 113 cm tall</a:t>
            </a:r>
          </a:p>
        </p:txBody>
      </p:sp>
      <p:sp>
        <p:nvSpPr>
          <p:cNvPr id="17" name="TextBox 16"/>
          <p:cNvSpPr txBox="1"/>
          <p:nvPr/>
        </p:nvSpPr>
        <p:spPr>
          <a:xfrm flipH="1">
            <a:off x="2686605" y="3152444"/>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- 5mm accuracy (default accuracy)</a:t>
            </a:r>
          </a:p>
        </p:txBody>
      </p:sp>
      <p:sp>
        <p:nvSpPr>
          <p:cNvPr id="18" name="TextBox 17"/>
          <p:cNvSpPr txBox="1"/>
          <p:nvPr/>
        </p:nvSpPr>
        <p:spPr>
          <a:xfrm flipH="1">
            <a:off x="2686605" y="3997628"/>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10 hours (additional batteries can be pre-charged)</a:t>
            </a:r>
          </a:p>
        </p:txBody>
      </p:sp>
      <p:sp>
        <p:nvSpPr>
          <p:cNvPr id="19" name="TextBox 18"/>
          <p:cNvSpPr txBox="1"/>
          <p:nvPr/>
        </p:nvSpPr>
        <p:spPr>
          <a:xfrm flipH="1">
            <a:off x="2686605" y="5265404"/>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Either permanent or washable paint</a:t>
            </a:r>
          </a:p>
        </p:txBody>
      </p:sp>
      <p:sp>
        <p:nvSpPr>
          <p:cNvPr id="20" name="TextBox 19"/>
          <p:cNvSpPr txBox="1"/>
          <p:nvPr/>
        </p:nvSpPr>
        <p:spPr>
          <a:xfrm flipH="1">
            <a:off x="2686605" y="5687996"/>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1L of paint</a:t>
            </a:r>
          </a:p>
        </p:txBody>
      </p:sp>
      <p:sp>
        <p:nvSpPr>
          <p:cNvPr id="21" name="TextBox 20"/>
          <p:cNvSpPr txBox="1"/>
          <p:nvPr/>
        </p:nvSpPr>
        <p:spPr>
          <a:xfrm flipH="1">
            <a:off x="2686605" y="6110589"/>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Can work between 0 and 40 degrees Celsius</a:t>
            </a:r>
          </a:p>
        </p:txBody>
      </p:sp>
      <p:sp>
        <p:nvSpPr>
          <p:cNvPr id="22" name="TextBox 21"/>
          <p:cNvSpPr txBox="1"/>
          <p:nvPr/>
        </p:nvSpPr>
        <p:spPr>
          <a:xfrm flipH="1">
            <a:off x="695324" y="3575035"/>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Speed</a:t>
            </a:r>
          </a:p>
        </p:txBody>
      </p:sp>
      <p:sp>
        <p:nvSpPr>
          <p:cNvPr id="23" name="TextBox 22"/>
          <p:cNvSpPr txBox="1"/>
          <p:nvPr/>
        </p:nvSpPr>
        <p:spPr>
          <a:xfrm flipH="1">
            <a:off x="2686605" y="3575036"/>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Maximum speed 1.2 m/s</a:t>
            </a:r>
          </a:p>
        </p:txBody>
      </p:sp>
      <p:sp>
        <p:nvSpPr>
          <p:cNvPr id="25" name="TextBox 24"/>
          <p:cNvSpPr txBox="1"/>
          <p:nvPr/>
        </p:nvSpPr>
        <p:spPr>
          <a:xfrm flipH="1">
            <a:off x="695325" y="1432685"/>
            <a:ext cx="10801350"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is a four-wheeled robot that autonomously moves, localises and makes floor markings in exhibition halls</a:t>
            </a:r>
          </a:p>
        </p:txBody>
      </p:sp>
      <p:sp>
        <p:nvSpPr>
          <p:cNvPr id="6" name="TextBox 5"/>
          <p:cNvSpPr txBox="1"/>
          <p:nvPr/>
        </p:nvSpPr>
        <p:spPr>
          <a:xfrm flipH="1">
            <a:off x="695324" y="4842811"/>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Battery</a:t>
            </a:r>
          </a:p>
        </p:txBody>
      </p:sp>
      <p:sp>
        <p:nvSpPr>
          <p:cNvPr id="8" name="TextBox 7"/>
          <p:cNvSpPr txBox="1"/>
          <p:nvPr/>
        </p:nvSpPr>
        <p:spPr>
          <a:xfrm flipH="1">
            <a:off x="2686605" y="4842812"/>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24V voltage, 30Ah capacity</a:t>
            </a:r>
          </a:p>
        </p:txBody>
      </p:sp>
      <p:sp>
        <p:nvSpPr>
          <p:cNvPr id="26" name="TextBox 25"/>
          <p:cNvSpPr txBox="1"/>
          <p:nvPr/>
        </p:nvSpPr>
        <p:spPr>
          <a:xfrm flipH="1">
            <a:off x="695324" y="4420219"/>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Battery charging time</a:t>
            </a:r>
          </a:p>
        </p:txBody>
      </p:sp>
      <p:sp>
        <p:nvSpPr>
          <p:cNvPr id="27" name="TextBox 26"/>
          <p:cNvSpPr txBox="1"/>
          <p:nvPr/>
        </p:nvSpPr>
        <p:spPr>
          <a:xfrm flipH="1">
            <a:off x="2686605" y="4420220"/>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5 hours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405289" y="1894581"/>
            <a:ext cx="3131982" cy="4575904"/>
          </a:xfrm>
          <a:prstGeom prst="rect">
            <a:avLst/>
          </a:prstGeom>
        </p:spPr>
      </p:pic>
      <p:sp>
        <p:nvSpPr>
          <p:cNvPr id="24" name="Rectangle 23">
            <a:extLst>
              <a:ext uri="{FF2B5EF4-FFF2-40B4-BE49-F238E27FC236}">
                <a16:creationId xmlns:a16="http://schemas.microsoft.com/office/drawing/2014/main" id="{486A4CC2-BCA7-83B9-77CF-EA79AED4FA02}"/>
              </a:ext>
            </a:extLst>
          </p:cNvPr>
          <p:cNvSpPr/>
          <p:nvPr/>
        </p:nvSpPr>
        <p:spPr>
          <a:xfrm>
            <a:off x="10032000" y="-601757"/>
            <a:ext cx="2160000" cy="5147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Jul 2023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again March 2024</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Appendix: Guiding Station Technical Specifications</a:t>
            </a:r>
          </a:p>
        </p:txBody>
      </p:sp>
      <p:sp>
        <p:nvSpPr>
          <p:cNvPr id="3" name="Text Placeholder 2"/>
          <p:cNvSpPr>
            <a:spLocks noGrp="1"/>
          </p:cNvSpPr>
          <p:nvPr>
            <p:ph type="body" sz="quarter" idx="10"/>
          </p:nvPr>
        </p:nvSpPr>
        <p:spPr/>
        <p:txBody>
          <a:bodyPr/>
          <a:lstStyle/>
          <a:p>
            <a:r>
              <a:rPr lang="en-AU" dirty="0"/>
              <a:t>Module 1: OVERVIEW</a:t>
            </a:r>
          </a:p>
        </p:txBody>
      </p:sp>
      <p:sp>
        <p:nvSpPr>
          <p:cNvPr id="15" name="TextBox 14"/>
          <p:cNvSpPr txBox="1"/>
          <p:nvPr/>
        </p:nvSpPr>
        <p:spPr>
          <a:xfrm flipH="1">
            <a:off x="2686605" y="2307260"/>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21 kg</a:t>
            </a:r>
          </a:p>
        </p:txBody>
      </p:sp>
      <p:sp>
        <p:nvSpPr>
          <p:cNvPr id="16" name="TextBox 15"/>
          <p:cNvSpPr txBox="1"/>
          <p:nvPr/>
        </p:nvSpPr>
        <p:spPr>
          <a:xfrm flipH="1">
            <a:off x="2686605" y="2729852"/>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38 cm long, 38 cm wide, 120 cm tall</a:t>
            </a:r>
          </a:p>
        </p:txBody>
      </p:sp>
      <p:sp>
        <p:nvSpPr>
          <p:cNvPr id="17" name="TextBox 16"/>
          <p:cNvSpPr txBox="1"/>
          <p:nvPr/>
        </p:nvSpPr>
        <p:spPr>
          <a:xfrm flipH="1">
            <a:off x="2686605" y="3152444"/>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- 5mm accuracy (default accuracy)</a:t>
            </a:r>
          </a:p>
        </p:txBody>
      </p:sp>
      <p:sp>
        <p:nvSpPr>
          <p:cNvPr id="18" name="TextBox 17"/>
          <p:cNvSpPr txBox="1"/>
          <p:nvPr/>
        </p:nvSpPr>
        <p:spPr>
          <a:xfrm flipH="1">
            <a:off x="2686605" y="3997628"/>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12 hours (additional batteries can be pre-charged)</a:t>
            </a:r>
          </a:p>
        </p:txBody>
      </p:sp>
      <p:sp>
        <p:nvSpPr>
          <p:cNvPr id="21" name="TextBox 20"/>
          <p:cNvSpPr txBox="1"/>
          <p:nvPr/>
        </p:nvSpPr>
        <p:spPr>
          <a:xfrm flipH="1">
            <a:off x="2686605" y="5265403"/>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Can work between 0 and 40 degrees Celsius</a:t>
            </a:r>
          </a:p>
        </p:txBody>
      </p:sp>
      <p:sp>
        <p:nvSpPr>
          <p:cNvPr id="23" name="TextBox 22"/>
          <p:cNvSpPr txBox="1"/>
          <p:nvPr/>
        </p:nvSpPr>
        <p:spPr>
          <a:xfrm flipH="1">
            <a:off x="2686605" y="3575036"/>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Optimal range within 60m, maximum range 80m</a:t>
            </a:r>
          </a:p>
        </p:txBody>
      </p:sp>
      <p:sp>
        <p:nvSpPr>
          <p:cNvPr id="25" name="TextBox 24"/>
          <p:cNvSpPr txBox="1"/>
          <p:nvPr/>
        </p:nvSpPr>
        <p:spPr>
          <a:xfrm flipH="1">
            <a:off x="695325" y="1432685"/>
            <a:ext cx="10801350"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 enables Lionel to understand and adjust its location </a:t>
            </a:r>
          </a:p>
        </p:txBody>
      </p:sp>
      <p:sp>
        <p:nvSpPr>
          <p:cNvPr id="7" name="TextBox 6"/>
          <p:cNvSpPr txBox="1"/>
          <p:nvPr/>
        </p:nvSpPr>
        <p:spPr>
          <a:xfrm flipH="1">
            <a:off x="695324" y="2307260"/>
            <a:ext cx="164655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Weight</a:t>
            </a:r>
          </a:p>
        </p:txBody>
      </p:sp>
      <p:sp>
        <p:nvSpPr>
          <p:cNvPr id="9" name="TextBox 8"/>
          <p:cNvSpPr txBox="1"/>
          <p:nvPr/>
        </p:nvSpPr>
        <p:spPr>
          <a:xfrm flipH="1">
            <a:off x="695324" y="2729852"/>
            <a:ext cx="164655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Footprint</a:t>
            </a:r>
          </a:p>
        </p:txBody>
      </p:sp>
      <p:sp>
        <p:nvSpPr>
          <p:cNvPr id="10" name="TextBox 9"/>
          <p:cNvSpPr txBox="1"/>
          <p:nvPr/>
        </p:nvSpPr>
        <p:spPr>
          <a:xfrm flipH="1">
            <a:off x="695324" y="3152444"/>
            <a:ext cx="164655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Localisation Accuracy</a:t>
            </a:r>
          </a:p>
        </p:txBody>
      </p:sp>
      <p:sp>
        <p:nvSpPr>
          <p:cNvPr id="11" name="TextBox 10"/>
          <p:cNvSpPr txBox="1"/>
          <p:nvPr/>
        </p:nvSpPr>
        <p:spPr>
          <a:xfrm flipH="1">
            <a:off x="695324" y="3997628"/>
            <a:ext cx="164655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Battery life</a:t>
            </a:r>
          </a:p>
        </p:txBody>
      </p:sp>
      <p:sp>
        <p:nvSpPr>
          <p:cNvPr id="14" name="TextBox 13"/>
          <p:cNvSpPr txBox="1"/>
          <p:nvPr/>
        </p:nvSpPr>
        <p:spPr>
          <a:xfrm flipH="1">
            <a:off x="695324" y="5265403"/>
            <a:ext cx="164655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Temperature</a:t>
            </a:r>
          </a:p>
        </p:txBody>
      </p:sp>
      <p:sp>
        <p:nvSpPr>
          <p:cNvPr id="22" name="TextBox 21"/>
          <p:cNvSpPr txBox="1"/>
          <p:nvPr/>
        </p:nvSpPr>
        <p:spPr>
          <a:xfrm flipH="1">
            <a:off x="695324" y="3575036"/>
            <a:ext cx="164655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Localisation Range</a:t>
            </a:r>
          </a:p>
        </p:txBody>
      </p:sp>
      <p:sp>
        <p:nvSpPr>
          <p:cNvPr id="6" name="TextBox 5"/>
          <p:cNvSpPr txBox="1"/>
          <p:nvPr/>
        </p:nvSpPr>
        <p:spPr>
          <a:xfrm flipH="1">
            <a:off x="695324" y="4842812"/>
            <a:ext cx="164655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Battery</a:t>
            </a:r>
          </a:p>
        </p:txBody>
      </p:sp>
      <p:sp>
        <p:nvSpPr>
          <p:cNvPr id="8" name="TextBox 7"/>
          <p:cNvSpPr txBox="1"/>
          <p:nvPr/>
        </p:nvSpPr>
        <p:spPr>
          <a:xfrm flipH="1">
            <a:off x="2686605" y="4842812"/>
            <a:ext cx="3866595"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24V voltage, 30Ah capacity</a:t>
            </a:r>
          </a:p>
        </p:txBody>
      </p:sp>
      <p:sp>
        <p:nvSpPr>
          <p:cNvPr id="26" name="TextBox 25"/>
          <p:cNvSpPr txBox="1"/>
          <p:nvPr/>
        </p:nvSpPr>
        <p:spPr>
          <a:xfrm flipH="1">
            <a:off x="695324" y="4420220"/>
            <a:ext cx="1590676"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Battery charging time</a:t>
            </a:r>
          </a:p>
        </p:txBody>
      </p:sp>
      <p:sp>
        <p:nvSpPr>
          <p:cNvPr id="27" name="TextBox 26"/>
          <p:cNvSpPr txBox="1"/>
          <p:nvPr/>
        </p:nvSpPr>
        <p:spPr>
          <a:xfrm flipH="1">
            <a:off x="2686605" y="4420220"/>
            <a:ext cx="3866595" cy="2000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5 hours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l="17735" r="17735"/>
          <a:stretch>
            <a:fillRect/>
          </a:stretch>
        </p:blipFill>
        <p:spPr>
          <a:xfrm>
            <a:off x="7739462" y="1508760"/>
            <a:ext cx="2181812" cy="4845084"/>
          </a:xfrm>
          <a:prstGeom prst="rect">
            <a:avLst/>
          </a:prstGeom>
        </p:spPr>
      </p:pic>
      <p:sp>
        <p:nvSpPr>
          <p:cNvPr id="5" name="Rectangle 4"/>
          <p:cNvSpPr/>
          <p:nvPr/>
        </p:nvSpPr>
        <p:spPr>
          <a:xfrm>
            <a:off x="10032000" y="-601757"/>
            <a:ext cx="2160000" cy="5147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Jul 2023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again March 2024</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steps on a light green pastel background"/>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010" b="6407"/>
          <a:stretch>
            <a:fillRect/>
          </a:stretch>
        </p:blipFill>
        <p:spPr>
          <a:xfrm>
            <a:off x="0" y="0"/>
            <a:ext cx="12192000" cy="6856838"/>
          </a:xfrm>
          <a:prstGeom prst="rect">
            <a:avLst/>
          </a:prstGeom>
        </p:spPr>
      </p:pic>
      <p:sp>
        <p:nvSpPr>
          <p:cNvPr id="2" name="Title 1"/>
          <p:cNvSpPr>
            <a:spLocks noGrp="1"/>
          </p:cNvSpPr>
          <p:nvPr>
            <p:ph type="ctrTitle"/>
          </p:nvPr>
        </p:nvSpPr>
        <p:spPr>
          <a:xfrm>
            <a:off x="696000" y="3048126"/>
            <a:ext cx="10800000" cy="761747"/>
          </a:xfrm>
        </p:spPr>
        <p:txBody>
          <a:bodyPr/>
          <a:lstStyle/>
          <a:p>
            <a:r>
              <a:rPr lang="en-AU" dirty="0"/>
              <a:t>Module 2: Map Upload</a:t>
            </a:r>
          </a:p>
        </p:txBody>
      </p:sp>
      <p:sp>
        <p:nvSpPr>
          <p:cNvPr id="4" name="TextBox 3"/>
          <p:cNvSpPr txBox="1"/>
          <p:nvPr/>
        </p:nvSpPr>
        <p:spPr>
          <a:xfrm>
            <a:off x="696000" y="2367280"/>
            <a:ext cx="1075940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24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Lionel Training Course</a:t>
            </a:r>
          </a:p>
        </p:txBody>
      </p:sp>
      <p:pic>
        <p:nvPicPr>
          <p:cNvPr id="9" name="Graphic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0" y="806832"/>
            <a:ext cx="2520000" cy="717231"/>
          </a:xfrm>
          <a:prstGeom prst="rect">
            <a:avLst/>
          </a:prstGeom>
        </p:spPr>
      </p:pic>
      <p:sp>
        <p:nvSpPr>
          <p:cNvPr id="3" name="TextBox 2"/>
          <p:cNvSpPr txBox="1"/>
          <p:nvPr/>
        </p:nvSpPr>
        <p:spPr>
          <a:xfrm>
            <a:off x="695999" y="5800298"/>
            <a:ext cx="10799999"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Last updated March 2024 | Go to the User Portal to download the latest version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Confidential – do not distribute</a:t>
            </a:r>
          </a:p>
        </p:txBody>
      </p:sp>
      <p:sp>
        <p:nvSpPr>
          <p:cNvPr id="5" name="Rectangle 5">
            <a:extLst>
              <a:ext uri="{FF2B5EF4-FFF2-40B4-BE49-F238E27FC236}">
                <a16:creationId xmlns:a16="http://schemas.microsoft.com/office/drawing/2014/main" id="{1C9EE931-F5C5-4CEF-F628-D1135F1B1C81}"/>
              </a:ext>
            </a:extLst>
          </p:cNvPr>
          <p:cNvSpPr/>
          <p:nvPr/>
        </p:nvSpPr>
        <p:spPr>
          <a:xfrm>
            <a:off x="10031999" y="-568883"/>
            <a:ext cx="2160001" cy="514738"/>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2000" tIns="72000" rIns="72000" bIns="72000" anchor="ctr">
            <a:spAutoFit/>
          </a:bodyPr>
          <a:lstStyle>
            <a:lvl1pPr algn="ctr">
              <a:defRPr sz="1200">
                <a:solidFill>
                  <a:srgbClr val="FFFFFF"/>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HK" sz="1200" b="0" i="0" u="none" strike="noStrike" kern="0" cap="none" spc="0" normalizeH="0" baseline="0" noProof="0" dirty="0">
                <a:ln>
                  <a:noFill/>
                </a:ln>
                <a:solidFill>
                  <a:srgbClr val="FFFFFF"/>
                </a:solidFill>
                <a:effectLst/>
                <a:uLnTx/>
                <a:uFillTx/>
                <a:latin typeface="Segoe UI"/>
                <a:cs typeface="Segoe UI"/>
                <a:sym typeface="Segoe UI"/>
              </a:rPr>
              <a:t>Module completely refreshed in March 2024</a:t>
            </a:r>
            <a:endParaRPr kumimoji="0" sz="1200" b="0" i="0" u="none" strike="noStrike" kern="0" cap="none" spc="0" normalizeH="0" baseline="0" noProof="0" dirty="0">
              <a:ln>
                <a:noFill/>
              </a:ln>
              <a:solidFill>
                <a:srgbClr val="FFFFFF"/>
              </a:solidFill>
              <a:effectLst/>
              <a:uLnTx/>
              <a:uFillTx/>
              <a:latin typeface="Segoe UI"/>
              <a:cs typeface="Segoe UI"/>
              <a:sym typeface="Segoe U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steps on a light green pastel background"/>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010" b="6407"/>
          <a:stretch>
            <a:fillRect/>
          </a:stretch>
        </p:blipFill>
        <p:spPr>
          <a:xfrm>
            <a:off x="0" y="0"/>
            <a:ext cx="12192000" cy="6856838"/>
          </a:xfrm>
          <a:prstGeom prst="rect">
            <a:avLst/>
          </a:prstGeom>
        </p:spPr>
      </p:pic>
      <p:sp>
        <p:nvSpPr>
          <p:cNvPr id="2" name="Title 1"/>
          <p:cNvSpPr>
            <a:spLocks noGrp="1"/>
          </p:cNvSpPr>
          <p:nvPr>
            <p:ph type="ctrTitle"/>
          </p:nvPr>
        </p:nvSpPr>
        <p:spPr>
          <a:xfrm>
            <a:off x="696000" y="3048126"/>
            <a:ext cx="10800000" cy="761747"/>
          </a:xfrm>
        </p:spPr>
        <p:txBody>
          <a:bodyPr/>
          <a:lstStyle/>
          <a:p>
            <a:r>
              <a:rPr lang="en-AU" dirty="0"/>
              <a:t>Module 0: Introduction</a:t>
            </a:r>
          </a:p>
        </p:txBody>
      </p:sp>
      <p:sp>
        <p:nvSpPr>
          <p:cNvPr id="4" name="TextBox 3"/>
          <p:cNvSpPr txBox="1"/>
          <p:nvPr/>
        </p:nvSpPr>
        <p:spPr>
          <a:xfrm>
            <a:off x="696000" y="2367280"/>
            <a:ext cx="10759400" cy="369332"/>
          </a:xfrm>
          <a:prstGeom prst="rect">
            <a:avLst/>
          </a:prstGeom>
          <a:noFill/>
        </p:spPr>
        <p:txBody>
          <a:bodyPr wrap="square" lIns="0" tIns="0" rIns="0" bIns="0" rtlCol="0">
            <a:spAutoFit/>
          </a:bodyPr>
          <a:lstStyle/>
          <a:p>
            <a:pPr algn="l">
              <a:spcBef>
                <a:spcPts val="300"/>
              </a:spcBef>
              <a:spcAft>
                <a:spcPts val="300"/>
              </a:spcAft>
            </a:pPr>
            <a:r>
              <a:rPr lang="en-AU" sz="2400" b="1" dirty="0">
                <a:solidFill>
                  <a:schemeClr val="accent1"/>
                </a:solidFill>
                <a:latin typeface="Segoe UI" panose="020B0502040204020203" pitchFamily="34" charset="0"/>
                <a:cs typeface="Segoe UI" panose="020B0502040204020203" pitchFamily="34" charset="0"/>
              </a:rPr>
              <a:t>Lionel Training Course</a:t>
            </a:r>
          </a:p>
        </p:txBody>
      </p:sp>
      <p:sp>
        <p:nvSpPr>
          <p:cNvPr id="5" name="TextBox 4"/>
          <p:cNvSpPr txBox="1"/>
          <p:nvPr/>
        </p:nvSpPr>
        <p:spPr>
          <a:xfrm>
            <a:off x="695999" y="5800298"/>
            <a:ext cx="10799999" cy="507831"/>
          </a:xfrm>
          <a:prstGeom prst="rect">
            <a:avLst/>
          </a:prstGeom>
          <a:noFill/>
        </p:spPr>
        <p:txBody>
          <a:bodyPr wrap="square" lIns="0" tIns="0" rIns="0" bIns="0" rtlCol="0">
            <a:spAutoFit/>
          </a:bodyPr>
          <a:lstStyle/>
          <a:p>
            <a:pPr algn="l">
              <a:spcBef>
                <a:spcPts val="300"/>
              </a:spcBef>
              <a:spcAft>
                <a:spcPts val="300"/>
              </a:spcAft>
            </a:pPr>
            <a:r>
              <a:rPr lang="en-AU" sz="1400" dirty="0">
                <a:latin typeface="Segoe UI" panose="020B0502040204020203" pitchFamily="34" charset="0"/>
                <a:cs typeface="Segoe UI" panose="020B0502040204020203" pitchFamily="34" charset="0"/>
              </a:rPr>
              <a:t>Last updated March 2023 | Go to the User Portal to download the latest version</a:t>
            </a:r>
          </a:p>
          <a:p>
            <a:pPr algn="l">
              <a:spcBef>
                <a:spcPts val="300"/>
              </a:spcBef>
              <a:spcAft>
                <a:spcPts val="300"/>
              </a:spcAft>
            </a:pPr>
            <a:r>
              <a:rPr lang="en-AU" sz="1400" dirty="0">
                <a:latin typeface="Segoe UI" panose="020B0502040204020203" pitchFamily="34" charset="0"/>
                <a:cs typeface="Segoe UI" panose="020B0502040204020203" pitchFamily="34" charset="0"/>
              </a:rPr>
              <a:t>Confidential – do not distribute</a:t>
            </a:r>
          </a:p>
        </p:txBody>
      </p:sp>
      <p:pic>
        <p:nvPicPr>
          <p:cNvPr id="9" name="Graphic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000" y="806832"/>
            <a:ext cx="2520000" cy="7172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are we?</a:t>
            </a:r>
          </a:p>
        </p:txBody>
      </p:sp>
      <p:sp>
        <p:nvSpPr>
          <p:cNvPr id="3" name="Text Placeholder 2"/>
          <p:cNvSpPr>
            <a:spLocks noGrp="1"/>
          </p:cNvSpPr>
          <p:nvPr>
            <p:ph type="body" sz="quarter" idx="10"/>
          </p:nvPr>
        </p:nvSpPr>
        <p:spPr/>
        <p:txBody>
          <a:bodyPr/>
          <a:lstStyle/>
          <a:p>
            <a:r>
              <a:rPr lang="en-AU" dirty="0"/>
              <a:t>MODULE 2: MAP UPLOAD AND SYNC</a:t>
            </a:r>
          </a:p>
        </p:txBody>
      </p:sp>
      <p:sp>
        <p:nvSpPr>
          <p:cNvPr id="23" name="Rectangle 22"/>
          <p:cNvSpPr/>
          <p:nvPr/>
        </p:nvSpPr>
        <p:spPr>
          <a:xfrm>
            <a:off x="20935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Overview</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Introducing the components of the Lionel system – Robot, Guiding Station, Reference Beacon, Map Server – and how they work together</a:t>
            </a:r>
          </a:p>
        </p:txBody>
      </p:sp>
      <p:sp>
        <p:nvSpPr>
          <p:cNvPr id="24" name="Rectangle: Rounded Corners 23"/>
          <p:cNvSpPr/>
          <p:nvPr/>
        </p:nvSpPr>
        <p:spPr>
          <a:xfrm>
            <a:off x="273313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1</a:t>
            </a:r>
          </a:p>
        </p:txBody>
      </p:sp>
      <p:sp>
        <p:nvSpPr>
          <p:cNvPr id="25" name="Rectangle 24"/>
          <p:cNvSpPr/>
          <p:nvPr/>
        </p:nvSpPr>
        <p:spPr>
          <a:xfrm>
            <a:off x="489000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Upload</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Walking through how to use the User Portal to upload, process and edit your maps</a:t>
            </a:r>
          </a:p>
        </p:txBody>
      </p:sp>
      <p:sp>
        <p:nvSpPr>
          <p:cNvPr id="26" name="Rectangle: Rounded Corners 25"/>
          <p:cNvSpPr/>
          <p:nvPr/>
        </p:nvSpPr>
        <p:spPr>
          <a:xfrm>
            <a:off x="552958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2</a:t>
            </a:r>
          </a:p>
        </p:txBody>
      </p:sp>
      <p:sp>
        <p:nvSpPr>
          <p:cNvPr id="27" name="Rectangle 26"/>
          <p:cNvSpPr/>
          <p:nvPr/>
        </p:nvSpPr>
        <p:spPr>
          <a:xfrm>
            <a:off x="76864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On-Site Preparation</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steps to take on-site before the job: charging batteries, opening the Map Server Box, syncing the latest map and preparing the paint</a:t>
            </a:r>
          </a:p>
        </p:txBody>
      </p:sp>
      <p:sp>
        <p:nvSpPr>
          <p:cNvPr id="28" name="Rectangle: Rounded Corners 27"/>
          <p:cNvSpPr/>
          <p:nvPr/>
        </p:nvSpPr>
        <p:spPr>
          <a:xfrm>
            <a:off x="8326030" y="1802443"/>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3</a:t>
            </a:r>
          </a:p>
        </p:txBody>
      </p:sp>
      <p:sp>
        <p:nvSpPr>
          <p:cNvPr id="29" name="Rectangle 28"/>
          <p:cNvSpPr/>
          <p:nvPr/>
        </p:nvSpPr>
        <p:spPr>
          <a:xfrm>
            <a:off x="695325" y="439517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Equipment Set-Up</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how to set up and calibrate the equipment on-site (the Reference Beacons, Guiding Station and Lionel Robot)</a:t>
            </a:r>
          </a:p>
        </p:txBody>
      </p:sp>
      <p:sp>
        <p:nvSpPr>
          <p:cNvPr id="30" name="Rectangle: Rounded Corners 29"/>
          <p:cNvSpPr/>
          <p:nvPr/>
        </p:nvSpPr>
        <p:spPr>
          <a:xfrm>
            <a:off x="13349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4</a:t>
            </a:r>
          </a:p>
        </p:txBody>
      </p:sp>
      <p:sp>
        <p:nvSpPr>
          <p:cNvPr id="31" name="Rectangle 30"/>
          <p:cNvSpPr/>
          <p:nvPr/>
        </p:nvSpPr>
        <p:spPr>
          <a:xfrm>
            <a:off x="3491775" y="439517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Job Supervision</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how to use the Map Server to monitor Lionel as it marks your floors</a:t>
            </a:r>
          </a:p>
        </p:txBody>
      </p:sp>
      <p:sp>
        <p:nvSpPr>
          <p:cNvPr id="32" name="Rectangle: Rounded Corners 31"/>
          <p:cNvSpPr/>
          <p:nvPr/>
        </p:nvSpPr>
        <p:spPr>
          <a:xfrm>
            <a:off x="41313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5</a:t>
            </a:r>
          </a:p>
        </p:txBody>
      </p:sp>
      <p:sp>
        <p:nvSpPr>
          <p:cNvPr id="33" name="Rectangle 32"/>
          <p:cNvSpPr/>
          <p:nvPr/>
        </p:nvSpPr>
        <p:spPr>
          <a:xfrm>
            <a:off x="6288225" y="4395179"/>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Clean Up</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the steps you need to take after Lionel completes a job to care for the equipment</a:t>
            </a:r>
          </a:p>
        </p:txBody>
      </p:sp>
      <p:sp>
        <p:nvSpPr>
          <p:cNvPr id="34" name="Rectangle: Rounded Corners 33"/>
          <p:cNvSpPr/>
          <p:nvPr/>
        </p:nvSpPr>
        <p:spPr>
          <a:xfrm>
            <a:off x="69278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6</a:t>
            </a:r>
          </a:p>
        </p:txBody>
      </p:sp>
      <p:sp>
        <p:nvSpPr>
          <p:cNvPr id="35" name="Rectangle 34"/>
          <p:cNvSpPr/>
          <p:nvPr/>
        </p:nvSpPr>
        <p:spPr>
          <a:xfrm>
            <a:off x="9084675" y="4395177"/>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Proactive Care &amp; Troubleshooting</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the proactive maintenance processes you need to perform and the common reactive troubleshooting methods </a:t>
            </a:r>
          </a:p>
        </p:txBody>
      </p:sp>
      <p:sp>
        <p:nvSpPr>
          <p:cNvPr id="36" name="Rectangle: Rounded Corners 35"/>
          <p:cNvSpPr/>
          <p:nvPr/>
        </p:nvSpPr>
        <p:spPr>
          <a:xfrm>
            <a:off x="97242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7</a:t>
            </a:r>
          </a:p>
        </p:txBody>
      </p:sp>
      <p:sp>
        <p:nvSpPr>
          <p:cNvPr id="37" name="Rectangle: Rounded Corners 36"/>
          <p:cNvSpPr/>
          <p:nvPr/>
        </p:nvSpPr>
        <p:spPr>
          <a:xfrm>
            <a:off x="10047288" y="1200236"/>
            <a:ext cx="288000" cy="1361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8" name="TextBox 37"/>
          <p:cNvSpPr txBox="1"/>
          <p:nvPr/>
        </p:nvSpPr>
        <p:spPr>
          <a:xfrm flipH="1">
            <a:off x="10454003" y="1183697"/>
            <a:ext cx="1132839"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 the office</a:t>
            </a:r>
          </a:p>
        </p:txBody>
      </p:sp>
      <p:sp>
        <p:nvSpPr>
          <p:cNvPr id="39" name="Rectangle: Rounded Corners 38"/>
          <p:cNvSpPr/>
          <p:nvPr/>
        </p:nvSpPr>
        <p:spPr>
          <a:xfrm>
            <a:off x="10047288" y="1432694"/>
            <a:ext cx="288000" cy="13619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0" name="TextBox 39"/>
          <p:cNvSpPr txBox="1"/>
          <p:nvPr/>
        </p:nvSpPr>
        <p:spPr>
          <a:xfrm flipH="1">
            <a:off x="10454003" y="1416155"/>
            <a:ext cx="1132839"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On-site</a:t>
            </a:r>
          </a:p>
        </p:txBody>
      </p:sp>
      <p:sp>
        <p:nvSpPr>
          <p:cNvPr id="22" name="Rectangle 21"/>
          <p:cNvSpPr/>
          <p:nvPr/>
        </p:nvSpPr>
        <p:spPr>
          <a:xfrm>
            <a:off x="460069" y="4099539"/>
            <a:ext cx="11271862"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ectangle 5"/>
          <p:cNvSpPr/>
          <p:nvPr/>
        </p:nvSpPr>
        <p:spPr>
          <a:xfrm>
            <a:off x="7538720" y="1676916"/>
            <a:ext cx="2702560"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p:cNvSpPr/>
          <p:nvPr/>
        </p:nvSpPr>
        <p:spPr>
          <a:xfrm>
            <a:off x="1950720" y="1745317"/>
            <a:ext cx="2702560"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3"/>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Off val="2303"/>
          </a:schemeClr>
        </a:solidFill>
        <a:effectLst/>
      </p:bgPr>
    </p:bg>
    <p:spTree>
      <p:nvGrpSpPr>
        <p:cNvPr id="1" name=""/>
        <p:cNvGrpSpPr/>
        <p:nvPr/>
      </p:nvGrpSpPr>
      <p:grpSpPr>
        <a:xfrm>
          <a:off x="0" y="0"/>
          <a:ext cx="0" cy="0"/>
          <a:chOff x="0" y="0"/>
          <a:chExt cx="0" cy="0"/>
        </a:xfrm>
      </p:grpSpPr>
      <p:sp>
        <p:nvSpPr>
          <p:cNvPr id="175" name="線條"/>
          <p:cNvSpPr/>
          <p:nvPr/>
        </p:nvSpPr>
        <p:spPr>
          <a:xfrm flipH="1" flipV="1">
            <a:off x="9218587" y="4063353"/>
            <a:ext cx="1622715" cy="433181"/>
          </a:xfrm>
          <a:prstGeom prst="line">
            <a:avLst/>
          </a:prstGeom>
          <a:ln w="25400">
            <a:solidFill>
              <a:schemeClr val="accent1">
                <a:lumOff val="-8549"/>
              </a:schemeClr>
            </a:solidFill>
            <a:custDash>
              <a:ds d="200000" sp="200000"/>
            </a:custDash>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6" name="線條"/>
          <p:cNvSpPr/>
          <p:nvPr/>
        </p:nvSpPr>
        <p:spPr>
          <a:xfrm>
            <a:off x="7486445" y="3976290"/>
            <a:ext cx="1260874" cy="1"/>
          </a:xfrm>
          <a:prstGeom prst="line">
            <a:avLst/>
          </a:prstGeom>
          <a:ln w="25400">
            <a:solidFill>
              <a:schemeClr val="accent1">
                <a:lumOff val="-8549"/>
              </a:schemeClr>
            </a:solidFill>
            <a:custDash>
              <a:ds d="200000" sp="200000"/>
            </a:custDash>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7" name="Title 3"/>
          <p:cNvSpPr txBox="1">
            <a:spLocks noGrp="1"/>
          </p:cNvSpPr>
          <p:nvPr>
            <p:ph type="title"/>
          </p:nvPr>
        </p:nvSpPr>
        <p:spPr>
          <a:xfrm>
            <a:off x="696000" y="728662"/>
            <a:ext cx="4736313" cy="318549"/>
          </a:xfrm>
          <a:prstGeom prst="rect">
            <a:avLst/>
          </a:prstGeom>
        </p:spPr>
        <p:txBody>
          <a:bodyPr wrap="square" lIns="0" tIns="0" rIns="0" bIns="0" anchor="t" anchorCtr="0">
            <a:spAutoFit/>
          </a:bodyPr>
          <a:lstStyle>
            <a:lvl1pPr defTabSz="506942">
              <a:defRPr sz="1518">
                <a:solidFill>
                  <a:schemeClr val="accent1">
                    <a:lumOff val="-8549"/>
                  </a:schemeClr>
                </a:solidFill>
              </a:defRPr>
            </a:lvl1pPr>
          </a:lstStyle>
          <a:p>
            <a:pPr defTabSz="768350">
              <a:spcBef>
                <a:spcPct val="0"/>
              </a:spcBef>
            </a:pPr>
            <a:r>
              <a:rPr sz="2300" kern="1200" dirty="0">
                <a:solidFill>
                  <a:schemeClr val="tx1"/>
                </a:solidFill>
                <a:latin typeface="Segoe UI" panose="020B0502040204020203" pitchFamily="34" charset="0"/>
                <a:ea typeface="+mj-ea"/>
                <a:cs typeface="Segoe UI" panose="020B0502040204020203" pitchFamily="34" charset="0"/>
              </a:rPr>
              <a:t>How does this all work together?</a:t>
            </a:r>
          </a:p>
        </p:txBody>
      </p:sp>
      <p:sp>
        <p:nvSpPr>
          <p:cNvPr id="178" name="Text Placeholder 4"/>
          <p:cNvSpPr txBox="1">
            <a:spLocks noGrp="1"/>
          </p:cNvSpPr>
          <p:nvPr>
            <p:ph type="body" sz="quarter" idx="1"/>
          </p:nvPr>
        </p:nvSpPr>
        <p:spPr>
          <a:xfrm>
            <a:off x="695324" y="473098"/>
            <a:ext cx="3600003" cy="152353"/>
          </a:xfrm>
          <a:prstGeom prst="rect">
            <a:avLst/>
          </a:prstGeom>
        </p:spPr>
        <p:txBody>
          <a:bodyPr/>
          <a:lstStyle>
            <a:lvl1pPr defTabSz="804672">
              <a:spcBef>
                <a:spcPts val="800"/>
              </a:spcBef>
              <a:defRPr sz="900">
                <a:solidFill>
                  <a:schemeClr val="accent1">
                    <a:lumOff val="-8549"/>
                  </a:schemeClr>
                </a:solidFill>
              </a:defRPr>
            </a:lvl1pPr>
          </a:lstStyle>
          <a:p>
            <a:r>
              <a:rPr>
                <a:solidFill>
                  <a:schemeClr val="tx1"/>
                </a:solidFill>
              </a:rPr>
              <a:t>MODULE 2: MAP UPLOAD</a:t>
            </a:r>
          </a:p>
        </p:txBody>
      </p:sp>
      <p:sp>
        <p:nvSpPr>
          <p:cNvPr id="179" name="Rectangle 5"/>
          <p:cNvSpPr/>
          <p:nvPr/>
        </p:nvSpPr>
        <p:spPr>
          <a:xfrm>
            <a:off x="10032000" y="-349028"/>
            <a:ext cx="2160001" cy="334502"/>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2000" tIns="72000" rIns="72000" bIns="72000" anchor="ctr">
            <a:spAutoFit/>
          </a:bodyPr>
          <a:lstStyle>
            <a:lvl1pPr algn="ctr">
              <a:defRPr sz="1200">
                <a:solidFill>
                  <a:srgbClr val="FFFFFF"/>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Segoe UI"/>
                <a:cs typeface="Segoe UI"/>
                <a:sym typeface="Segoe UI"/>
              </a:rPr>
              <a:t>Updated since Jan 2022</a:t>
            </a:r>
          </a:p>
        </p:txBody>
      </p:sp>
      <p:pic>
        <p:nvPicPr>
          <p:cNvPr id="180" name="OE60WU1(2)-02.png" descr="OE60WU1(2)-02.png"/>
          <p:cNvPicPr>
            <a:picLocks noChangeAspect="1"/>
          </p:cNvPicPr>
          <p:nvPr/>
        </p:nvPicPr>
        <p:blipFill>
          <a:blip r:embed="rId2"/>
          <a:stretch>
            <a:fillRect/>
          </a:stretch>
        </p:blipFill>
        <p:spPr>
          <a:xfrm>
            <a:off x="1763355" y="2838701"/>
            <a:ext cx="2160001" cy="1757829"/>
          </a:xfrm>
          <a:prstGeom prst="rect">
            <a:avLst/>
          </a:prstGeom>
          <a:ln w="12700">
            <a:miter lim="400000"/>
          </a:ln>
        </p:spPr>
      </p:pic>
      <p:sp>
        <p:nvSpPr>
          <p:cNvPr id="181" name="Straight Arrow Connector 31"/>
          <p:cNvSpPr/>
          <p:nvPr/>
        </p:nvSpPr>
        <p:spPr>
          <a:xfrm>
            <a:off x="6692554" y="2652984"/>
            <a:ext cx="1719810" cy="631720"/>
          </a:xfrm>
          <a:prstGeom prst="line">
            <a:avLst/>
          </a:prstGeom>
          <a:ln w="25400">
            <a:solidFill>
              <a:schemeClr val="tx1"/>
            </a:solidFill>
            <a:tailEnd type="triangle"/>
          </a:ln>
          <a:effectLst>
            <a:glow rad="228600">
              <a:schemeClr val="accent2">
                <a:satMod val="175000"/>
                <a:alpha val="40000"/>
              </a:schemeClr>
            </a:glow>
          </a:effectLst>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 name="TextBox 20"/>
          <p:cNvSpPr txBox="1"/>
          <p:nvPr/>
        </p:nvSpPr>
        <p:spPr>
          <a:xfrm>
            <a:off x="699444" y="1680205"/>
            <a:ext cx="6233867" cy="200055"/>
          </a:xfrm>
          <a:prstGeom prst="rect">
            <a:avLst/>
          </a:prstGeom>
          <a:solidFill>
            <a:schemeClr val="accent1">
              <a:lumOff val="-854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600"/>
              </a:spcBef>
              <a:defRPr sz="1200">
                <a:solidFill>
                  <a:srgbClr val="FFFFFF"/>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600"/>
              </a:spcBef>
              <a:spcAft>
                <a:spcPts val="0"/>
              </a:spcAft>
              <a:buClrTx/>
              <a:buSzTx/>
              <a:buFontTx/>
              <a:buNone/>
              <a:tabLst/>
              <a:defRPr/>
            </a:pPr>
            <a:r>
              <a:rPr kumimoji="0" sz="1300" b="0" i="0" u="none" strike="noStrike" kern="0" cap="none" spc="0" normalizeH="0" baseline="0" noProof="0" dirty="0">
                <a:ln>
                  <a:noFill/>
                </a:ln>
                <a:solidFill>
                  <a:srgbClr val="FFFFFF"/>
                </a:solidFill>
                <a:effectLst/>
                <a:uLnTx/>
                <a:uFillTx/>
                <a:latin typeface="Segoe UI"/>
                <a:cs typeface="Segoe UI"/>
                <a:sym typeface="Segoe UI"/>
              </a:rPr>
              <a:t>Requires access to internet (office Wi-Fi, Hall Wi-Fi or Mi-Fi)</a:t>
            </a:r>
          </a:p>
        </p:txBody>
      </p:sp>
      <p:sp>
        <p:nvSpPr>
          <p:cNvPr id="183" name="線條"/>
          <p:cNvSpPr/>
          <p:nvPr/>
        </p:nvSpPr>
        <p:spPr>
          <a:xfrm flipV="1">
            <a:off x="9091587" y="3322774"/>
            <a:ext cx="1876715" cy="634120"/>
          </a:xfrm>
          <a:prstGeom prst="line">
            <a:avLst/>
          </a:prstGeom>
          <a:ln w="25400">
            <a:solidFill>
              <a:schemeClr val="accent1">
                <a:lumOff val="-8549"/>
              </a:schemeClr>
            </a:solidFill>
            <a:custDash>
              <a:ds d="200000" sp="200000"/>
            </a:custDash>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84" name="Image" descr="Image"/>
          <p:cNvPicPr>
            <a:picLocks noChangeAspect="1"/>
          </p:cNvPicPr>
          <p:nvPr/>
        </p:nvPicPr>
        <p:blipFill>
          <a:blip r:embed="rId3"/>
          <a:stretch>
            <a:fillRect/>
          </a:stretch>
        </p:blipFill>
        <p:spPr>
          <a:xfrm>
            <a:off x="3129607" y="3876557"/>
            <a:ext cx="1132843" cy="732899"/>
          </a:xfrm>
          <a:prstGeom prst="rect">
            <a:avLst/>
          </a:prstGeom>
          <a:ln w="12700">
            <a:miter lim="400000"/>
          </a:ln>
        </p:spPr>
      </p:pic>
      <p:sp>
        <p:nvSpPr>
          <p:cNvPr id="185" name="Rounded Rectangle"/>
          <p:cNvSpPr/>
          <p:nvPr/>
        </p:nvSpPr>
        <p:spPr>
          <a:xfrm>
            <a:off x="4512237" y="2175148"/>
            <a:ext cx="2320489" cy="334902"/>
          </a:xfrm>
          <a:prstGeom prst="roundRect">
            <a:avLst>
              <a:gd name="adj" fmla="val 50000"/>
            </a:avLst>
          </a:prstGeom>
          <a:solidFill>
            <a:srgbClr val="FFFFFF"/>
          </a:solidFill>
          <a:ln w="12700">
            <a:miter lim="400000"/>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900">
                <a:solidFill>
                  <a:srgbClr val="FFFFFF"/>
                </a:solidFill>
                <a:latin typeface="Arial"/>
                <a:ea typeface="Arial"/>
                <a:cs typeface="Arial"/>
                <a:sym typeface="Arial"/>
              </a:defRPr>
            </a:pPr>
            <a:endParaRPr kumimoji="0" sz="3200" b="0" i="0" u="none" strike="noStrike" kern="0" cap="none" spc="0" normalizeH="0" baseline="0" noProof="0">
              <a:ln>
                <a:noFill/>
              </a:ln>
              <a:solidFill>
                <a:srgbClr val="FFFFFF"/>
              </a:solidFill>
              <a:effectLst/>
              <a:uLnTx/>
              <a:uFillTx/>
              <a:latin typeface="Arial"/>
              <a:cs typeface="Arial"/>
              <a:sym typeface="Arial"/>
            </a:endParaRPr>
          </a:p>
        </p:txBody>
      </p:sp>
      <p:sp>
        <p:nvSpPr>
          <p:cNvPr id="186" name="TextBox 15"/>
          <p:cNvSpPr txBox="1"/>
          <p:nvPr/>
        </p:nvSpPr>
        <p:spPr>
          <a:xfrm>
            <a:off x="4459512" y="2240252"/>
            <a:ext cx="2544044"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ctr">
              <a:spcBef>
                <a:spcPts val="300"/>
              </a:spcBef>
              <a:defRPr sz="9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300" b="1" i="0" u="none" strike="noStrike" kern="0" cap="none" spc="0" normalizeH="0" baseline="0" noProof="0" dirty="0">
                <a:ln>
                  <a:noFill/>
                </a:ln>
                <a:solidFill>
                  <a:srgbClr val="679941">
                    <a:lumOff val="-8549"/>
                  </a:srgbClr>
                </a:solidFill>
                <a:effectLst/>
                <a:uLnTx/>
                <a:uFillTx/>
                <a:latin typeface="Segoe UI"/>
                <a:cs typeface="Segoe UI"/>
                <a:sym typeface="Segoe UI"/>
              </a:rPr>
              <a:t>portal.augustrobotics.com</a:t>
            </a:r>
          </a:p>
        </p:txBody>
      </p:sp>
      <p:sp>
        <p:nvSpPr>
          <p:cNvPr id="187" name="TextBox 15"/>
          <p:cNvSpPr txBox="1"/>
          <p:nvPr/>
        </p:nvSpPr>
        <p:spPr>
          <a:xfrm>
            <a:off x="1139428" y="4900972"/>
            <a:ext cx="3694636"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11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In the office, CAD team/ Technical Manager upload and parse the CAD file</a:t>
            </a:r>
          </a:p>
        </p:txBody>
      </p:sp>
      <p:sp>
        <p:nvSpPr>
          <p:cNvPr id="188" name="TextBox 15"/>
          <p:cNvSpPr txBox="1"/>
          <p:nvPr/>
        </p:nvSpPr>
        <p:spPr>
          <a:xfrm>
            <a:off x="782710" y="5430918"/>
            <a:ext cx="4408071"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10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000" b="0" i="1" u="none" strike="noStrike" kern="0" cap="none" spc="0" normalizeH="0" baseline="0" noProof="0" dirty="0">
                <a:ln>
                  <a:noFill/>
                </a:ln>
                <a:solidFill>
                  <a:srgbClr val="679941">
                    <a:lumOff val="-8549"/>
                  </a:srgbClr>
                </a:solidFill>
                <a:effectLst/>
                <a:uLnTx/>
                <a:uFillTx/>
                <a:latin typeface="Segoe UI"/>
                <a:cs typeface="Segoe UI"/>
                <a:sym typeface="Segoe UI"/>
              </a:rPr>
              <a:t>When you parse, you label the layers for Lionel’s software</a:t>
            </a:r>
          </a:p>
        </p:txBody>
      </p:sp>
      <p:pic>
        <p:nvPicPr>
          <p:cNvPr id="189" name="Picture 5" descr="Picture 5"/>
          <p:cNvPicPr>
            <a:picLocks noChangeAspect="1"/>
          </p:cNvPicPr>
          <p:nvPr/>
        </p:nvPicPr>
        <p:blipFill>
          <a:blip r:embed="rId4"/>
          <a:srcRect l="2544" t="4630" r="3172" b="6898"/>
          <a:stretch>
            <a:fillRect/>
          </a:stretch>
        </p:blipFill>
        <p:spPr>
          <a:xfrm>
            <a:off x="8470371" y="3162853"/>
            <a:ext cx="1629203" cy="1414325"/>
          </a:xfrm>
          <a:prstGeom prst="rect">
            <a:avLst/>
          </a:prstGeom>
          <a:ln w="12700">
            <a:miter lim="400000"/>
          </a:ln>
        </p:spPr>
      </p:pic>
      <p:pic>
        <p:nvPicPr>
          <p:cNvPr id="190" name="Picture 9" descr="Picture 9"/>
          <p:cNvPicPr>
            <a:picLocks noChangeAspect="1"/>
          </p:cNvPicPr>
          <p:nvPr/>
        </p:nvPicPr>
        <p:blipFill>
          <a:blip r:embed="rId5"/>
          <a:srcRect l="15970" r="19303" b="2222"/>
          <a:stretch>
            <a:fillRect/>
          </a:stretch>
        </p:blipFill>
        <p:spPr>
          <a:xfrm>
            <a:off x="10896064" y="2382187"/>
            <a:ext cx="492286" cy="1143207"/>
          </a:xfrm>
          <a:prstGeom prst="rect">
            <a:avLst/>
          </a:prstGeom>
          <a:ln w="12700">
            <a:miter lim="400000"/>
          </a:ln>
        </p:spPr>
      </p:pic>
      <p:pic>
        <p:nvPicPr>
          <p:cNvPr id="191" name="Picture 5" descr="Picture 5"/>
          <p:cNvPicPr>
            <a:picLocks noChangeAspect="1"/>
          </p:cNvPicPr>
          <p:nvPr/>
        </p:nvPicPr>
        <p:blipFill>
          <a:blip r:embed="rId6"/>
          <a:srcRect l="37286" t="12963" r="37333" b="14148"/>
          <a:stretch>
            <a:fillRect/>
          </a:stretch>
        </p:blipFill>
        <p:spPr>
          <a:xfrm>
            <a:off x="10862344" y="3772340"/>
            <a:ext cx="659882" cy="1065984"/>
          </a:xfrm>
          <a:prstGeom prst="rect">
            <a:avLst/>
          </a:prstGeom>
          <a:ln w="12700">
            <a:miter lim="400000"/>
          </a:ln>
        </p:spPr>
      </p:pic>
      <p:sp>
        <p:nvSpPr>
          <p:cNvPr id="192" name="TextBox 15"/>
          <p:cNvSpPr txBox="1"/>
          <p:nvPr/>
        </p:nvSpPr>
        <p:spPr>
          <a:xfrm>
            <a:off x="7641578" y="4903599"/>
            <a:ext cx="3286758"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0" algn="ctr" defTabSz="914400" rtl="0" eaLnBrk="1" fontAlgn="auto" latinLnBrk="0" hangingPunct="0">
              <a:lnSpc>
                <a:spcPct val="100000"/>
              </a:lnSpc>
              <a:spcBef>
                <a:spcPts val="300"/>
              </a:spcBef>
              <a:spcAft>
                <a:spcPts val="0"/>
              </a:spcAft>
              <a:buClrTx/>
              <a:buSzTx/>
              <a:buFontTx/>
              <a:buNone/>
              <a:tabLst/>
              <a:defRPr sz="1100">
                <a:solidFill>
                  <a:srgbClr val="679941">
                    <a:lumOff val="-8549"/>
                  </a:srgbClr>
                </a:solidFill>
                <a:latin typeface="Segoe UI"/>
                <a:ea typeface="Segoe UI"/>
                <a:cs typeface="Segoe UI"/>
                <a:sym typeface="Segoe UI"/>
              </a:defRPr>
            </a:pPr>
            <a:r>
              <a:rPr kumimoji="0" lang="en-HK" sz="1300" b="0" i="0" u="none" strike="noStrike" kern="0" cap="none" spc="0" normalizeH="0" baseline="0" noProof="0" dirty="0">
                <a:ln>
                  <a:noFill/>
                </a:ln>
                <a:solidFill>
                  <a:srgbClr val="679941">
                    <a:lumOff val="-8549"/>
                  </a:srgbClr>
                </a:solidFill>
                <a:effectLst/>
                <a:uLnTx/>
                <a:uFillTx/>
                <a:latin typeface="Segoe UI"/>
                <a:cs typeface="Segoe UI"/>
                <a:sym typeface="Segoe UI"/>
              </a:rPr>
              <a:t>The </a:t>
            </a: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Map Server has its own local network</a:t>
            </a:r>
            <a:b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b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This connects the Map Server to the tablet and devices</a:t>
            </a:r>
          </a:p>
        </p:txBody>
      </p:sp>
      <p:pic>
        <p:nvPicPr>
          <p:cNvPr id="193" name="Group" descr="Group"/>
          <p:cNvPicPr>
            <a:picLocks noChangeAspect="1"/>
          </p:cNvPicPr>
          <p:nvPr/>
        </p:nvPicPr>
        <p:blipFill>
          <a:blip r:embed="rId7"/>
          <a:stretch>
            <a:fillRect/>
          </a:stretch>
        </p:blipFill>
        <p:spPr>
          <a:xfrm>
            <a:off x="6843060" y="3573296"/>
            <a:ext cx="1260874" cy="805989"/>
          </a:xfrm>
          <a:prstGeom prst="rect">
            <a:avLst/>
          </a:prstGeom>
          <a:ln w="12700">
            <a:miter lim="400000"/>
          </a:ln>
        </p:spPr>
      </p:pic>
      <p:grpSp>
        <p:nvGrpSpPr>
          <p:cNvPr id="196" name="Group"/>
          <p:cNvGrpSpPr/>
          <p:nvPr/>
        </p:nvGrpSpPr>
        <p:grpSpPr>
          <a:xfrm>
            <a:off x="6985503" y="6085944"/>
            <a:ext cx="4935553" cy="307777"/>
            <a:chOff x="0" y="0"/>
            <a:chExt cx="4935551" cy="307776"/>
          </a:xfrm>
        </p:grpSpPr>
        <p:sp>
          <p:nvSpPr>
            <p:cNvPr id="194" name="TextBox 15"/>
            <p:cNvSpPr txBox="1"/>
            <p:nvPr/>
          </p:nvSpPr>
          <p:spPr>
            <a:xfrm>
              <a:off x="416535" y="0"/>
              <a:ext cx="4519016" cy="307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300"/>
                </a:spcBef>
                <a:defRPr sz="900">
                  <a:solidFill>
                    <a:schemeClr val="accent1">
                      <a:lumOff val="-8549"/>
                    </a:schemeClr>
                  </a:solidFill>
                  <a:latin typeface="Segoe UI"/>
                  <a:ea typeface="Segoe UI"/>
                  <a:cs typeface="Segoe UI"/>
                  <a:sym typeface="Segoe UI"/>
                </a:defRPr>
              </a:lvl1pPr>
            </a:lstStyle>
            <a:p>
              <a:pPr marL="0" marR="0" lvl="0" indent="0" algn="l" defTabSz="914400" rtl="0" eaLnBrk="1" fontAlgn="auto" latinLnBrk="0" hangingPunct="0">
                <a:lnSpc>
                  <a:spcPct val="100000"/>
                </a:lnSpc>
                <a:spcBef>
                  <a:spcPts val="300"/>
                </a:spcBef>
                <a:spcAft>
                  <a:spcPts val="0"/>
                </a:spcAft>
                <a:buClrTx/>
                <a:buSzTx/>
                <a:buFontTx/>
                <a:buNone/>
                <a:tabLst/>
                <a:defRPr/>
              </a:pPr>
              <a:r>
                <a:rPr kumimoji="0" sz="1000" b="0" i="1" u="none" strike="noStrike" kern="0" cap="none" spc="0" normalizeH="0" baseline="0" noProof="0" dirty="0">
                  <a:ln>
                    <a:noFill/>
                  </a:ln>
                  <a:solidFill>
                    <a:srgbClr val="679941">
                      <a:lumOff val="-8549"/>
                    </a:srgbClr>
                  </a:solidFill>
                  <a:effectLst/>
                  <a:uLnTx/>
                  <a:uFillTx/>
                  <a:latin typeface="Segoe UI"/>
                  <a:cs typeface="Segoe UI"/>
                  <a:sym typeface="Segoe UI"/>
                </a:rPr>
                <a:t>Optional: If you want </a:t>
              </a:r>
              <a:r>
                <a:rPr kumimoji="0" lang="en-HK" sz="1000" b="0" i="1" u="none" strike="noStrike" kern="0" cap="none" spc="0" normalizeH="0" baseline="0" noProof="0" dirty="0">
                  <a:ln>
                    <a:noFill/>
                  </a:ln>
                  <a:solidFill>
                    <a:srgbClr val="679941">
                      <a:lumOff val="-8549"/>
                    </a:srgbClr>
                  </a:solidFill>
                  <a:effectLst/>
                  <a:uLnTx/>
                  <a:uFillTx/>
                  <a:latin typeface="Segoe UI"/>
                  <a:cs typeface="Segoe UI"/>
                  <a:sym typeface="Segoe UI"/>
                </a:rPr>
                <a:t>to</a:t>
              </a:r>
              <a:r>
                <a:rPr kumimoji="0" sz="1000" b="0" i="1" u="none" strike="noStrike" kern="0" cap="none" spc="0" normalizeH="0" baseline="0" noProof="0" dirty="0">
                  <a:ln>
                    <a:noFill/>
                  </a:ln>
                  <a:solidFill>
                    <a:srgbClr val="679941">
                      <a:lumOff val="-8549"/>
                    </a:srgbClr>
                  </a:solidFill>
                  <a:effectLst/>
                  <a:uLnTx/>
                  <a:uFillTx/>
                  <a:latin typeface="Segoe UI"/>
                  <a:cs typeface="Segoe UI"/>
                  <a:sym typeface="Segoe UI"/>
                </a:rPr>
                <a:t> monitor the job</a:t>
              </a:r>
              <a:r>
                <a:rPr kumimoji="0" lang="en-HK" sz="1000" b="0" i="1" u="none" strike="noStrike" kern="0" cap="none" spc="0" normalizeH="0" baseline="0" noProof="0" dirty="0">
                  <a:ln>
                    <a:noFill/>
                  </a:ln>
                  <a:solidFill>
                    <a:srgbClr val="679941">
                      <a:lumOff val="-8549"/>
                    </a:srgbClr>
                  </a:solidFill>
                  <a:effectLst/>
                  <a:uLnTx/>
                  <a:uFillTx/>
                  <a:latin typeface="Segoe UI"/>
                  <a:cs typeface="Segoe UI"/>
                  <a:sym typeface="Segoe UI"/>
                </a:rPr>
                <a:t> remotely</a:t>
              </a:r>
              <a:r>
                <a:rPr kumimoji="0" sz="1000" b="0" i="1" u="none" strike="noStrike" kern="0" cap="none" spc="0" normalizeH="0" baseline="0" noProof="0" dirty="0">
                  <a:ln>
                    <a:noFill/>
                  </a:ln>
                  <a:solidFill>
                    <a:srgbClr val="679941">
                      <a:lumOff val="-8549"/>
                    </a:srgbClr>
                  </a:solidFill>
                  <a:effectLst/>
                  <a:uLnTx/>
                  <a:uFillTx/>
                  <a:latin typeface="Segoe UI"/>
                  <a:cs typeface="Segoe UI"/>
                  <a:sym typeface="Segoe UI"/>
                </a:rPr>
                <a:t>, keep the Map Server connected to the internet</a:t>
              </a:r>
            </a:p>
          </p:txBody>
        </p:sp>
        <p:pic>
          <p:nvPicPr>
            <p:cNvPr id="195" name="Image" descr="Image"/>
            <p:cNvPicPr>
              <a:picLocks noChangeAspect="1"/>
            </p:cNvPicPr>
            <p:nvPr/>
          </p:nvPicPr>
          <p:blipFill>
            <a:blip r:embed="rId3"/>
            <a:stretch>
              <a:fillRect/>
            </a:stretch>
          </p:blipFill>
          <p:spPr>
            <a:xfrm>
              <a:off x="0" y="50498"/>
              <a:ext cx="314087" cy="203201"/>
            </a:xfrm>
            <a:prstGeom prst="rect">
              <a:avLst/>
            </a:prstGeom>
            <a:ln w="12700" cap="flat">
              <a:noFill/>
              <a:miter lim="400000"/>
            </a:ln>
            <a:effectLst/>
          </p:spPr>
        </p:pic>
      </p:grpSp>
      <p:sp>
        <p:nvSpPr>
          <p:cNvPr id="197" name="TextBox 15"/>
          <p:cNvSpPr txBox="1"/>
          <p:nvPr/>
        </p:nvSpPr>
        <p:spPr>
          <a:xfrm>
            <a:off x="8048746" y="2143859"/>
            <a:ext cx="2698886"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11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Lionel system operates independently</a:t>
            </a:r>
          </a:p>
        </p:txBody>
      </p:sp>
      <p:sp>
        <p:nvSpPr>
          <p:cNvPr id="198" name="TextBox 15"/>
          <p:cNvSpPr txBox="1"/>
          <p:nvPr/>
        </p:nvSpPr>
        <p:spPr>
          <a:xfrm>
            <a:off x="3694249" y="6155794"/>
            <a:ext cx="704638"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9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900" b="0" i="0" u="none" strike="noStrike" kern="0" cap="none" spc="0" normalizeH="0" baseline="0" noProof="0">
                <a:ln>
                  <a:noFill/>
                </a:ln>
                <a:solidFill>
                  <a:srgbClr val="679941">
                    <a:lumOff val="-8549"/>
                  </a:srgbClr>
                </a:solidFill>
                <a:effectLst/>
                <a:uLnTx/>
                <a:uFillTx/>
                <a:latin typeface="Segoe UI"/>
                <a:cs typeface="Segoe UI"/>
                <a:sym typeface="Segoe UI"/>
              </a:rPr>
              <a:t>Local Wi-Fi</a:t>
            </a:r>
          </a:p>
        </p:txBody>
      </p:sp>
      <p:sp>
        <p:nvSpPr>
          <p:cNvPr id="199" name="Circle"/>
          <p:cNvSpPr/>
          <p:nvPr/>
        </p:nvSpPr>
        <p:spPr>
          <a:xfrm>
            <a:off x="9821204" y="3081817"/>
            <a:ext cx="387802" cy="387802"/>
          </a:xfrm>
          <a:prstGeom prst="ellipse">
            <a:avLst/>
          </a:prstGeom>
          <a:solidFill>
            <a:schemeClr val="accent1"/>
          </a:solidFill>
          <a:ln w="12700">
            <a:solidFill>
              <a:schemeClr val="accent1"/>
            </a:solidFill>
            <a:miter lim="400000"/>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200" name="1"/>
          <p:cNvSpPr/>
          <p:nvPr/>
        </p:nvSpPr>
        <p:spPr>
          <a:xfrm>
            <a:off x="733250" y="4791574"/>
            <a:ext cx="387802" cy="387802"/>
          </a:xfrm>
          <a:prstGeom prst="ellipse">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a:defRPr b="1">
                <a:solidFill>
                  <a:schemeClr val="accent1">
                    <a:lumOff val="-8549"/>
                  </a:schemeClr>
                </a:solidFill>
                <a:latin typeface="Arial"/>
                <a:ea typeface="Arial"/>
                <a:cs typeface="Arial"/>
                <a:sym typeface="Aria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1" i="0" u="none" strike="noStrike" kern="0" cap="none" spc="0" normalizeH="0" baseline="0" noProof="0">
                <a:ln>
                  <a:noFill/>
                </a:ln>
                <a:solidFill>
                  <a:srgbClr val="679941">
                    <a:lumOff val="-8549"/>
                  </a:srgbClr>
                </a:solidFill>
                <a:effectLst/>
                <a:uLnTx/>
                <a:uFillTx/>
                <a:latin typeface="Arial"/>
                <a:cs typeface="Arial"/>
                <a:sym typeface="Arial"/>
              </a:rPr>
              <a:t>1</a:t>
            </a:r>
          </a:p>
        </p:txBody>
      </p:sp>
      <p:sp>
        <p:nvSpPr>
          <p:cNvPr id="201" name="3"/>
          <p:cNvSpPr/>
          <p:nvPr/>
        </p:nvSpPr>
        <p:spPr>
          <a:xfrm>
            <a:off x="7719025" y="2167303"/>
            <a:ext cx="387802" cy="387802"/>
          </a:xfrm>
          <a:prstGeom prst="ellipse">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a:defRPr b="1">
                <a:solidFill>
                  <a:schemeClr val="accent1">
                    <a:lumOff val="-8549"/>
                  </a:schemeClr>
                </a:solidFill>
                <a:latin typeface="Arial"/>
                <a:ea typeface="Arial"/>
                <a:cs typeface="Arial"/>
                <a:sym typeface="Aria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1" i="0" u="none" strike="noStrike" kern="0" cap="none" spc="0" normalizeH="0" baseline="0" noProof="0">
                <a:ln>
                  <a:noFill/>
                </a:ln>
                <a:solidFill>
                  <a:srgbClr val="679941">
                    <a:lumOff val="-8549"/>
                  </a:srgbClr>
                </a:solidFill>
                <a:effectLst/>
                <a:uLnTx/>
                <a:uFillTx/>
                <a:latin typeface="Arial"/>
                <a:cs typeface="Arial"/>
                <a:sym typeface="Arial"/>
              </a:rPr>
              <a:t>3</a:t>
            </a:r>
          </a:p>
        </p:txBody>
      </p:sp>
      <p:sp>
        <p:nvSpPr>
          <p:cNvPr id="202" name="TextBox 15"/>
          <p:cNvSpPr txBox="1"/>
          <p:nvPr/>
        </p:nvSpPr>
        <p:spPr>
          <a:xfrm>
            <a:off x="4673799" y="2603655"/>
            <a:ext cx="2022234"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11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On the tablet, operator downloads map from the portal onto the Map Server</a:t>
            </a:r>
          </a:p>
        </p:txBody>
      </p:sp>
      <p:sp>
        <p:nvSpPr>
          <p:cNvPr id="203" name="2"/>
          <p:cNvSpPr/>
          <p:nvPr/>
        </p:nvSpPr>
        <p:spPr>
          <a:xfrm>
            <a:off x="4257868" y="2167303"/>
            <a:ext cx="387802" cy="387802"/>
          </a:xfrm>
          <a:prstGeom prst="ellipse">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a:defRPr b="1">
                <a:solidFill>
                  <a:schemeClr val="accent1">
                    <a:lumOff val="-8549"/>
                  </a:schemeClr>
                </a:solidFill>
                <a:latin typeface="Arial"/>
                <a:ea typeface="Arial"/>
                <a:cs typeface="Arial"/>
                <a:sym typeface="Aria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1" i="0" u="none" strike="noStrike" kern="0" cap="none" spc="0" normalizeH="0" baseline="0" noProof="0">
                <a:ln>
                  <a:noFill/>
                </a:ln>
                <a:solidFill>
                  <a:srgbClr val="679941">
                    <a:lumOff val="-8549"/>
                  </a:srgbClr>
                </a:solidFill>
                <a:effectLst/>
                <a:uLnTx/>
                <a:uFillTx/>
                <a:latin typeface="Arial"/>
                <a:cs typeface="Arial"/>
                <a:sym typeface="Arial"/>
              </a:rPr>
              <a:t>2</a:t>
            </a:r>
          </a:p>
        </p:txBody>
      </p:sp>
      <p:sp>
        <p:nvSpPr>
          <p:cNvPr id="204" name="線條"/>
          <p:cNvSpPr/>
          <p:nvPr/>
        </p:nvSpPr>
        <p:spPr>
          <a:xfrm>
            <a:off x="3296127" y="6225644"/>
            <a:ext cx="287803" cy="1"/>
          </a:xfrm>
          <a:prstGeom prst="line">
            <a:avLst/>
          </a:prstGeom>
          <a:ln w="25400">
            <a:solidFill>
              <a:schemeClr val="accent1">
                <a:lumOff val="-8549"/>
              </a:schemeClr>
            </a:solidFill>
            <a:custDash>
              <a:ds d="200000" sp="200000"/>
            </a:custDash>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5" name="TextBox 20"/>
          <p:cNvSpPr txBox="1"/>
          <p:nvPr/>
        </p:nvSpPr>
        <p:spPr>
          <a:xfrm>
            <a:off x="7039585" y="1680205"/>
            <a:ext cx="4490743" cy="200055"/>
          </a:xfrm>
          <a:prstGeom prst="rect">
            <a:avLst/>
          </a:prstGeom>
          <a:solidFill>
            <a:schemeClr val="accent1">
              <a:lumOff val="-854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600"/>
              </a:spcBef>
              <a:defRPr sz="1200">
                <a:solidFill>
                  <a:srgbClr val="FFFFFF"/>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600"/>
              </a:spcBef>
              <a:spcAft>
                <a:spcPts val="0"/>
              </a:spcAft>
              <a:buClrTx/>
              <a:buSzTx/>
              <a:buFontTx/>
              <a:buNone/>
              <a:tabLst/>
              <a:defRPr/>
            </a:pPr>
            <a:r>
              <a:rPr kumimoji="0" sz="1300" b="0" i="0" u="none" strike="noStrike" kern="0" cap="none" spc="0" normalizeH="0" baseline="0" noProof="0">
                <a:ln>
                  <a:noFill/>
                </a:ln>
                <a:solidFill>
                  <a:srgbClr val="FFFFFF"/>
                </a:solidFill>
                <a:effectLst/>
                <a:uLnTx/>
                <a:uFillTx/>
                <a:latin typeface="Segoe UI"/>
                <a:cs typeface="Segoe UI"/>
                <a:sym typeface="Segoe UI"/>
              </a:rPr>
              <a:t>Does not require internet</a:t>
            </a:r>
          </a:p>
        </p:txBody>
      </p:sp>
      <p:sp>
        <p:nvSpPr>
          <p:cNvPr id="206" name="Straight Arrow Connector 31"/>
          <p:cNvSpPr/>
          <p:nvPr/>
        </p:nvSpPr>
        <p:spPr>
          <a:xfrm flipV="1">
            <a:off x="4026345" y="2786615"/>
            <a:ext cx="593129" cy="323392"/>
          </a:xfrm>
          <a:prstGeom prst="line">
            <a:avLst/>
          </a:prstGeom>
          <a:ln w="25400">
            <a:solidFill>
              <a:schemeClr val="tx1"/>
            </a:solidFill>
            <a:tailEnd type="triangle"/>
          </a:ln>
          <a:effectLst>
            <a:glow rad="228600">
              <a:schemeClr val="accent2">
                <a:satMod val="175000"/>
                <a:alpha val="40000"/>
              </a:schemeClr>
            </a:glow>
          </a:effectLst>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7" name="TextBox 15"/>
          <p:cNvSpPr txBox="1"/>
          <p:nvPr/>
        </p:nvSpPr>
        <p:spPr>
          <a:xfrm>
            <a:off x="1236560" y="6155794"/>
            <a:ext cx="1818402"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ctr">
              <a:spcBef>
                <a:spcPts val="300"/>
              </a:spcBef>
              <a:defRPr sz="9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900" b="0" i="0" u="none" strike="noStrike" kern="0" cap="none" spc="0" normalizeH="0" baseline="0" noProof="0" dirty="0">
                <a:ln>
                  <a:noFill/>
                </a:ln>
                <a:solidFill>
                  <a:srgbClr val="679941">
                    <a:lumOff val="-8549"/>
                  </a:srgbClr>
                </a:solidFill>
                <a:effectLst/>
                <a:uLnTx/>
                <a:uFillTx/>
                <a:latin typeface="Segoe UI"/>
                <a:cs typeface="Segoe UI"/>
                <a:sym typeface="Segoe UI"/>
              </a:rPr>
              <a:t>Office Wi-Fi, Hall Wi-Fi or Mi-Fi</a:t>
            </a:r>
          </a:p>
        </p:txBody>
      </p:sp>
      <p:sp>
        <p:nvSpPr>
          <p:cNvPr id="208" name="線條"/>
          <p:cNvSpPr/>
          <p:nvPr/>
        </p:nvSpPr>
        <p:spPr>
          <a:xfrm>
            <a:off x="843536" y="6225644"/>
            <a:ext cx="287802" cy="1"/>
          </a:xfrm>
          <a:prstGeom prst="line">
            <a:avLst/>
          </a:prstGeom>
          <a:ln w="25400">
            <a:solidFill>
              <a:schemeClr val="tx1"/>
            </a:solidFill>
            <a:miter lim="400000"/>
            <a:tailEnd type="triangle"/>
          </a:ln>
          <a:effectLst>
            <a:glow rad="228600">
              <a:schemeClr val="accent2">
                <a:satMod val="175000"/>
                <a:alpha val="40000"/>
              </a:schemeClr>
            </a:glow>
          </a:effectLst>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9" name="、"/>
          <p:cNvSpPr txBox="1"/>
          <p:nvPr/>
        </p:nvSpPr>
        <p:spPr>
          <a:xfrm>
            <a:off x="5432313" y="3308176"/>
            <a:ext cx="241301"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Calibri"/>
                <a:ea typeface="Calibri"/>
                <a:cs typeface="Calibri"/>
                <a:sym typeface="Calibri"/>
              </a:rPr>
              <a:t>、</a:t>
            </a:r>
          </a:p>
        </p:txBody>
      </p:sp>
      <p:pic>
        <p:nvPicPr>
          <p:cNvPr id="210" name="hard-drive.png" descr="hard-drive.png"/>
          <p:cNvPicPr>
            <a:picLocks noChangeAspect="1"/>
          </p:cNvPicPr>
          <p:nvPr/>
        </p:nvPicPr>
        <p:blipFill>
          <a:blip r:embed="rId8"/>
          <a:stretch>
            <a:fillRect/>
          </a:stretch>
        </p:blipFill>
        <p:spPr>
          <a:xfrm>
            <a:off x="9871598" y="3149731"/>
            <a:ext cx="279401" cy="279401"/>
          </a:xfrm>
          <a:prstGeom prst="rect">
            <a:avLst/>
          </a:prstGeom>
          <a:ln w="12700">
            <a:miter lim="400000"/>
          </a:ln>
        </p:spPr>
      </p:pic>
    </p:spTree>
    <p:extLst>
      <p:ext uri="{BB962C8B-B14F-4D97-AF65-F5344CB8AC3E}">
        <p14:creationId xmlns:p14="http://schemas.microsoft.com/office/powerpoint/2010/main" val="67998328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95999" y="728663"/>
            <a:ext cx="7914601" cy="775597"/>
          </a:xfrm>
        </p:spPr>
        <p:txBody>
          <a:bodyPr/>
          <a:lstStyle/>
          <a:p>
            <a:r>
              <a:rPr lang="en-GB" altLang="en-AU" dirty="0"/>
              <a:t>A CAD template will provided for each of your halls</a:t>
            </a:r>
          </a:p>
        </p:txBody>
      </p:sp>
      <p:sp>
        <p:nvSpPr>
          <p:cNvPr id="7" name="Text Placeholder 6"/>
          <p:cNvSpPr>
            <a:spLocks noGrp="1"/>
          </p:cNvSpPr>
          <p:nvPr>
            <p:ph type="body" sz="quarter" idx="10"/>
          </p:nvPr>
        </p:nvSpPr>
        <p:spPr/>
        <p:txBody>
          <a:bodyPr/>
          <a:lstStyle/>
          <a:p>
            <a:r>
              <a:rPr>
                <a:sym typeface="+mn-ea"/>
              </a:rPr>
              <a:t>MODULE 2: MAP UPLOAD</a:t>
            </a:r>
            <a:endParaRPr lang="en-AU" dirty="0"/>
          </a:p>
        </p:txBody>
      </p:sp>
      <p:sp>
        <p:nvSpPr>
          <p:cNvPr id="24" name="Rectangle 23"/>
          <p:cNvSpPr/>
          <p:nvPr/>
        </p:nvSpPr>
        <p:spPr>
          <a:xfrm>
            <a:off x="4457699" y="3509963"/>
            <a:ext cx="1407319" cy="657225"/>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 name="Picture 1" descr="6"/>
          <p:cNvPicPr>
            <a:picLocks noChangeAspect="1"/>
          </p:cNvPicPr>
          <p:nvPr/>
        </p:nvPicPr>
        <p:blipFill>
          <a:blip r:embed="rId2"/>
          <a:stretch>
            <a:fillRect/>
          </a:stretch>
        </p:blipFill>
        <p:spPr>
          <a:xfrm>
            <a:off x="695326" y="1922193"/>
            <a:ext cx="7986662" cy="4462707"/>
          </a:xfrm>
          <a:prstGeom prst="rect">
            <a:avLst/>
          </a:prstGeom>
        </p:spPr>
      </p:pic>
      <p:sp>
        <p:nvSpPr>
          <p:cNvPr id="3" name="TextBox 2">
            <a:extLst>
              <a:ext uri="{FF2B5EF4-FFF2-40B4-BE49-F238E27FC236}">
                <a16:creationId xmlns:a16="http://schemas.microsoft.com/office/drawing/2014/main" id="{863551ED-F28E-5831-64DC-71237666FF55}"/>
              </a:ext>
            </a:extLst>
          </p:cNvPr>
          <p:cNvSpPr txBox="1"/>
          <p:nvPr/>
        </p:nvSpPr>
        <p:spPr>
          <a:xfrm flipH="1">
            <a:off x="9346739" y="1634526"/>
            <a:ext cx="2317286" cy="192873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will create a CAD template for each of your halls for the client portal map processing </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After copying the corners, text and symbols from your CAD into the template we have created, you can begin processing the map</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First, log into the User Portal</a:t>
            </a:r>
          </a:p>
        </p:txBody>
      </p:sp>
      <p:sp>
        <p:nvSpPr>
          <p:cNvPr id="7" name="Text Placeholder 6"/>
          <p:cNvSpPr>
            <a:spLocks noGrp="1"/>
          </p:cNvSpPr>
          <p:nvPr>
            <p:ph type="body" sz="quarter" idx="10"/>
          </p:nvPr>
        </p:nvSpPr>
        <p:spPr/>
        <p:txBody>
          <a:bodyPr/>
          <a:lstStyle/>
          <a:p>
            <a:r>
              <a:rPr lang="en-AU" dirty="0"/>
              <a:t>Module 2: map upload</a:t>
            </a:r>
          </a:p>
        </p:txBody>
      </p:sp>
      <p:sp>
        <p:nvSpPr>
          <p:cNvPr id="8" name="TextBox 7"/>
          <p:cNvSpPr txBox="1"/>
          <p:nvPr/>
        </p:nvSpPr>
        <p:spPr>
          <a:xfrm flipH="1">
            <a:off x="9346739" y="1634526"/>
            <a:ext cx="2317286" cy="37138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User Portal provides a quick and simple way to convert your existing CAD files into instructions for Lionel</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Go to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2"/>
              </a:rPr>
              <a:t>https://portal.augustrobotics.com</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Log in using the username and password that August Robotics provided you</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Change your password after the first login by clicking the button with your initials on the top-right</a:t>
            </a:r>
          </a:p>
        </p:txBody>
      </p:sp>
      <p:pic>
        <p:nvPicPr>
          <p:cNvPr id="14" name="Picture 13"/>
          <p:cNvPicPr>
            <a:picLocks noChangeAspect="1"/>
          </p:cNvPicPr>
          <p:nvPr/>
        </p:nvPicPr>
        <p:blipFill>
          <a:blip r:embed="rId3"/>
          <a:stretch>
            <a:fillRect/>
          </a:stretch>
        </p:blipFill>
        <p:spPr>
          <a:xfrm>
            <a:off x="556583" y="1499066"/>
            <a:ext cx="8280000" cy="4484458"/>
          </a:xfrm>
          <a:prstGeom prst="rect">
            <a:avLst/>
          </a:prstGeom>
        </p:spPr>
      </p:pic>
      <p:sp>
        <p:nvSpPr>
          <p:cNvPr id="2" name="Rectangle 1"/>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 March 2024</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95325" y="728663"/>
            <a:ext cx="9019500" cy="775597"/>
          </a:xfrm>
        </p:spPr>
        <p:txBody>
          <a:bodyPr/>
          <a:lstStyle/>
          <a:p>
            <a:r>
              <a:rPr lang="en-AU" dirty="0"/>
              <a:t>You can navigate the User Portal using the buttons on the left</a:t>
            </a:r>
          </a:p>
        </p:txBody>
      </p:sp>
      <p:sp>
        <p:nvSpPr>
          <p:cNvPr id="7" name="Text Placeholder 6"/>
          <p:cNvSpPr>
            <a:spLocks noGrp="1"/>
          </p:cNvSpPr>
          <p:nvPr>
            <p:ph type="body" sz="quarter" idx="10"/>
          </p:nvPr>
        </p:nvSpPr>
        <p:spPr/>
        <p:txBody>
          <a:bodyPr/>
          <a:lstStyle/>
          <a:p>
            <a:r>
              <a:rPr lang="en-AU" dirty="0"/>
              <a:t>Module 2: map upload</a:t>
            </a:r>
          </a:p>
        </p:txBody>
      </p:sp>
      <p:pic>
        <p:nvPicPr>
          <p:cNvPr id="14" name="Picture 13" descr="C:\Users\AR\Pictures\Screenshots\Screenshot 2024-03-04 152131.pngScreenshot 2024-03-04 152131"/>
          <p:cNvPicPr>
            <a:picLocks noChangeAspect="1"/>
          </p:cNvPicPr>
          <p:nvPr/>
        </p:nvPicPr>
        <p:blipFill>
          <a:blip r:embed="rId2"/>
          <a:srcRect t="1212" b="31097"/>
          <a:stretch>
            <a:fillRect/>
          </a:stretch>
        </p:blipFill>
        <p:spPr>
          <a:xfrm>
            <a:off x="2411730" y="1814897"/>
            <a:ext cx="9228455" cy="4651375"/>
          </a:xfrm>
          <a:prstGeom prst="rect">
            <a:avLst/>
          </a:prstGeom>
        </p:spPr>
      </p:pic>
      <p:sp>
        <p:nvSpPr>
          <p:cNvPr id="2" name="TextBox 1"/>
          <p:cNvSpPr txBox="1"/>
          <p:nvPr/>
        </p:nvSpPr>
        <p:spPr>
          <a:xfrm flipH="1">
            <a:off x="682420" y="2802682"/>
            <a:ext cx="1561638" cy="20005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Current Maps</a:t>
            </a:r>
          </a:p>
        </p:txBody>
      </p:sp>
      <p:sp>
        <p:nvSpPr>
          <p:cNvPr id="3" name="TextBox 2"/>
          <p:cNvSpPr txBox="1"/>
          <p:nvPr/>
        </p:nvSpPr>
        <p:spPr>
          <a:xfrm flipH="1">
            <a:off x="695120" y="4276202"/>
            <a:ext cx="1561638" cy="20005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Archived Maps</a:t>
            </a:r>
          </a:p>
        </p:txBody>
      </p:sp>
      <p:sp>
        <p:nvSpPr>
          <p:cNvPr id="4" name="TextBox 3"/>
          <p:cNvSpPr txBox="1"/>
          <p:nvPr/>
        </p:nvSpPr>
        <p:spPr>
          <a:xfrm flipH="1">
            <a:off x="695120" y="3300527"/>
            <a:ext cx="1561638" cy="20005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Reports</a:t>
            </a:r>
          </a:p>
        </p:txBody>
      </p:sp>
      <p:sp>
        <p:nvSpPr>
          <p:cNvPr id="5" name="TextBox 4"/>
          <p:cNvSpPr txBox="1"/>
          <p:nvPr/>
        </p:nvSpPr>
        <p:spPr>
          <a:xfrm flipH="1">
            <a:off x="695120" y="3798052"/>
            <a:ext cx="1561638" cy="20005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Equipment</a:t>
            </a:r>
          </a:p>
        </p:txBody>
      </p:sp>
      <p:sp>
        <p:nvSpPr>
          <p:cNvPr id="9" name="TextBox 8"/>
          <p:cNvSpPr txBox="1"/>
          <p:nvPr/>
        </p:nvSpPr>
        <p:spPr>
          <a:xfrm flipH="1">
            <a:off x="682420" y="4792782"/>
            <a:ext cx="1561638" cy="20005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Remote Monitoring</a:t>
            </a:r>
          </a:p>
        </p:txBody>
      </p:sp>
      <p:sp>
        <p:nvSpPr>
          <p:cNvPr id="10" name="TextBox 9"/>
          <p:cNvSpPr txBox="1"/>
          <p:nvPr/>
        </p:nvSpPr>
        <p:spPr>
          <a:xfrm flipH="1">
            <a:off x="695120" y="5309679"/>
            <a:ext cx="1561638" cy="20005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Help</a:t>
            </a:r>
          </a:p>
        </p:txBody>
      </p:sp>
      <p:sp>
        <p:nvSpPr>
          <p:cNvPr id="11" name="TextBox 10"/>
          <p:cNvSpPr txBox="1"/>
          <p:nvPr/>
        </p:nvSpPr>
        <p:spPr>
          <a:xfrm flipH="1">
            <a:off x="10330610" y="2194418"/>
            <a:ext cx="1561638" cy="20005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 Profile</a:t>
            </a:r>
          </a:p>
        </p:txBody>
      </p:sp>
      <p:cxnSp>
        <p:nvCxnSpPr>
          <p:cNvPr id="12" name="Straight Arrow Connector 11"/>
          <p:cNvCxnSpPr/>
          <p:nvPr/>
        </p:nvCxnSpPr>
        <p:spPr>
          <a:xfrm flipV="1">
            <a:off x="2369325" y="2902784"/>
            <a:ext cx="252000" cy="2505"/>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382025" y="4375874"/>
            <a:ext cx="252000" cy="2505"/>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382025" y="3399769"/>
            <a:ext cx="252000" cy="2505"/>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382025" y="3896864"/>
            <a:ext cx="252000" cy="2505"/>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369325" y="4891164"/>
            <a:ext cx="252000" cy="2505"/>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382025" y="5407201"/>
            <a:ext cx="252000" cy="2505"/>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180485" y="2048193"/>
            <a:ext cx="3175" cy="185420"/>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 2024</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95325" y="728663"/>
            <a:ext cx="9019500" cy="387798"/>
          </a:xfrm>
        </p:spPr>
        <p:txBody>
          <a:bodyPr/>
          <a:lstStyle/>
          <a:p>
            <a:r>
              <a:rPr lang="en-AU" dirty="0"/>
              <a:t>To upload a new map, begin by clicking “Add”</a:t>
            </a:r>
          </a:p>
        </p:txBody>
      </p:sp>
      <p:sp>
        <p:nvSpPr>
          <p:cNvPr id="7" name="Text Placeholder 6"/>
          <p:cNvSpPr>
            <a:spLocks noGrp="1"/>
          </p:cNvSpPr>
          <p:nvPr>
            <p:ph type="body" sz="quarter" idx="10"/>
          </p:nvPr>
        </p:nvSpPr>
        <p:spPr/>
        <p:txBody>
          <a:bodyPr/>
          <a:lstStyle/>
          <a:p>
            <a:r>
              <a:rPr lang="en-AU" dirty="0"/>
              <a:t>Module 2: map upload</a:t>
            </a:r>
          </a:p>
        </p:txBody>
      </p:sp>
      <p:pic>
        <p:nvPicPr>
          <p:cNvPr id="14" name="Picture 13" descr="C:\Users\AR\Pictures\Screenshots\Screenshot 2024-03-04 152131.pngScreenshot 2024-03-04 152131"/>
          <p:cNvPicPr>
            <a:picLocks noChangeAspect="1"/>
          </p:cNvPicPr>
          <p:nvPr/>
        </p:nvPicPr>
        <p:blipFill>
          <a:blip r:embed="rId2"/>
          <a:srcRect t="1212" b="31097"/>
          <a:stretch>
            <a:fillRect/>
          </a:stretch>
        </p:blipFill>
        <p:spPr>
          <a:xfrm>
            <a:off x="1218197" y="1545389"/>
            <a:ext cx="9228455" cy="4651375"/>
          </a:xfrm>
          <a:prstGeom prst="rect">
            <a:avLst/>
          </a:prstGeom>
        </p:spPr>
      </p:pic>
      <p:sp>
        <p:nvSpPr>
          <p:cNvPr id="18" name="Rectangle 17"/>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 2024</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0" name="Rectangles 1">
            <a:extLst>
              <a:ext uri="{FF2B5EF4-FFF2-40B4-BE49-F238E27FC236}">
                <a16:creationId xmlns:a16="http://schemas.microsoft.com/office/drawing/2014/main" id="{3B761F39-E769-1E3A-F687-25BAA83BC2F5}"/>
              </a:ext>
            </a:extLst>
          </p:cNvPr>
          <p:cNvSpPr/>
          <p:nvPr/>
        </p:nvSpPr>
        <p:spPr>
          <a:xfrm>
            <a:off x="9699119" y="2531444"/>
            <a:ext cx="718658" cy="372927"/>
          </a:xfrm>
          <a:prstGeom prst="rect">
            <a:avLst/>
          </a:prstGeom>
          <a:noFill/>
          <a:ln w="12700">
            <a:solidFill>
              <a:schemeClr val="accent5"/>
            </a:solidFill>
          </a:ln>
          <a:effectLst>
            <a:glow rad="101600">
              <a:schemeClr val="accent5">
                <a:satMod val="175000"/>
                <a:alpha val="40000"/>
              </a:schemeClr>
            </a:glo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630974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a:t>Select “Upload a Map”</a:t>
            </a:r>
          </a:p>
        </p:txBody>
      </p:sp>
      <p:sp>
        <p:nvSpPr>
          <p:cNvPr id="7" name="Text Placeholder 6"/>
          <p:cNvSpPr>
            <a:spLocks noGrp="1"/>
          </p:cNvSpPr>
          <p:nvPr>
            <p:ph type="body" sz="quarter" idx="10"/>
          </p:nvPr>
        </p:nvSpPr>
        <p:spPr/>
        <p:txBody>
          <a:bodyPr/>
          <a:lstStyle/>
          <a:p>
            <a:r>
              <a:rPr lang="en-AU" dirty="0"/>
              <a:t>Module 2: map upload</a:t>
            </a:r>
          </a:p>
        </p:txBody>
      </p:sp>
      <p:sp>
        <p:nvSpPr>
          <p:cNvPr id="8" name="TextBox 7"/>
          <p:cNvSpPr txBox="1"/>
          <p:nvPr/>
        </p:nvSpPr>
        <p:spPr>
          <a:xfrm flipH="1">
            <a:off x="9346739" y="1634526"/>
            <a:ext cx="2317286" cy="12567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From here, you can either:</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Upload a map, or</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Create a new venue / hall. This only needs to be done once per hall</a:t>
            </a:r>
          </a:p>
        </p:txBody>
      </p:sp>
      <p:pic>
        <p:nvPicPr>
          <p:cNvPr id="3" name="Picture 2"/>
          <p:cNvPicPr>
            <a:picLocks noChangeAspect="1"/>
          </p:cNvPicPr>
          <p:nvPr/>
        </p:nvPicPr>
        <p:blipFill>
          <a:blip r:embed="rId2"/>
          <a:stretch>
            <a:fillRect/>
          </a:stretch>
        </p:blipFill>
        <p:spPr>
          <a:xfrm>
            <a:off x="695325" y="1628775"/>
            <a:ext cx="7920000" cy="4296579"/>
          </a:xfrm>
          <a:prstGeom prst="rect">
            <a:avLst/>
          </a:prstGeom>
        </p:spPr>
      </p:pic>
      <p:sp>
        <p:nvSpPr>
          <p:cNvPr id="4" name="Rectangles 1"/>
          <p:cNvSpPr/>
          <p:nvPr/>
        </p:nvSpPr>
        <p:spPr>
          <a:xfrm>
            <a:off x="7939089" y="2354265"/>
            <a:ext cx="608012" cy="357600"/>
          </a:xfrm>
          <a:prstGeom prst="rect">
            <a:avLst/>
          </a:prstGeom>
          <a:noFill/>
          <a:ln w="12700">
            <a:solidFill>
              <a:schemeClr val="accent5"/>
            </a:solidFill>
          </a:ln>
          <a:effectLst>
            <a:glow rad="101600">
              <a:schemeClr val="accent5">
                <a:satMod val="175000"/>
                <a:alpha val="40000"/>
              </a:schemeClr>
            </a:glo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ctangle 4"/>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 March 2024</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775597"/>
          </a:xfrm>
        </p:spPr>
        <p:txBody>
          <a:bodyPr/>
          <a:lstStyle/>
          <a:p>
            <a:r>
              <a:rPr lang="en-AU" dirty="0"/>
              <a:t>[Optional] If the hall is not in the system, you need to add a new venue / hall…</a:t>
            </a:r>
          </a:p>
        </p:txBody>
      </p:sp>
      <p:sp>
        <p:nvSpPr>
          <p:cNvPr id="3" name="Text Placeholder 2"/>
          <p:cNvSpPr>
            <a:spLocks noGrp="1"/>
          </p:cNvSpPr>
          <p:nvPr>
            <p:ph type="body" sz="quarter" idx="10"/>
          </p:nvPr>
        </p:nvSpPr>
        <p:spPr/>
        <p:txBody>
          <a:bodyPr/>
          <a:lstStyle/>
          <a:p>
            <a:r>
              <a:rPr lang="en-AU" dirty="0"/>
              <a:t>MODULE 2: MAP UPLOAD</a:t>
            </a:r>
          </a:p>
        </p:txBody>
      </p:sp>
      <p:pic>
        <p:nvPicPr>
          <p:cNvPr id="5" name="Picture 4"/>
          <p:cNvPicPr>
            <a:picLocks noChangeAspect="1"/>
          </p:cNvPicPr>
          <p:nvPr/>
        </p:nvPicPr>
        <p:blipFill>
          <a:blip r:embed="rId2"/>
          <a:stretch>
            <a:fillRect/>
          </a:stretch>
        </p:blipFill>
        <p:spPr>
          <a:xfrm>
            <a:off x="695325" y="1628775"/>
            <a:ext cx="7920000" cy="4307950"/>
          </a:xfrm>
          <a:prstGeom prst="rect">
            <a:avLst/>
          </a:prstGeom>
        </p:spPr>
      </p:pic>
      <p:sp>
        <p:nvSpPr>
          <p:cNvPr id="6" name="TextBox 5"/>
          <p:cNvSpPr txBox="1"/>
          <p:nvPr/>
        </p:nvSpPr>
        <p:spPr>
          <a:xfrm flipH="1">
            <a:off x="9346739" y="1634526"/>
            <a:ext cx="2317286" cy="3185487"/>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are a floor marking contractor that works across different venues, you may need to add a “New venue” before adding a new hall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are a venue, simply select “Existing venue”, select your venue and then add a new hall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Remember: This step is only relevant if the hall is not yet in the system</a:t>
            </a:r>
          </a:p>
        </p:txBody>
      </p:sp>
      <p:sp>
        <p:nvSpPr>
          <p:cNvPr id="7" name="Rectangle 6"/>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 March 2024</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E1ED1106-7615-210A-628F-87C140C81B49}"/>
              </a:ext>
            </a:extLst>
          </p:cNvPr>
          <p:cNvSpPr/>
          <p:nvPr/>
        </p:nvSpPr>
        <p:spPr>
          <a:xfrm>
            <a:off x="3506251" y="2528789"/>
            <a:ext cx="592783" cy="132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56FFC4CC-4957-84D1-944F-06B969D26343}"/>
              </a:ext>
            </a:extLst>
          </p:cNvPr>
          <p:cNvSpPr/>
          <p:nvPr/>
        </p:nvSpPr>
        <p:spPr>
          <a:xfrm>
            <a:off x="3506250" y="3362785"/>
            <a:ext cx="592783" cy="132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Start off by specifying the name of the show </a:t>
            </a:r>
          </a:p>
        </p:txBody>
      </p:sp>
      <p:sp>
        <p:nvSpPr>
          <p:cNvPr id="3" name="Text Placeholder 2"/>
          <p:cNvSpPr>
            <a:spLocks noGrp="1"/>
          </p:cNvSpPr>
          <p:nvPr>
            <p:ph type="body" sz="quarter" idx="10"/>
          </p:nvPr>
        </p:nvSpPr>
        <p:spPr/>
        <p:txBody>
          <a:bodyPr/>
          <a:lstStyle/>
          <a:p>
            <a:r>
              <a:rPr lang="en-AU" dirty="0"/>
              <a:t>Module 2: map upload</a:t>
            </a:r>
          </a:p>
        </p:txBody>
      </p:sp>
      <p:pic>
        <p:nvPicPr>
          <p:cNvPr id="5" name="Picture 4"/>
          <p:cNvPicPr>
            <a:picLocks noChangeAspect="1"/>
          </p:cNvPicPr>
          <p:nvPr/>
        </p:nvPicPr>
        <p:blipFill>
          <a:blip r:embed="rId2"/>
          <a:stretch>
            <a:fillRect/>
          </a:stretch>
        </p:blipFill>
        <p:spPr>
          <a:xfrm>
            <a:off x="690600" y="1628775"/>
            <a:ext cx="7920000" cy="4294677"/>
          </a:xfrm>
          <a:prstGeom prst="rect">
            <a:avLst/>
          </a:prstGeom>
        </p:spPr>
      </p:pic>
      <p:sp>
        <p:nvSpPr>
          <p:cNvPr id="6" name="TextBox 5"/>
          <p:cNvSpPr txBox="1"/>
          <p:nvPr/>
        </p:nvSpPr>
        <p:spPr>
          <a:xfrm flipH="1">
            <a:off x="9346739" y="1634526"/>
            <a:ext cx="2317286" cy="80021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the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show</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the map is for. If the show is not in the system, input the show details</a:t>
            </a:r>
          </a:p>
        </p:txBody>
      </p:sp>
      <p:pic>
        <p:nvPicPr>
          <p:cNvPr id="8" name="Picture 7"/>
          <p:cNvPicPr>
            <a:picLocks noChangeAspect="1"/>
          </p:cNvPicPr>
          <p:nvPr/>
        </p:nvPicPr>
        <p:blipFill>
          <a:blip r:embed="rId3"/>
          <a:stretch>
            <a:fillRect/>
          </a:stretch>
        </p:blipFill>
        <p:spPr>
          <a:xfrm>
            <a:off x="9346739" y="2606216"/>
            <a:ext cx="2315006" cy="1212250"/>
          </a:xfrm>
          <a:prstGeom prst="rect">
            <a:avLst/>
          </a:prstGeom>
        </p:spPr>
      </p:pic>
      <p:sp>
        <p:nvSpPr>
          <p:cNvPr id="9" name="TextBox 8"/>
          <p:cNvSpPr txBox="1"/>
          <p:nvPr/>
        </p:nvSpPr>
        <p:spPr>
          <a:xfrm flipH="1">
            <a:off x="9346739" y="4094961"/>
            <a:ext cx="2317286" cy="52835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the venue </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the hall </a:t>
            </a:r>
          </a:p>
        </p:txBody>
      </p:sp>
      <p:sp>
        <p:nvSpPr>
          <p:cNvPr id="10" name="Rectangle 9"/>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E0692B6E-49F5-6C9F-CA5B-AAB9AA164873}"/>
              </a:ext>
            </a:extLst>
          </p:cNvPr>
          <p:cNvSpPr/>
          <p:nvPr/>
        </p:nvSpPr>
        <p:spPr>
          <a:xfrm>
            <a:off x="3506251" y="2730588"/>
            <a:ext cx="592783" cy="132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C5E0D530-F592-B81C-F82C-A7853F83C5E9}"/>
              </a:ext>
            </a:extLst>
          </p:cNvPr>
          <p:cNvSpPr/>
          <p:nvPr/>
        </p:nvSpPr>
        <p:spPr>
          <a:xfrm>
            <a:off x="1804627" y="3250177"/>
            <a:ext cx="592783" cy="132430"/>
          </a:xfrm>
          <a:prstGeom prst="rect">
            <a:avLst/>
          </a:prstGeom>
          <a:solidFill>
            <a:srgbClr val="ADA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Upload your map</a:t>
            </a:r>
          </a:p>
        </p:txBody>
      </p:sp>
      <p:sp>
        <p:nvSpPr>
          <p:cNvPr id="3" name="Text Placeholder 2"/>
          <p:cNvSpPr>
            <a:spLocks noGrp="1"/>
          </p:cNvSpPr>
          <p:nvPr>
            <p:ph type="body" sz="quarter" idx="10"/>
          </p:nvPr>
        </p:nvSpPr>
        <p:spPr/>
        <p:txBody>
          <a:bodyPr/>
          <a:lstStyle/>
          <a:p>
            <a:r>
              <a:rPr lang="en-AU" dirty="0"/>
              <a:t>Module 2: map upload</a:t>
            </a:r>
          </a:p>
        </p:txBody>
      </p:sp>
      <p:sp>
        <p:nvSpPr>
          <p:cNvPr id="4" name="TextBox 3"/>
          <p:cNvSpPr txBox="1"/>
          <p:nvPr/>
        </p:nvSpPr>
        <p:spPr>
          <a:xfrm flipH="1">
            <a:off x="9346739" y="1634526"/>
            <a:ext cx="2317286" cy="4255011"/>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Upload your map as a DXF file. DXF 2007 is recommended.</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Enter the version number.</a:t>
            </a:r>
          </a:p>
          <a:p>
            <a:pPr marL="625475" marR="0" lvl="1" indent="-17780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this is the first version of the map for that show, enter “01”</a:t>
            </a:r>
          </a:p>
          <a:p>
            <a:pPr marL="625475" marR="0" lvl="1" indent="-17780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later upload an updated file, enter “02” and so on</a:t>
            </a:r>
          </a:p>
          <a:p>
            <a:pPr marL="625475" marR="0" lvl="1" indent="-17780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portal will not accept two maps with the same version number</a:t>
            </a:r>
          </a:p>
          <a:p>
            <a:pPr marL="276225" marR="0" lvl="0" indent="-285750" algn="l" defTabSz="914400" rtl="0" eaLnBrk="1" fontAlgn="auto" latinLnBrk="0" hangingPunct="1">
              <a:lnSpc>
                <a:spcPct val="100000"/>
              </a:lnSpc>
              <a:spcBef>
                <a:spcPts val="400"/>
              </a:spcBef>
              <a:spcAft>
                <a:spcPts val="4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a paint colour you plan to use to mark the show</a:t>
            </a:r>
          </a:p>
          <a:p>
            <a:pPr marL="276225" marR="0" lvl="0" indent="-285750" algn="l" defTabSz="914400" rtl="0" eaLnBrk="1" fontAlgn="auto" latinLnBrk="0" hangingPunct="1">
              <a:lnSpc>
                <a:spcPct val="100000"/>
              </a:lnSpc>
              <a:spcBef>
                <a:spcPts val="400"/>
              </a:spcBef>
              <a:spcAft>
                <a:spcPts val="4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“Parse Map”</a:t>
            </a:r>
          </a:p>
        </p:txBody>
      </p:sp>
      <p:sp>
        <p:nvSpPr>
          <p:cNvPr id="8" name="Rectangle 7"/>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9" name="Group 8"/>
          <p:cNvGrpSpPr/>
          <p:nvPr/>
        </p:nvGrpSpPr>
        <p:grpSpPr>
          <a:xfrm>
            <a:off x="695325" y="1628775"/>
            <a:ext cx="7919720" cy="4296410"/>
            <a:chOff x="1095" y="2565"/>
            <a:chExt cx="12472" cy="6766"/>
          </a:xfrm>
        </p:grpSpPr>
        <p:pic>
          <p:nvPicPr>
            <p:cNvPr id="7" name="Picture 6"/>
            <p:cNvPicPr>
              <a:picLocks noChangeAspect="1"/>
            </p:cNvPicPr>
            <p:nvPr/>
          </p:nvPicPr>
          <p:blipFill>
            <a:blip r:embed="rId2"/>
            <a:stretch>
              <a:fillRect/>
            </a:stretch>
          </p:blipFill>
          <p:spPr>
            <a:xfrm>
              <a:off x="1095" y="2565"/>
              <a:ext cx="12472" cy="6766"/>
            </a:xfrm>
            <a:prstGeom prst="rect">
              <a:avLst/>
            </a:prstGeom>
          </p:spPr>
        </p:pic>
        <p:pic>
          <p:nvPicPr>
            <p:cNvPr id="6" name="Picture 5"/>
            <p:cNvPicPr>
              <a:picLocks noChangeAspect="1"/>
            </p:cNvPicPr>
            <p:nvPr/>
          </p:nvPicPr>
          <p:blipFill>
            <a:blip r:embed="rId3"/>
            <a:srcRect l="2108" t="1964" r="3039" b="826"/>
            <a:stretch>
              <a:fillRect/>
            </a:stretch>
          </p:blipFill>
          <p:spPr>
            <a:xfrm>
              <a:off x="5205" y="2881"/>
              <a:ext cx="4239" cy="6318"/>
            </a:xfrm>
            <a:prstGeom prst="rect">
              <a:avLst/>
            </a:prstGeom>
          </p:spPr>
        </p:pic>
      </p:grpSp>
      <p:sp>
        <p:nvSpPr>
          <p:cNvPr id="11" name="TextBox 10">
            <a:extLst>
              <a:ext uri="{FF2B5EF4-FFF2-40B4-BE49-F238E27FC236}">
                <a16:creationId xmlns:a16="http://schemas.microsoft.com/office/drawing/2014/main" id="{F5D53BD2-97FD-BFE0-7695-295A71B0EECF}"/>
              </a:ext>
            </a:extLst>
          </p:cNvPr>
          <p:cNvSpPr txBox="1"/>
          <p:nvPr/>
        </p:nvSpPr>
        <p:spPr>
          <a:xfrm>
            <a:off x="3305175" y="6065871"/>
            <a:ext cx="5861119" cy="466794"/>
          </a:xfrm>
          <a:prstGeom prst="rect">
            <a:avLst/>
          </a:prstGeom>
          <a:noFill/>
        </p:spPr>
        <p:txBody>
          <a:bodyPr wrap="square" lIns="0" tIns="0" rIns="0" bIns="0" rtlCol="0">
            <a:spAutoFit/>
          </a:bodyPr>
          <a:lstStyle>
            <a:defPPr>
              <a:defRPr lang="en-US"/>
            </a:defPPr>
            <a:lvl1pPr marL="285750" indent="-285750">
              <a:spcBef>
                <a:spcPts val="500"/>
              </a:spcBef>
              <a:spcAft>
                <a:spcPts val="500"/>
              </a:spcAft>
              <a:buFont typeface="Wingdings" panose="05000000000000000000" pitchFamily="2" charset="2"/>
              <a:buChar char="q"/>
              <a:defRPr sz="1300">
                <a:latin typeface="Segoe UI" panose="020B0502040204020203" pitchFamily="34" charset="0"/>
                <a:cs typeface="Segoe UI" panose="020B0502040204020203" pitchFamily="34" charset="0"/>
              </a:defRPr>
            </a:lvl1pPr>
            <a:lvl2pPr marL="625475" lvl="1" indent="-177800">
              <a:spcBef>
                <a:spcPts val="400"/>
              </a:spcBef>
              <a:spcAft>
                <a:spcPts val="400"/>
              </a:spcAft>
              <a:buFont typeface="Arial" panose="020B0604020202020204" pitchFamily="34" charset="0"/>
              <a:buChar char="̶"/>
              <a:defRPr sz="1300">
                <a:latin typeface="Segoe UI" panose="020B0502040204020203" pitchFamily="34" charset="0"/>
                <a:cs typeface="Segoe UI" panose="020B0502040204020203" pitchFamily="34" charset="0"/>
              </a:defRPr>
            </a:lvl2pPr>
          </a:lstStyle>
          <a:p>
            <a:pPr marL="0" marR="0" lvl="0" indent="0" algn="l" defTabSz="914400" rtl="0" eaLnBrk="1" fontAlgn="auto" latinLnBrk="0" hangingPunct="1">
              <a:lnSpc>
                <a:spcPct val="100000"/>
              </a:lnSpc>
              <a:spcBef>
                <a:spcPts val="500"/>
              </a:spcBef>
              <a:spcAft>
                <a:spcPts val="500"/>
              </a:spcAft>
              <a:buClrTx/>
              <a:buSzTx/>
              <a:buFont typeface="Wingdings" panose="05000000000000000000" pitchFamily="2" charset="2"/>
              <a:buNone/>
              <a:tabLst/>
              <a:defRPr/>
            </a:pPr>
            <a:r>
              <a:rPr kumimoji="0" lang="en-GB" altLang="en-US"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You have the option to provide your planned marking date </a:t>
            </a:r>
          </a:p>
          <a:p>
            <a:pPr marL="0" marR="0" lvl="0" indent="0" algn="l" defTabSz="914400" rtl="0" eaLnBrk="1" fontAlgn="auto" latinLnBrk="0" hangingPunct="1">
              <a:lnSpc>
                <a:spcPct val="100000"/>
              </a:lnSpc>
              <a:spcBef>
                <a:spcPts val="500"/>
              </a:spcBef>
              <a:spcAft>
                <a:spcPts val="500"/>
              </a:spcAft>
              <a:buClrTx/>
              <a:buSzTx/>
              <a:buFont typeface="Wingdings" panose="05000000000000000000" pitchFamily="2" charset="2"/>
              <a:buNone/>
              <a:tabLst/>
              <a:defRPr/>
            </a:pPr>
            <a:r>
              <a:rPr kumimoji="0" lang="en-GB" altLang="en-US"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Providing this date allows us to allocate support resources effectively</a:t>
            </a:r>
          </a:p>
        </p:txBody>
      </p:sp>
      <p:cxnSp>
        <p:nvCxnSpPr>
          <p:cNvPr id="12" name="Straight Arrow Connector 11">
            <a:extLst>
              <a:ext uri="{FF2B5EF4-FFF2-40B4-BE49-F238E27FC236}">
                <a16:creationId xmlns:a16="http://schemas.microsoft.com/office/drawing/2014/main" id="{5BFEB837-3DC8-6A29-502B-BE42BEF81BDF}"/>
              </a:ext>
            </a:extLst>
          </p:cNvPr>
          <p:cNvCxnSpPr>
            <a:cxnSpLocks/>
          </p:cNvCxnSpPr>
          <p:nvPr/>
        </p:nvCxnSpPr>
        <p:spPr>
          <a:xfrm flipV="1">
            <a:off x="3457622" y="4474530"/>
            <a:ext cx="0" cy="1567495"/>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1FB469E-1714-455A-5F18-833700B75485}"/>
              </a:ext>
            </a:extLst>
          </p:cNvPr>
          <p:cNvSpPr/>
          <p:nvPr/>
        </p:nvSpPr>
        <p:spPr>
          <a:xfrm>
            <a:off x="1804627" y="3250177"/>
            <a:ext cx="592783" cy="132430"/>
          </a:xfrm>
          <a:prstGeom prst="rect">
            <a:avLst/>
          </a:prstGeom>
          <a:solidFill>
            <a:srgbClr val="ADA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This training course contains 7 modules</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0: introduction</a:t>
            </a:r>
          </a:p>
        </p:txBody>
      </p:sp>
      <p:sp>
        <p:nvSpPr>
          <p:cNvPr id="6" name="Rectangle 5"/>
          <p:cNvSpPr/>
          <p:nvPr/>
        </p:nvSpPr>
        <p:spPr>
          <a:xfrm>
            <a:off x="20935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Overview</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Introducing the components of the Lionel system – Robot, Guiding Station, Reference Beacon, Map Server – and how they work together</a:t>
            </a:r>
          </a:p>
        </p:txBody>
      </p:sp>
      <p:sp>
        <p:nvSpPr>
          <p:cNvPr id="7" name="Rectangle: Rounded Corners 6"/>
          <p:cNvSpPr/>
          <p:nvPr/>
        </p:nvSpPr>
        <p:spPr>
          <a:xfrm>
            <a:off x="273313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1</a:t>
            </a:r>
          </a:p>
        </p:txBody>
      </p:sp>
      <p:sp>
        <p:nvSpPr>
          <p:cNvPr id="8" name="Rectangle 7"/>
          <p:cNvSpPr/>
          <p:nvPr/>
        </p:nvSpPr>
        <p:spPr>
          <a:xfrm>
            <a:off x="4890000" y="199421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Map Upload</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Walking through how to use the User Portal to upload, process and edit your maps</a:t>
            </a:r>
          </a:p>
        </p:txBody>
      </p:sp>
      <p:sp>
        <p:nvSpPr>
          <p:cNvPr id="9" name="Rectangle: Rounded Corners 8"/>
          <p:cNvSpPr/>
          <p:nvPr/>
        </p:nvSpPr>
        <p:spPr>
          <a:xfrm>
            <a:off x="552958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2</a:t>
            </a:r>
          </a:p>
        </p:txBody>
      </p:sp>
      <p:sp>
        <p:nvSpPr>
          <p:cNvPr id="12" name="Rectangle 11"/>
          <p:cNvSpPr/>
          <p:nvPr/>
        </p:nvSpPr>
        <p:spPr>
          <a:xfrm>
            <a:off x="76864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On-Site Preparation</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steps to take on-site before the job: charging batteries, opening the Map Server Box, syncing the latest map and preparing the paint</a:t>
            </a:r>
          </a:p>
        </p:txBody>
      </p:sp>
      <p:sp>
        <p:nvSpPr>
          <p:cNvPr id="13" name="Rectangle: Rounded Corners 12"/>
          <p:cNvSpPr/>
          <p:nvPr/>
        </p:nvSpPr>
        <p:spPr>
          <a:xfrm>
            <a:off x="8326030" y="1802443"/>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3</a:t>
            </a:r>
          </a:p>
        </p:txBody>
      </p:sp>
      <p:sp>
        <p:nvSpPr>
          <p:cNvPr id="14" name="Rectangle 13"/>
          <p:cNvSpPr/>
          <p:nvPr/>
        </p:nvSpPr>
        <p:spPr>
          <a:xfrm>
            <a:off x="695325" y="439517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Equipment Set-Up</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how to set up and calibrate the equipment on-site (the Reference Beacons, Guiding Station and Lionel Robot)</a:t>
            </a:r>
          </a:p>
        </p:txBody>
      </p:sp>
      <p:sp>
        <p:nvSpPr>
          <p:cNvPr id="15" name="Rectangle: Rounded Corners 14"/>
          <p:cNvSpPr/>
          <p:nvPr/>
        </p:nvSpPr>
        <p:spPr>
          <a:xfrm>
            <a:off x="13349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4</a:t>
            </a:r>
          </a:p>
        </p:txBody>
      </p:sp>
      <p:sp>
        <p:nvSpPr>
          <p:cNvPr id="16" name="Rectangle 15"/>
          <p:cNvSpPr/>
          <p:nvPr/>
        </p:nvSpPr>
        <p:spPr>
          <a:xfrm>
            <a:off x="3491775" y="439517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Job Supervision</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how to use the Map Server to monitor Lionel as it marks your floors</a:t>
            </a:r>
          </a:p>
        </p:txBody>
      </p:sp>
      <p:sp>
        <p:nvSpPr>
          <p:cNvPr id="17" name="Rectangle: Rounded Corners 16"/>
          <p:cNvSpPr/>
          <p:nvPr/>
        </p:nvSpPr>
        <p:spPr>
          <a:xfrm>
            <a:off x="41313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5</a:t>
            </a:r>
          </a:p>
        </p:txBody>
      </p:sp>
      <p:sp>
        <p:nvSpPr>
          <p:cNvPr id="18" name="Rectangle 17"/>
          <p:cNvSpPr/>
          <p:nvPr/>
        </p:nvSpPr>
        <p:spPr>
          <a:xfrm>
            <a:off x="6288225" y="4395179"/>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Clean Up</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the steps you need to take after Lionel completes a job to care for the equipment</a:t>
            </a:r>
          </a:p>
        </p:txBody>
      </p:sp>
      <p:sp>
        <p:nvSpPr>
          <p:cNvPr id="19" name="Rectangle: Rounded Corners 18"/>
          <p:cNvSpPr/>
          <p:nvPr/>
        </p:nvSpPr>
        <p:spPr>
          <a:xfrm>
            <a:off x="69278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6</a:t>
            </a:r>
          </a:p>
        </p:txBody>
      </p:sp>
      <p:sp>
        <p:nvSpPr>
          <p:cNvPr id="20" name="Rectangle 19"/>
          <p:cNvSpPr/>
          <p:nvPr/>
        </p:nvSpPr>
        <p:spPr>
          <a:xfrm>
            <a:off x="9084675" y="4395177"/>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algn="ctr">
              <a:spcBef>
                <a:spcPts val="300"/>
              </a:spcBef>
              <a:spcAft>
                <a:spcPts val="300"/>
              </a:spcAft>
            </a:pPr>
            <a:r>
              <a:rPr lang="en-AU" sz="1300" b="1" dirty="0">
                <a:solidFill>
                  <a:schemeClr val="bg1"/>
                </a:solidFill>
                <a:latin typeface="Segoe UI" panose="020B0502040204020203" pitchFamily="34" charset="0"/>
                <a:cs typeface="Segoe UI" panose="020B0502040204020203" pitchFamily="34" charset="0"/>
              </a:rPr>
              <a:t>Proactive Care &amp; Troubleshooting</a:t>
            </a:r>
          </a:p>
          <a:p>
            <a:pPr algn="ctr">
              <a:spcBef>
                <a:spcPts val="300"/>
              </a:spcBef>
              <a:spcAft>
                <a:spcPts val="300"/>
              </a:spcAft>
            </a:pPr>
            <a:r>
              <a:rPr lang="en-AU" sz="1300" dirty="0">
                <a:solidFill>
                  <a:schemeClr val="bg1"/>
                </a:solidFill>
                <a:latin typeface="Segoe UI" panose="020B0502040204020203" pitchFamily="34" charset="0"/>
                <a:cs typeface="Segoe UI" panose="020B0502040204020203" pitchFamily="34" charset="0"/>
              </a:rPr>
              <a:t>Demonstrating the proactive maintenance processes you need to perform and the common reactive troubleshooting methods </a:t>
            </a:r>
          </a:p>
        </p:txBody>
      </p:sp>
      <p:sp>
        <p:nvSpPr>
          <p:cNvPr id="21" name="Rectangle: Rounded Corners 20"/>
          <p:cNvSpPr/>
          <p:nvPr/>
        </p:nvSpPr>
        <p:spPr>
          <a:xfrm>
            <a:off x="97242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algn="ctr"/>
            <a:r>
              <a:rPr lang="en-AU" sz="1300" dirty="0">
                <a:solidFill>
                  <a:schemeClr val="bg1"/>
                </a:solidFill>
                <a:latin typeface="Segoe UI" panose="020B0502040204020203" pitchFamily="34" charset="0"/>
                <a:cs typeface="Segoe UI" panose="020B0502040204020203" pitchFamily="34" charset="0"/>
              </a:rPr>
              <a:t>Module 7</a:t>
            </a:r>
          </a:p>
        </p:txBody>
      </p:sp>
      <p:sp>
        <p:nvSpPr>
          <p:cNvPr id="4" name="Rectangle: Rounded Corners 3"/>
          <p:cNvSpPr/>
          <p:nvPr/>
        </p:nvSpPr>
        <p:spPr>
          <a:xfrm>
            <a:off x="10047288" y="1200236"/>
            <a:ext cx="288000" cy="1361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5" name="TextBox 4"/>
          <p:cNvSpPr txBox="1"/>
          <p:nvPr/>
        </p:nvSpPr>
        <p:spPr>
          <a:xfrm flipH="1">
            <a:off x="10454003" y="1183697"/>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In the office</a:t>
            </a:r>
          </a:p>
        </p:txBody>
      </p:sp>
      <p:sp>
        <p:nvSpPr>
          <p:cNvPr id="22" name="Rectangle: Rounded Corners 21"/>
          <p:cNvSpPr/>
          <p:nvPr/>
        </p:nvSpPr>
        <p:spPr>
          <a:xfrm>
            <a:off x="10047288" y="1432694"/>
            <a:ext cx="288000" cy="13619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algn="ctr"/>
            <a:endParaRPr lang="en-AU" sz="1300" dirty="0">
              <a:solidFill>
                <a:schemeClr val="bg1"/>
              </a:solidFill>
              <a:latin typeface="Segoe UI" panose="020B0502040204020203" pitchFamily="34" charset="0"/>
              <a:cs typeface="Segoe UI" panose="020B0502040204020203" pitchFamily="34" charset="0"/>
            </a:endParaRPr>
          </a:p>
        </p:txBody>
      </p:sp>
      <p:sp>
        <p:nvSpPr>
          <p:cNvPr id="23" name="TextBox 22"/>
          <p:cNvSpPr txBox="1"/>
          <p:nvPr/>
        </p:nvSpPr>
        <p:spPr>
          <a:xfrm flipH="1">
            <a:off x="10454003" y="1416155"/>
            <a:ext cx="1132839" cy="169277"/>
          </a:xfrm>
          <a:prstGeom prst="rect">
            <a:avLst/>
          </a:prstGeom>
          <a:noFill/>
        </p:spPr>
        <p:txBody>
          <a:bodyPr wrap="square" lIns="0" tIns="0" rIns="0" bIns="0" rtlCol="0">
            <a:spAutoFit/>
          </a:bodyPr>
          <a:lstStyle/>
          <a:p>
            <a:pPr>
              <a:spcBef>
                <a:spcPts val="300"/>
              </a:spcBef>
              <a:spcAft>
                <a:spcPts val="300"/>
              </a:spcAft>
            </a:pPr>
            <a:r>
              <a:rPr lang="en-AU" sz="1100" dirty="0">
                <a:latin typeface="Segoe UI" panose="020B0502040204020203" pitchFamily="34" charset="0"/>
                <a:cs typeface="Segoe UI" panose="020B0502040204020203" pitchFamily="34" charset="0"/>
              </a:rPr>
              <a:t>On-site</a:t>
            </a:r>
          </a:p>
        </p:txBody>
      </p:sp>
      <p:sp>
        <p:nvSpPr>
          <p:cNvPr id="10" name="Rectangle 9"/>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tx1"/>
                </a:solidFill>
                <a:latin typeface="Segoe UI" panose="020B0502040204020203" pitchFamily="34" charset="0"/>
                <a:cs typeface="Segoe UI" panose="020B0502040204020203" pitchFamily="34" charset="0"/>
              </a:rPr>
              <a:t>Updated since Jan 2022</a:t>
            </a:r>
            <a:endParaRPr lang="zh-CN" altLang="en-US" sz="1200" dirty="0">
              <a:solidFill>
                <a:schemeClr val="tx1"/>
              </a:solidFill>
              <a:latin typeface="Segoe UI" panose="020B0502040204020203" pitchFamily="34" charset="0"/>
              <a:cs typeface="Segoe UI" panose="020B05020402040202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FDAD-E425-A6ED-F410-2554F2603353}"/>
              </a:ext>
            </a:extLst>
          </p:cNvPr>
          <p:cNvSpPr>
            <a:spLocks noGrp="1"/>
          </p:cNvSpPr>
          <p:nvPr>
            <p:ph type="title"/>
          </p:nvPr>
        </p:nvSpPr>
        <p:spPr/>
        <p:txBody>
          <a:bodyPr/>
          <a:lstStyle/>
          <a:p>
            <a:r>
              <a:rPr lang="en-HK" dirty="0"/>
              <a:t>Confirm the target layout is named ‘Model’ </a:t>
            </a:r>
          </a:p>
        </p:txBody>
      </p:sp>
      <p:sp>
        <p:nvSpPr>
          <p:cNvPr id="3" name="Text Placeholder 2">
            <a:extLst>
              <a:ext uri="{FF2B5EF4-FFF2-40B4-BE49-F238E27FC236}">
                <a16:creationId xmlns:a16="http://schemas.microsoft.com/office/drawing/2014/main" id="{A64123A1-0B06-78DC-FAD7-320437BF9CA6}"/>
              </a:ext>
            </a:extLst>
          </p:cNvPr>
          <p:cNvSpPr>
            <a:spLocks noGrp="1"/>
          </p:cNvSpPr>
          <p:nvPr>
            <p:ph type="body" sz="quarter" idx="10"/>
          </p:nvPr>
        </p:nvSpPr>
        <p:spPr>
          <a:xfrm>
            <a:off x="695325" y="473100"/>
            <a:ext cx="3600000" cy="432939"/>
          </a:xfrm>
        </p:spPr>
        <p:txBody>
          <a:bodyPr/>
          <a:lstStyle/>
          <a:p>
            <a:r>
              <a:rPr lang="en-AU" dirty="0"/>
              <a:t>Module 2: map upload</a:t>
            </a:r>
          </a:p>
          <a:p>
            <a:endParaRPr lang="en-HK" dirty="0"/>
          </a:p>
        </p:txBody>
      </p:sp>
      <p:grpSp>
        <p:nvGrpSpPr>
          <p:cNvPr id="4" name="Group 3">
            <a:extLst>
              <a:ext uri="{FF2B5EF4-FFF2-40B4-BE49-F238E27FC236}">
                <a16:creationId xmlns:a16="http://schemas.microsoft.com/office/drawing/2014/main" id="{CF54D2A1-AA87-9E50-B6DA-2F24D21BE505}"/>
              </a:ext>
            </a:extLst>
          </p:cNvPr>
          <p:cNvGrpSpPr/>
          <p:nvPr/>
        </p:nvGrpSpPr>
        <p:grpSpPr>
          <a:xfrm>
            <a:off x="695325" y="1945814"/>
            <a:ext cx="3717649" cy="2966372"/>
            <a:chOff x="695324" y="1761257"/>
            <a:chExt cx="2915415" cy="2642483"/>
          </a:xfrm>
        </p:grpSpPr>
        <p:pic>
          <p:nvPicPr>
            <p:cNvPr id="5" name="Picture 4"/>
            <p:cNvPicPr>
              <a:picLocks noChangeAspect="1"/>
            </p:cNvPicPr>
            <p:nvPr/>
          </p:nvPicPr>
          <p:blipFill rotWithShape="1">
            <a:blip r:embed="rId2"/>
            <a:srcRect l="2344" t="5124" r="3387" b="3984"/>
            <a:stretch>
              <a:fillRect/>
            </a:stretch>
          </p:blipFill>
          <p:spPr>
            <a:xfrm>
              <a:off x="695325" y="1761257"/>
              <a:ext cx="2915414" cy="1974604"/>
            </a:xfrm>
            <a:prstGeom prst="rect">
              <a:avLst/>
            </a:prstGeom>
            <a:effectLst>
              <a:outerShdw blurRad="50800" dist="38100" dir="2700000" algn="tl" rotWithShape="0">
                <a:prstClr val="black">
                  <a:alpha val="40000"/>
                </a:prstClr>
              </a:outerShdw>
            </a:effectLst>
          </p:spPr>
        </p:pic>
        <p:sp>
          <p:nvSpPr>
            <p:cNvPr id="7" name="TextBox 6"/>
            <p:cNvSpPr txBox="1"/>
            <p:nvPr/>
          </p:nvSpPr>
          <p:spPr>
            <a:xfrm flipH="1">
              <a:off x="695324" y="4234463"/>
              <a:ext cx="2317286"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Target Layout is always “Model”</a:t>
              </a:r>
            </a:p>
          </p:txBody>
        </p:sp>
        <p:cxnSp>
          <p:nvCxnSpPr>
            <p:cNvPr id="32" name="Straight Arrow Connector 31"/>
            <p:cNvCxnSpPr/>
            <p:nvPr/>
          </p:nvCxnSpPr>
          <p:spPr>
            <a:xfrm flipV="1">
              <a:off x="1040869" y="3228196"/>
              <a:ext cx="0" cy="759068"/>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C8A8892D-CA81-A243-9B11-FC54B9E62A92}"/>
              </a:ext>
            </a:extLst>
          </p:cNvPr>
          <p:cNvSpPr txBox="1"/>
          <p:nvPr/>
        </p:nvSpPr>
        <p:spPr>
          <a:xfrm flipH="1">
            <a:off x="9346739" y="1634526"/>
            <a:ext cx="2317286" cy="4185761"/>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First, we need to confirm which layout (drawing/ view) you want to work on</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default name for this Target Layout is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‘Model’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most CAD plans, the default name is </a:t>
            </a:r>
            <a:r>
              <a:rPr kumimoji="0" lang="en-US"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‘Model’</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but some files may use a different name. Please confirm your active layout is called ‘Model’ before proceeding</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it is not already named ‘Model’, simply right-click on the tab and rename it to ‘Model’. You should already be familiar with how to rename layouts in your CAD software</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3" name="Picture 12">
            <a:extLst>
              <a:ext uri="{FF2B5EF4-FFF2-40B4-BE49-F238E27FC236}">
                <a16:creationId xmlns:a16="http://schemas.microsoft.com/office/drawing/2014/main" id="{655DC710-D0BD-0438-F21D-4AE50CDA11E8}"/>
              </a:ext>
            </a:extLst>
          </p:cNvPr>
          <p:cNvPicPr>
            <a:picLocks noChangeAspect="1"/>
          </p:cNvPicPr>
          <p:nvPr/>
        </p:nvPicPr>
        <p:blipFill>
          <a:blip r:embed="rId3"/>
          <a:stretch>
            <a:fillRect/>
          </a:stretch>
        </p:blipFill>
        <p:spPr>
          <a:xfrm>
            <a:off x="4653300" y="1945814"/>
            <a:ext cx="4110772" cy="2546673"/>
          </a:xfrm>
          <a:prstGeom prst="rect">
            <a:avLst/>
          </a:prstGeom>
        </p:spPr>
      </p:pic>
      <p:sp>
        <p:nvSpPr>
          <p:cNvPr id="14" name="Rectangles 1">
            <a:extLst>
              <a:ext uri="{FF2B5EF4-FFF2-40B4-BE49-F238E27FC236}">
                <a16:creationId xmlns:a16="http://schemas.microsoft.com/office/drawing/2014/main" id="{070F898B-3A72-9489-3144-3242AFA3917D}"/>
              </a:ext>
            </a:extLst>
          </p:cNvPr>
          <p:cNvSpPr/>
          <p:nvPr/>
        </p:nvSpPr>
        <p:spPr>
          <a:xfrm>
            <a:off x="4599541" y="4087063"/>
            <a:ext cx="608012" cy="357600"/>
          </a:xfrm>
          <a:prstGeom prst="rect">
            <a:avLst/>
          </a:prstGeom>
          <a:noFill/>
          <a:ln w="12700">
            <a:solidFill>
              <a:schemeClr val="accent5"/>
            </a:solidFill>
          </a:ln>
          <a:effectLst>
            <a:glow rad="101600">
              <a:schemeClr val="accent5">
                <a:satMod val="175000"/>
                <a:alpha val="40000"/>
              </a:schemeClr>
            </a:glo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TextBox 14">
            <a:extLst>
              <a:ext uri="{FF2B5EF4-FFF2-40B4-BE49-F238E27FC236}">
                <a16:creationId xmlns:a16="http://schemas.microsoft.com/office/drawing/2014/main" id="{BCF04FD7-7CE1-0441-370F-F3C0483982A5}"/>
              </a:ext>
            </a:extLst>
          </p:cNvPr>
          <p:cNvSpPr txBox="1"/>
          <p:nvPr/>
        </p:nvSpPr>
        <p:spPr>
          <a:xfrm>
            <a:off x="4653299" y="4756680"/>
            <a:ext cx="5861119" cy="169277"/>
          </a:xfrm>
          <a:prstGeom prst="rect">
            <a:avLst/>
          </a:prstGeom>
          <a:noFill/>
        </p:spPr>
        <p:txBody>
          <a:bodyPr wrap="square" lIns="0" tIns="0" rIns="0" bIns="0" rtlCol="0">
            <a:spAutoFit/>
          </a:bodyPr>
          <a:lstStyle>
            <a:defPPr>
              <a:defRPr lang="en-US"/>
            </a:defPPr>
            <a:lvl1pPr marL="285750" indent="-285750">
              <a:spcBef>
                <a:spcPts val="500"/>
              </a:spcBef>
              <a:spcAft>
                <a:spcPts val="500"/>
              </a:spcAft>
              <a:buFont typeface="Wingdings" panose="05000000000000000000" pitchFamily="2" charset="2"/>
              <a:buChar char="q"/>
              <a:defRPr sz="1300">
                <a:latin typeface="Segoe UI" panose="020B0502040204020203" pitchFamily="34" charset="0"/>
                <a:cs typeface="Segoe UI" panose="020B0502040204020203" pitchFamily="34" charset="0"/>
              </a:defRPr>
            </a:lvl1pPr>
            <a:lvl2pPr marL="625475" lvl="1" indent="-177800">
              <a:spcBef>
                <a:spcPts val="400"/>
              </a:spcBef>
              <a:spcAft>
                <a:spcPts val="400"/>
              </a:spcAft>
              <a:buFont typeface="Arial" panose="020B0604020202020204" pitchFamily="34" charset="0"/>
              <a:buChar char="̶"/>
              <a:defRPr sz="1300">
                <a:latin typeface="Segoe UI" panose="020B0502040204020203" pitchFamily="34" charset="0"/>
                <a:cs typeface="Segoe UI" panose="020B0502040204020203" pitchFamily="34" charset="0"/>
              </a:defRPr>
            </a:lvl2pPr>
          </a:lstStyle>
          <a:p>
            <a:pPr marL="0" marR="0" lvl="0" indent="0" algn="l" defTabSz="914400" rtl="0" eaLnBrk="1" fontAlgn="auto" latinLnBrk="0" hangingPunct="1">
              <a:lnSpc>
                <a:spcPct val="100000"/>
              </a:lnSpc>
              <a:spcBef>
                <a:spcPts val="500"/>
              </a:spcBef>
              <a:spcAft>
                <a:spcPts val="500"/>
              </a:spcAft>
              <a:buClrTx/>
              <a:buSzTx/>
              <a:buFont typeface="Wingdings" panose="05000000000000000000" pitchFamily="2" charset="2"/>
              <a:buNone/>
              <a:tabLst/>
              <a:defRPr/>
            </a:pPr>
            <a:r>
              <a:rPr kumimoji="0" lang="en-GB" alt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See this example from a typical CAD</a:t>
            </a:r>
          </a:p>
        </p:txBody>
      </p:sp>
    </p:spTree>
    <p:extLst>
      <p:ext uri="{BB962C8B-B14F-4D97-AF65-F5344CB8AC3E}">
        <p14:creationId xmlns:p14="http://schemas.microsoft.com/office/powerpoint/2010/main" val="1816249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ouble Brace 8"/>
          <p:cNvSpPr/>
          <p:nvPr/>
        </p:nvSpPr>
        <p:spPr>
          <a:xfrm rot="10800000">
            <a:off x="3353659" y="4382958"/>
            <a:ext cx="1799566" cy="1204392"/>
          </a:xfrm>
          <a:prstGeom prst="bracePair">
            <a:avLst/>
          </a:prstGeom>
          <a:ln w="19050">
            <a:solidFill>
              <a:schemeClr val="accent5"/>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8" name="Picture 7"/>
          <p:cNvPicPr>
            <a:picLocks noChangeAspect="1"/>
          </p:cNvPicPr>
          <p:nvPr/>
        </p:nvPicPr>
        <p:blipFill>
          <a:blip r:embed="rId2"/>
          <a:stretch>
            <a:fillRect/>
          </a:stretch>
        </p:blipFill>
        <p:spPr>
          <a:xfrm>
            <a:off x="695325" y="1783404"/>
            <a:ext cx="4239460" cy="4529116"/>
          </a:xfrm>
          <a:prstGeom prst="rect">
            <a:avLst/>
          </a:prstGeom>
        </p:spPr>
      </p:pic>
      <p:sp>
        <p:nvSpPr>
          <p:cNvPr id="2" name="Title 1"/>
          <p:cNvSpPr>
            <a:spLocks noGrp="1"/>
          </p:cNvSpPr>
          <p:nvPr>
            <p:ph type="title"/>
          </p:nvPr>
        </p:nvSpPr>
        <p:spPr>
          <a:xfrm>
            <a:off x="695999" y="728663"/>
            <a:ext cx="7914601" cy="387798"/>
          </a:xfrm>
        </p:spPr>
        <p:txBody>
          <a:bodyPr/>
          <a:lstStyle/>
          <a:p>
            <a:r>
              <a:rPr lang="en-AU" dirty="0"/>
              <a:t>Identify the layers related to Devices</a:t>
            </a:r>
          </a:p>
        </p:txBody>
      </p:sp>
      <p:sp>
        <p:nvSpPr>
          <p:cNvPr id="3" name="Text Placeholder 2"/>
          <p:cNvSpPr>
            <a:spLocks noGrp="1"/>
          </p:cNvSpPr>
          <p:nvPr>
            <p:ph type="body" sz="quarter" idx="10"/>
          </p:nvPr>
        </p:nvSpPr>
        <p:spPr/>
        <p:txBody>
          <a:bodyPr/>
          <a:lstStyle/>
          <a:p>
            <a:r>
              <a:rPr lang="en-AU" dirty="0"/>
              <a:t>Module 2: map upload</a:t>
            </a:r>
          </a:p>
        </p:txBody>
      </p:sp>
      <p:sp>
        <p:nvSpPr>
          <p:cNvPr id="4" name="TextBox 3"/>
          <p:cNvSpPr txBox="1"/>
          <p:nvPr/>
        </p:nvSpPr>
        <p:spPr>
          <a:xfrm flipH="1">
            <a:off x="9163456" y="1504260"/>
            <a:ext cx="2639438" cy="29854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order to convert a CAD file into instructions for the robots, we need to parse the map i.e. allow Lionel to identify the different layers</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first set of layers provide the default positions for all your devices in the hall</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CAD template provided by August Robotics will already have these layers included for you</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the screenshot, we have shown the default layers from CAD template</a:t>
            </a:r>
          </a:p>
        </p:txBody>
      </p:sp>
      <p:sp>
        <p:nvSpPr>
          <p:cNvPr id="15" name="TextBox 14"/>
          <p:cNvSpPr txBox="1"/>
          <p:nvPr/>
        </p:nvSpPr>
        <p:spPr>
          <a:xfrm flipH="1">
            <a:off x="5600356" y="4605085"/>
            <a:ext cx="2938216" cy="155667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These layers contain the locations of all the equipment in the hall, so that the Lionel robots and Guiding Stations can locate each other</a:t>
            </a:r>
          </a:p>
          <a:p>
            <a:pPr marL="0" marR="0" lvl="0" indent="0" algn="l" defTabSz="914400" rtl="0" eaLnBrk="1" fontAlgn="auto" latinLnBrk="0" hangingPunct="1">
              <a:lnSpc>
                <a:spcPct val="100000"/>
              </a:lnSpc>
              <a:spcBef>
                <a:spcPts val="500"/>
              </a:spcBef>
              <a:spcAft>
                <a:spcPts val="500"/>
              </a:spcAft>
              <a:buClrTx/>
              <a:buSzTx/>
              <a:buFont typeface="Wingdings" panose="05000000000000000000" pitchFamily="2" charset="2"/>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While specifying these layers is optional, it is </a:t>
            </a:r>
            <a:r>
              <a:rPr kumimoji="0" lang="en-AU"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highly recommended</a:t>
            </a:r>
          </a:p>
        </p:txBody>
      </p:sp>
      <p:sp>
        <p:nvSpPr>
          <p:cNvPr id="64" name="Rectangle 63"/>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rcRect l="314" t="23857" b="1223"/>
          <a:stretch>
            <a:fillRect/>
          </a:stretch>
        </p:blipFill>
        <p:spPr>
          <a:xfrm>
            <a:off x="4295325" y="1710584"/>
            <a:ext cx="3225800" cy="4162425"/>
          </a:xfrm>
          <a:prstGeom prst="rect">
            <a:avLst/>
          </a:prstGeom>
        </p:spPr>
      </p:pic>
      <p:sp>
        <p:nvSpPr>
          <p:cNvPr id="2" name="Title 1"/>
          <p:cNvSpPr>
            <a:spLocks noGrp="1"/>
          </p:cNvSpPr>
          <p:nvPr>
            <p:ph type="title"/>
          </p:nvPr>
        </p:nvSpPr>
        <p:spPr/>
        <p:txBody>
          <a:bodyPr/>
          <a:lstStyle/>
          <a:p>
            <a:r>
              <a:rPr lang="en-AU" dirty="0"/>
              <a:t>Next, identify the layers related to the marks</a:t>
            </a:r>
          </a:p>
        </p:txBody>
      </p:sp>
      <p:sp>
        <p:nvSpPr>
          <p:cNvPr id="3" name="Text Placeholder 2"/>
          <p:cNvSpPr>
            <a:spLocks noGrp="1"/>
          </p:cNvSpPr>
          <p:nvPr>
            <p:ph type="body" sz="quarter" idx="10"/>
          </p:nvPr>
        </p:nvSpPr>
        <p:spPr/>
        <p:txBody>
          <a:bodyPr/>
          <a:lstStyle/>
          <a:p>
            <a:r>
              <a:rPr lang="en-AU" dirty="0"/>
              <a:t>Module 2: map upload</a:t>
            </a:r>
          </a:p>
        </p:txBody>
      </p:sp>
      <p:sp>
        <p:nvSpPr>
          <p:cNvPr id="43" name="TextBox 42"/>
          <p:cNvSpPr txBox="1"/>
          <p:nvPr/>
        </p:nvSpPr>
        <p:spPr>
          <a:xfrm flipH="1">
            <a:off x="7911199" y="2943188"/>
            <a:ext cx="2147786"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want extra marks in the for long booth edges, tick this box</a:t>
            </a:r>
          </a:p>
        </p:txBody>
      </p:sp>
      <p:sp>
        <p:nvSpPr>
          <p:cNvPr id="64" name="Rectangle 63"/>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42"/>
          <p:cNvSpPr txBox="1"/>
          <p:nvPr/>
        </p:nvSpPr>
        <p:spPr>
          <a:xfrm flipH="1">
            <a:off x="7896672" y="4086452"/>
            <a:ext cx="2147788" cy="113284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a:t>
            </a:r>
            <a:r>
              <a:rPr kumimoji="0" lang="en-GB" alt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 mark is too close to an obstacle, </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a:t>
            </a:r>
            <a:r>
              <a:rPr kumimoji="0" lang="en-GB" alt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‘Extension</a:t>
            </a:r>
            <a:r>
              <a:rPr kumimoji="0" lang="en-GB" alt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Mark’</a:t>
            </a:r>
            <a:r>
              <a:rPr kumimoji="0" lang="en-GB" alt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a:t>
            </a:r>
            <a:r>
              <a:rPr kumimoji="0" lang="en-GB" alt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generated. </a:t>
            </a:r>
            <a:r>
              <a:rPr kumimoji="0" lang="en-GB" alt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distance from the obstacle can be changed</a:t>
            </a:r>
          </a:p>
        </p:txBody>
      </p:sp>
      <p:pic>
        <p:nvPicPr>
          <p:cNvPr id="7" name="Picture 6">
            <a:extLst>
              <a:ext uri="{FF2B5EF4-FFF2-40B4-BE49-F238E27FC236}">
                <a16:creationId xmlns:a16="http://schemas.microsoft.com/office/drawing/2014/main" id="{9BD31223-9F6C-4F3E-A3FB-43A6588A6B68}"/>
              </a:ext>
            </a:extLst>
          </p:cNvPr>
          <p:cNvPicPr>
            <a:picLocks noChangeAspect="1"/>
          </p:cNvPicPr>
          <p:nvPr/>
        </p:nvPicPr>
        <p:blipFill>
          <a:blip r:embed="rId3"/>
          <a:srcRect r="431" b="54717"/>
          <a:stretch>
            <a:fillRect/>
          </a:stretch>
        </p:blipFill>
        <p:spPr>
          <a:xfrm>
            <a:off x="678181" y="1710584"/>
            <a:ext cx="3227070" cy="2468880"/>
          </a:xfrm>
          <a:prstGeom prst="rect">
            <a:avLst/>
          </a:prstGeom>
        </p:spPr>
      </p:pic>
      <p:sp>
        <p:nvSpPr>
          <p:cNvPr id="12" name="TextBox 11">
            <a:extLst>
              <a:ext uri="{FF2B5EF4-FFF2-40B4-BE49-F238E27FC236}">
                <a16:creationId xmlns:a16="http://schemas.microsoft.com/office/drawing/2014/main" id="{D8485A90-CF07-6679-43EE-4964CD5D90FD}"/>
              </a:ext>
            </a:extLst>
          </p:cNvPr>
          <p:cNvSpPr txBox="1"/>
          <p:nvPr/>
        </p:nvSpPr>
        <p:spPr>
          <a:xfrm flipH="1">
            <a:off x="678181" y="4519671"/>
            <a:ext cx="3225800"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IMPORTANT: </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These layers must contain all the information that needs to be marked. If it is not here, it will not be marked</a:t>
            </a:r>
          </a:p>
        </p:txBody>
      </p:sp>
      <p:sp>
        <p:nvSpPr>
          <p:cNvPr id="15" name="TextBox 14">
            <a:extLst>
              <a:ext uri="{FF2B5EF4-FFF2-40B4-BE49-F238E27FC236}">
                <a16:creationId xmlns:a16="http://schemas.microsoft.com/office/drawing/2014/main" id="{03E014AA-6AC9-999C-4BE3-6D62D3CB260F}"/>
              </a:ext>
            </a:extLst>
          </p:cNvPr>
          <p:cNvSpPr txBox="1"/>
          <p:nvPr/>
        </p:nvSpPr>
        <p:spPr>
          <a:xfrm flipH="1">
            <a:off x="678181" y="1373555"/>
            <a:ext cx="3225800"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Identify what needs to be marked…</a:t>
            </a:r>
          </a:p>
        </p:txBody>
      </p:sp>
      <p:sp>
        <p:nvSpPr>
          <p:cNvPr id="17" name="TextBox 16">
            <a:extLst>
              <a:ext uri="{FF2B5EF4-FFF2-40B4-BE49-F238E27FC236}">
                <a16:creationId xmlns:a16="http://schemas.microsoft.com/office/drawing/2014/main" id="{D8A9D03D-0165-8EAE-80AD-EE43151FBCB4}"/>
              </a:ext>
            </a:extLst>
          </p:cNvPr>
          <p:cNvSpPr txBox="1"/>
          <p:nvPr/>
        </p:nvSpPr>
        <p:spPr>
          <a:xfrm flipH="1">
            <a:off x="4295325" y="1373554"/>
            <a:ext cx="6124384"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you also have the option to generate additional marks depending on the job needs</a:t>
            </a:r>
          </a:p>
        </p:txBody>
      </p:sp>
      <p:sp>
        <p:nvSpPr>
          <p:cNvPr id="45" name="TextBox 44">
            <a:extLst>
              <a:ext uri="{FF2B5EF4-FFF2-40B4-BE49-F238E27FC236}">
                <a16:creationId xmlns:a16="http://schemas.microsoft.com/office/drawing/2014/main" id="{34E6113F-AA19-0611-E908-2C3C88016483}"/>
              </a:ext>
            </a:extLst>
          </p:cNvPr>
          <p:cNvSpPr txBox="1"/>
          <p:nvPr/>
        </p:nvSpPr>
        <p:spPr>
          <a:xfrm flipH="1">
            <a:off x="7896672" y="1799924"/>
            <a:ext cx="2135324"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Where a mark is made on a tunnel cover, an extra mark can be made next to the tunnel (in case the tunnel cover is moved)</a:t>
            </a:r>
          </a:p>
        </p:txBody>
      </p:sp>
      <p:sp>
        <p:nvSpPr>
          <p:cNvPr id="53" name="TextBox 42">
            <a:extLst>
              <a:ext uri="{FF2B5EF4-FFF2-40B4-BE49-F238E27FC236}">
                <a16:creationId xmlns:a16="http://schemas.microsoft.com/office/drawing/2014/main" id="{3749FCE2-B265-C931-5BA5-6919F7C82AC9}"/>
              </a:ext>
            </a:extLst>
          </p:cNvPr>
          <p:cNvSpPr txBox="1"/>
          <p:nvPr/>
        </p:nvSpPr>
        <p:spPr>
          <a:xfrm flipH="1">
            <a:off x="7883859" y="5229716"/>
            <a:ext cx="2147788" cy="113284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a:t>
            </a:r>
            <a:r>
              <a:rPr kumimoji="0" lang="en-GB" alt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an airwall crosses through a booth, an additional mark on either side of the airwall can be added</a:t>
            </a:r>
          </a:p>
        </p:txBody>
      </p:sp>
      <p:cxnSp>
        <p:nvCxnSpPr>
          <p:cNvPr id="38" name="Straight Arrow Connector 37"/>
          <p:cNvCxnSpPr/>
          <p:nvPr/>
        </p:nvCxnSpPr>
        <p:spPr>
          <a:xfrm flipH="1" flipV="1">
            <a:off x="6570007" y="3164295"/>
            <a:ext cx="1193648" cy="3810"/>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570007" y="4256495"/>
            <a:ext cx="1193648" cy="3810"/>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4F4BFD5-4593-DEEA-74AC-CB3633763217}"/>
              </a:ext>
            </a:extLst>
          </p:cNvPr>
          <p:cNvCxnSpPr/>
          <p:nvPr/>
        </p:nvCxnSpPr>
        <p:spPr>
          <a:xfrm flipH="1" flipV="1">
            <a:off x="6578754" y="1873399"/>
            <a:ext cx="1193648" cy="3810"/>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8E03952-89E4-FAEF-1078-F541EAE8BD5D}"/>
              </a:ext>
            </a:extLst>
          </p:cNvPr>
          <p:cNvCxnSpPr/>
          <p:nvPr/>
        </p:nvCxnSpPr>
        <p:spPr>
          <a:xfrm flipH="1" flipV="1">
            <a:off x="6578754" y="4967511"/>
            <a:ext cx="1193648" cy="3810"/>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74CC888-3247-9067-DD6B-3A9EFB4650E5}"/>
              </a:ext>
            </a:extLst>
          </p:cNvPr>
          <p:cNvCxnSpPr>
            <a:cxnSpLocks/>
          </p:cNvCxnSpPr>
          <p:nvPr/>
        </p:nvCxnSpPr>
        <p:spPr>
          <a:xfrm>
            <a:off x="7772402" y="4967511"/>
            <a:ext cx="0" cy="341234"/>
          </a:xfrm>
          <a:prstGeom prst="line">
            <a:avLst/>
          </a:prstGeom>
          <a:ln w="12700"/>
        </p:spPr>
        <p:style>
          <a:lnRef idx="1">
            <a:schemeClr val="accent5"/>
          </a:lnRef>
          <a:fillRef idx="0">
            <a:schemeClr val="accent5"/>
          </a:fillRef>
          <a:effectRef idx="0">
            <a:schemeClr val="accent5"/>
          </a:effectRef>
          <a:fontRef idx="minor">
            <a:schemeClr val="tx1"/>
          </a:fontRef>
        </p:style>
      </p:cxnSp>
      <p:pic>
        <p:nvPicPr>
          <p:cNvPr id="65" name="Picture 64" descr="A green wall with white text and circles&#10;&#10;Description automatically generated">
            <a:extLst>
              <a:ext uri="{FF2B5EF4-FFF2-40B4-BE49-F238E27FC236}">
                <a16:creationId xmlns:a16="http://schemas.microsoft.com/office/drawing/2014/main" id="{F1833F87-AD22-6AFC-D108-21B7C368D2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7787" y="4090087"/>
            <a:ext cx="1463096" cy="1035155"/>
          </a:xfrm>
          <a:prstGeom prst="rect">
            <a:avLst/>
          </a:prstGeom>
        </p:spPr>
      </p:pic>
      <p:pic>
        <p:nvPicPr>
          <p:cNvPr id="67" name="Picture 66" descr="A diagram of a football field&#10;&#10;Description automatically generated">
            <a:extLst>
              <a:ext uri="{FF2B5EF4-FFF2-40B4-BE49-F238E27FC236}">
                <a16:creationId xmlns:a16="http://schemas.microsoft.com/office/drawing/2014/main" id="{5A5A02C5-F204-A646-045C-89B29451A6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77787" y="2943188"/>
            <a:ext cx="1468234" cy="1038790"/>
          </a:xfrm>
          <a:prstGeom prst="rect">
            <a:avLst/>
          </a:prstGeom>
        </p:spPr>
      </p:pic>
      <p:pic>
        <p:nvPicPr>
          <p:cNvPr id="69" name="Picture 68" descr="A green background with white text and circles&#10;&#10;Description automatically generated">
            <a:extLst>
              <a:ext uri="{FF2B5EF4-FFF2-40B4-BE49-F238E27FC236}">
                <a16:creationId xmlns:a16="http://schemas.microsoft.com/office/drawing/2014/main" id="{7191B3EE-A2FA-6A96-4007-2BF95F180F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2925" y="1799924"/>
            <a:ext cx="1463096" cy="1035155"/>
          </a:xfrm>
          <a:prstGeom prst="rect">
            <a:avLst/>
          </a:prstGeom>
        </p:spPr>
      </p:pic>
      <p:pic>
        <p:nvPicPr>
          <p:cNvPr id="71" name="Picture 70" descr="A green background with white text and circles&#10;&#10;Description automatically generated">
            <a:extLst>
              <a:ext uri="{FF2B5EF4-FFF2-40B4-BE49-F238E27FC236}">
                <a16:creationId xmlns:a16="http://schemas.microsoft.com/office/drawing/2014/main" id="{F9212786-25F4-05B6-A43C-7201DE63F2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2925" y="5233352"/>
            <a:ext cx="1463096" cy="10351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rcRect t="1835" r="1107"/>
          <a:stretch>
            <a:fillRect/>
          </a:stretch>
        </p:blipFill>
        <p:spPr>
          <a:xfrm>
            <a:off x="695325" y="1766252"/>
            <a:ext cx="4236085" cy="4363085"/>
          </a:xfrm>
          <a:prstGeom prst="rect">
            <a:avLst/>
          </a:prstGeom>
        </p:spPr>
      </p:pic>
      <p:sp>
        <p:nvSpPr>
          <p:cNvPr id="2" name="Title 1"/>
          <p:cNvSpPr>
            <a:spLocks noGrp="1"/>
          </p:cNvSpPr>
          <p:nvPr>
            <p:ph type="title"/>
          </p:nvPr>
        </p:nvSpPr>
        <p:spPr>
          <a:xfrm>
            <a:off x="695999" y="728663"/>
            <a:ext cx="7914601" cy="775597"/>
          </a:xfrm>
        </p:spPr>
        <p:txBody>
          <a:bodyPr/>
          <a:lstStyle/>
          <a:p>
            <a:r>
              <a:rPr lang="en-AU" dirty="0"/>
              <a:t>Identify the layers related to obstacles and hall features</a:t>
            </a:r>
          </a:p>
        </p:txBody>
      </p:sp>
      <p:sp>
        <p:nvSpPr>
          <p:cNvPr id="3" name="Text Placeholder 2"/>
          <p:cNvSpPr>
            <a:spLocks noGrp="1"/>
          </p:cNvSpPr>
          <p:nvPr>
            <p:ph type="body" sz="quarter" idx="10"/>
          </p:nvPr>
        </p:nvSpPr>
        <p:spPr/>
        <p:txBody>
          <a:bodyPr/>
          <a:lstStyle/>
          <a:p>
            <a:r>
              <a:rPr lang="en-AU" dirty="0"/>
              <a:t>Module 2: map upload</a:t>
            </a:r>
          </a:p>
        </p:txBody>
      </p:sp>
      <p:sp>
        <p:nvSpPr>
          <p:cNvPr id="17" name="TextBox 16"/>
          <p:cNvSpPr txBox="1"/>
          <p:nvPr/>
        </p:nvSpPr>
        <p:spPr>
          <a:xfrm flipH="1">
            <a:off x="5607685" y="3680020"/>
            <a:ext cx="2439035" cy="5073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obstacle layer </a:t>
            </a:r>
            <a:r>
              <a:rPr kumimoji="0" lang="en-GB" alt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will </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contain all the permanent obstacles in the hall (e.g. walls and pillars)</a:t>
            </a:r>
          </a:p>
        </p:txBody>
      </p:sp>
      <p:sp>
        <p:nvSpPr>
          <p:cNvPr id="20" name="TextBox 19"/>
          <p:cNvSpPr txBox="1"/>
          <p:nvPr/>
        </p:nvSpPr>
        <p:spPr>
          <a:xfrm flipH="1">
            <a:off x="5607685" y="4521584"/>
            <a:ext cx="2438400" cy="123063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information layer can contain any other details that may be useful to orient yourself in the hall (e.g. electrical tunnels)</a:t>
            </a:r>
          </a:p>
        </p:txBody>
      </p:sp>
      <p:cxnSp>
        <p:nvCxnSpPr>
          <p:cNvPr id="33" name="Straight Arrow Connector 32"/>
          <p:cNvCxnSpPr/>
          <p:nvPr/>
        </p:nvCxnSpPr>
        <p:spPr>
          <a:xfrm flipH="1">
            <a:off x="4264110" y="4613907"/>
            <a:ext cx="1112520" cy="11430"/>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3270335" y="3783844"/>
            <a:ext cx="2106295" cy="7620"/>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4E4E6667-6E7D-0FD6-3B13-730AA6C81B49}"/>
              </a:ext>
            </a:extLst>
          </p:cNvPr>
          <p:cNvSpPr txBox="1"/>
          <p:nvPr/>
        </p:nvSpPr>
        <p:spPr>
          <a:xfrm flipH="1">
            <a:off x="9163456" y="1504260"/>
            <a:ext cx="2639438" cy="205697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last set of layers provide information on the physical features of the hall</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CAD template provided by August Robotics will already have default layers included for you</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the screenshot, we have shown the default layers from CAD template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Parse the map</a:t>
            </a:r>
          </a:p>
        </p:txBody>
      </p:sp>
      <p:sp>
        <p:nvSpPr>
          <p:cNvPr id="5" name="Text Placeholder 4"/>
          <p:cNvSpPr>
            <a:spLocks noGrp="1"/>
          </p:cNvSpPr>
          <p:nvPr>
            <p:ph type="body" sz="quarter" idx="10"/>
          </p:nvPr>
        </p:nvSpPr>
        <p:spPr/>
        <p:txBody>
          <a:bodyPr/>
          <a:lstStyle/>
          <a:p>
            <a:r>
              <a:rPr lang="en-AU" dirty="0"/>
              <a:t>Module 2: map upload</a:t>
            </a:r>
          </a:p>
        </p:txBody>
      </p:sp>
      <p:sp>
        <p:nvSpPr>
          <p:cNvPr id="6" name="TextBox 5"/>
          <p:cNvSpPr txBox="1"/>
          <p:nvPr/>
        </p:nvSpPr>
        <p:spPr>
          <a:xfrm flipH="1">
            <a:off x="9346739" y="1634526"/>
            <a:ext cx="2317286" cy="39703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After the map has been parsed</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the “View”       or “Edit”        icons to review</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need to add or revise anything, you can</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Edit the map you just parsed (usually used for small changes), or</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Upload a new DXF file (usually used if booth layouts have changed), or</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Re-parse the current DXF file (usually used if you made a mistake in selecting layers)</a:t>
            </a:r>
          </a:p>
        </p:txBody>
      </p:sp>
      <p:pic>
        <p:nvPicPr>
          <p:cNvPr id="7" name="Picture 6"/>
          <p:cNvPicPr>
            <a:picLocks noChangeAspect="1"/>
          </p:cNvPicPr>
          <p:nvPr/>
        </p:nvPicPr>
        <p:blipFill>
          <a:blip r:embed="rId2"/>
          <a:srcRect b="15884"/>
          <a:stretch>
            <a:fillRect/>
          </a:stretch>
        </p:blipFill>
        <p:spPr>
          <a:xfrm>
            <a:off x="527975" y="1472950"/>
            <a:ext cx="7920000" cy="4835775"/>
          </a:xfrm>
          <a:prstGeom prst="rect">
            <a:avLst/>
          </a:prstGeom>
        </p:spPr>
      </p:pic>
      <p:pic>
        <p:nvPicPr>
          <p:cNvPr id="8" name="Picture 7"/>
          <p:cNvPicPr>
            <a:picLocks noChangeAspect="1"/>
          </p:cNvPicPr>
          <p:nvPr/>
        </p:nvPicPr>
        <p:blipFill>
          <a:blip r:embed="rId3"/>
          <a:srcRect r="5000"/>
          <a:stretch>
            <a:fillRect/>
          </a:stretch>
        </p:blipFill>
        <p:spPr>
          <a:xfrm>
            <a:off x="5673523" y="3902075"/>
            <a:ext cx="948690" cy="393207"/>
          </a:xfrm>
          <a:prstGeom prst="rect">
            <a:avLst/>
          </a:prstGeom>
          <a:ln>
            <a:noFill/>
          </a:ln>
          <a:effectLst>
            <a:glow rad="101600">
              <a:schemeClr val="accent5">
                <a:satMod val="175000"/>
                <a:alpha val="40000"/>
              </a:schemeClr>
            </a:glow>
          </a:effectLst>
        </p:spPr>
      </p:pic>
      <p:sp>
        <p:nvSpPr>
          <p:cNvPr id="9" name="TextBox 8"/>
          <p:cNvSpPr txBox="1"/>
          <p:nvPr/>
        </p:nvSpPr>
        <p:spPr>
          <a:xfrm flipH="1">
            <a:off x="5144208" y="4455928"/>
            <a:ext cx="2007320" cy="80534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Press F5 to refresh the page</a:t>
            </a:r>
          </a:p>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Once the map has finished parsing, the number of marks to be painted will be displayed</a:t>
            </a:r>
          </a:p>
        </p:txBody>
      </p:sp>
      <p:pic>
        <p:nvPicPr>
          <p:cNvPr id="10" name="Picture 9" descr="Screenshot 2023-07-07 165142"/>
          <p:cNvPicPr>
            <a:picLocks noChangeAspect="1"/>
          </p:cNvPicPr>
          <p:nvPr/>
        </p:nvPicPr>
        <p:blipFill>
          <a:blip r:embed="rId4"/>
          <a:stretch>
            <a:fillRect/>
          </a:stretch>
        </p:blipFill>
        <p:spPr>
          <a:xfrm>
            <a:off x="5862320" y="3197225"/>
            <a:ext cx="606848" cy="193675"/>
          </a:xfrm>
          <a:prstGeom prst="rect">
            <a:avLst/>
          </a:prstGeom>
        </p:spPr>
      </p:pic>
      <p:sp>
        <p:nvSpPr>
          <p:cNvPr id="11" name="Rectangles 3"/>
          <p:cNvSpPr/>
          <p:nvPr/>
        </p:nvSpPr>
        <p:spPr>
          <a:xfrm>
            <a:off x="7276961" y="3188759"/>
            <a:ext cx="719806" cy="231775"/>
          </a:xfrm>
          <a:prstGeom prst="rect">
            <a:avLst/>
          </a:prstGeom>
          <a:noFill/>
          <a:ln w="12700">
            <a:solidFill>
              <a:schemeClr val="accent5"/>
            </a:solidFill>
          </a:ln>
          <a:effectLst>
            <a:glow rad="63500">
              <a:schemeClr val="accent5">
                <a:satMod val="175000"/>
                <a:alpha val="40000"/>
              </a:schemeClr>
            </a:glo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4" name="Picture 13"/>
          <p:cNvPicPr>
            <a:picLocks noChangeAspect="1"/>
          </p:cNvPicPr>
          <p:nvPr/>
        </p:nvPicPr>
        <p:blipFill rotWithShape="1">
          <a:blip r:embed="rId5"/>
          <a:srcRect l="4386" r="4386"/>
          <a:stretch>
            <a:fillRect/>
          </a:stretch>
        </p:blipFill>
        <p:spPr>
          <a:xfrm>
            <a:off x="10810667" y="1947322"/>
            <a:ext cx="216000" cy="216000"/>
          </a:xfrm>
          <a:prstGeom prst="rect">
            <a:avLst/>
          </a:prstGeom>
        </p:spPr>
      </p:pic>
      <p:pic>
        <p:nvPicPr>
          <p:cNvPr id="16" name="Picture 15"/>
          <p:cNvPicPr>
            <a:picLocks noChangeAspect="1"/>
          </p:cNvPicPr>
          <p:nvPr/>
        </p:nvPicPr>
        <p:blipFill rotWithShape="1">
          <a:blip r:embed="rId6"/>
          <a:srcRect/>
          <a:stretch>
            <a:fillRect/>
          </a:stretch>
        </p:blipFill>
        <p:spPr>
          <a:xfrm>
            <a:off x="10095215" y="2163322"/>
            <a:ext cx="216000" cy="216000"/>
          </a:xfrm>
          <a:prstGeom prst="rect">
            <a:avLst/>
          </a:prstGeom>
        </p:spPr>
      </p:pic>
      <p:pic>
        <p:nvPicPr>
          <p:cNvPr id="17" name="Picture 16"/>
          <p:cNvPicPr>
            <a:picLocks noChangeAspect="1"/>
          </p:cNvPicPr>
          <p:nvPr/>
        </p:nvPicPr>
        <p:blipFill rotWithShape="1">
          <a:blip r:embed="rId6"/>
          <a:srcRect/>
          <a:stretch>
            <a:fillRect/>
          </a:stretch>
        </p:blipFill>
        <p:spPr>
          <a:xfrm>
            <a:off x="9629549" y="3321000"/>
            <a:ext cx="216000" cy="216000"/>
          </a:xfrm>
          <a:prstGeom prst="rect">
            <a:avLst/>
          </a:prstGeom>
        </p:spPr>
      </p:pic>
      <p:pic>
        <p:nvPicPr>
          <p:cNvPr id="19" name="Picture 18"/>
          <p:cNvPicPr>
            <a:picLocks noChangeAspect="1"/>
          </p:cNvPicPr>
          <p:nvPr/>
        </p:nvPicPr>
        <p:blipFill rotWithShape="1">
          <a:blip r:embed="rId7"/>
          <a:srcRect t="1887" b="1887"/>
          <a:stretch>
            <a:fillRect/>
          </a:stretch>
        </p:blipFill>
        <p:spPr>
          <a:xfrm>
            <a:off x="9629549" y="4034915"/>
            <a:ext cx="216000" cy="216000"/>
          </a:xfrm>
          <a:prstGeom prst="rect">
            <a:avLst/>
          </a:prstGeom>
        </p:spPr>
      </p:pic>
      <p:pic>
        <p:nvPicPr>
          <p:cNvPr id="21" name="Picture 20"/>
          <p:cNvPicPr>
            <a:picLocks noChangeAspect="1"/>
          </p:cNvPicPr>
          <p:nvPr/>
        </p:nvPicPr>
        <p:blipFill rotWithShape="1">
          <a:blip r:embed="rId8"/>
          <a:srcRect l="962" r="962"/>
          <a:stretch>
            <a:fillRect/>
          </a:stretch>
        </p:blipFill>
        <p:spPr>
          <a:xfrm>
            <a:off x="9629549" y="4722039"/>
            <a:ext cx="216000" cy="216000"/>
          </a:xfrm>
          <a:prstGeom prst="rect">
            <a:avLst/>
          </a:prstGeom>
        </p:spPr>
      </p:pic>
      <p:cxnSp>
        <p:nvCxnSpPr>
          <p:cNvPr id="22" name="Straight Arrow Connector 21"/>
          <p:cNvCxnSpPr/>
          <p:nvPr/>
        </p:nvCxnSpPr>
        <p:spPr>
          <a:xfrm flipV="1">
            <a:off x="6147868" y="3442076"/>
            <a:ext cx="0" cy="459999"/>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27646A25-ABBB-60EF-E93C-566B965FCB31}"/>
              </a:ext>
            </a:extLst>
          </p:cNvPr>
          <p:cNvSpPr txBox="1"/>
          <p:nvPr/>
        </p:nvSpPr>
        <p:spPr>
          <a:xfrm>
            <a:off x="9346739" y="5802086"/>
            <a:ext cx="2224357" cy="800219"/>
          </a:xfrm>
          <a:prstGeom prst="rect">
            <a:avLst/>
          </a:prstGeom>
          <a:noFill/>
        </p:spPr>
        <p:txBody>
          <a:bodyPr wrap="square" lIns="0" tIns="0" rIns="0" bIns="0" rtlCol="0">
            <a:spAutoFit/>
          </a:bodyPr>
          <a:lstStyle>
            <a:defPPr>
              <a:defRPr lang="en-US"/>
            </a:defPPr>
            <a:lvl1pPr marL="285750" indent="-285750">
              <a:spcBef>
                <a:spcPts val="500"/>
              </a:spcBef>
              <a:spcAft>
                <a:spcPts val="500"/>
              </a:spcAft>
              <a:buFont typeface="Wingdings" panose="05000000000000000000" pitchFamily="2" charset="2"/>
              <a:buChar char="q"/>
              <a:defRPr sz="1300">
                <a:latin typeface="Segoe UI" panose="020B0502040204020203" pitchFamily="34" charset="0"/>
                <a:cs typeface="Segoe UI" panose="020B0502040204020203" pitchFamily="34" charset="0"/>
              </a:defRPr>
            </a:lvl1pPr>
            <a:lvl2pPr marL="625475" lvl="1" indent="-177800">
              <a:spcBef>
                <a:spcPts val="400"/>
              </a:spcBef>
              <a:spcAft>
                <a:spcPts val="400"/>
              </a:spcAft>
              <a:buFont typeface="Arial" panose="020B0604020202020204" pitchFamily="34" charset="0"/>
              <a:buChar char="̶"/>
              <a:defRPr sz="1300">
                <a:latin typeface="Segoe UI" panose="020B0502040204020203" pitchFamily="34" charset="0"/>
                <a:cs typeface="Segoe UI" panose="020B0502040204020203" pitchFamily="34" charset="0"/>
              </a:defRPr>
            </a:lvl2pPr>
          </a:lstStyle>
          <a:p>
            <a:pPr marL="0" marR="0" lvl="0" indent="0" algn="l" defTabSz="914400" rtl="0" eaLnBrk="1" fontAlgn="auto" latinLnBrk="0" hangingPunct="1">
              <a:lnSpc>
                <a:spcPct val="100000"/>
              </a:lnSpc>
              <a:spcBef>
                <a:spcPts val="500"/>
              </a:spcBef>
              <a:spcAft>
                <a:spcPts val="500"/>
              </a:spcAft>
              <a:buClrTx/>
              <a:buSzTx/>
              <a:buFont typeface="Wingdings" panose="05000000000000000000" pitchFamily="2" charset="2"/>
              <a:buNone/>
              <a:tabLst/>
              <a:defRPr/>
            </a:pPr>
            <a:r>
              <a:rPr kumimoji="0" lang="en-GB" altLang="en-US"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It is important to review the map once parsed. See tips on inspecting the map in Module 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steps on a light green pastel background"/>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010" b="6407"/>
          <a:stretch>
            <a:fillRect/>
          </a:stretch>
        </p:blipFill>
        <p:spPr>
          <a:xfrm>
            <a:off x="0" y="0"/>
            <a:ext cx="12192000" cy="6856838"/>
          </a:xfrm>
          <a:prstGeom prst="rect">
            <a:avLst/>
          </a:prstGeom>
        </p:spPr>
      </p:pic>
      <p:sp>
        <p:nvSpPr>
          <p:cNvPr id="2" name="Title 1"/>
          <p:cNvSpPr>
            <a:spLocks noGrp="1"/>
          </p:cNvSpPr>
          <p:nvPr>
            <p:ph type="ctrTitle"/>
          </p:nvPr>
        </p:nvSpPr>
        <p:spPr>
          <a:xfrm>
            <a:off x="696000" y="3048126"/>
            <a:ext cx="10800000" cy="761747"/>
          </a:xfrm>
        </p:spPr>
        <p:txBody>
          <a:bodyPr/>
          <a:lstStyle/>
          <a:p>
            <a:r>
              <a:rPr lang="en-AU" dirty="0"/>
              <a:t>Module 3: On-Site Preparation</a:t>
            </a:r>
          </a:p>
        </p:txBody>
      </p:sp>
      <p:sp>
        <p:nvSpPr>
          <p:cNvPr id="4" name="TextBox 3"/>
          <p:cNvSpPr txBox="1"/>
          <p:nvPr/>
        </p:nvSpPr>
        <p:spPr>
          <a:xfrm>
            <a:off x="696000" y="2367280"/>
            <a:ext cx="1075940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24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Lionel Training Course</a:t>
            </a:r>
          </a:p>
        </p:txBody>
      </p:sp>
      <p:pic>
        <p:nvPicPr>
          <p:cNvPr id="9" name="Graphic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0" y="806832"/>
            <a:ext cx="2520000" cy="717231"/>
          </a:xfrm>
          <a:prstGeom prst="rect">
            <a:avLst/>
          </a:prstGeom>
        </p:spPr>
      </p:pic>
      <p:sp>
        <p:nvSpPr>
          <p:cNvPr id="3" name="TextBox 2"/>
          <p:cNvSpPr txBox="1"/>
          <p:nvPr/>
        </p:nvSpPr>
        <p:spPr>
          <a:xfrm>
            <a:off x="695999" y="5800298"/>
            <a:ext cx="10799999"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Last updated March 2024 | Go to the User Portal to download the latest version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Confidential – do not distribute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are we?</a:t>
            </a:r>
          </a:p>
        </p:txBody>
      </p:sp>
      <p:sp>
        <p:nvSpPr>
          <p:cNvPr id="3" name="Text Placeholder 2"/>
          <p:cNvSpPr>
            <a:spLocks noGrp="1"/>
          </p:cNvSpPr>
          <p:nvPr>
            <p:ph type="body" sz="quarter" idx="10"/>
          </p:nvPr>
        </p:nvSpPr>
        <p:spPr/>
        <p:txBody>
          <a:bodyPr/>
          <a:lstStyle/>
          <a:p>
            <a:r>
              <a:rPr lang="en-AU" dirty="0"/>
              <a:t>MODULE 3: ON-SITE PREPARATION</a:t>
            </a:r>
          </a:p>
        </p:txBody>
      </p:sp>
      <p:sp>
        <p:nvSpPr>
          <p:cNvPr id="23" name="Rectangle 22"/>
          <p:cNvSpPr/>
          <p:nvPr/>
        </p:nvSpPr>
        <p:spPr>
          <a:xfrm>
            <a:off x="20935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Overview</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Introducing the components of the Lionel system – Robot, Guiding Station, Reference Beacon, Map Server – and how they work together</a:t>
            </a:r>
          </a:p>
        </p:txBody>
      </p:sp>
      <p:sp>
        <p:nvSpPr>
          <p:cNvPr id="24" name="Rectangle: Rounded Corners 23"/>
          <p:cNvSpPr/>
          <p:nvPr/>
        </p:nvSpPr>
        <p:spPr>
          <a:xfrm>
            <a:off x="273313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1</a:t>
            </a:r>
          </a:p>
        </p:txBody>
      </p:sp>
      <p:sp>
        <p:nvSpPr>
          <p:cNvPr id="25" name="Rectangle 24"/>
          <p:cNvSpPr/>
          <p:nvPr/>
        </p:nvSpPr>
        <p:spPr>
          <a:xfrm>
            <a:off x="489000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Upload</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Walking through how to use the User Portal to upload, process and edit your maps</a:t>
            </a:r>
          </a:p>
        </p:txBody>
      </p:sp>
      <p:sp>
        <p:nvSpPr>
          <p:cNvPr id="26" name="Rectangle: Rounded Corners 25"/>
          <p:cNvSpPr/>
          <p:nvPr/>
        </p:nvSpPr>
        <p:spPr>
          <a:xfrm>
            <a:off x="552958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2</a:t>
            </a:r>
          </a:p>
        </p:txBody>
      </p:sp>
      <p:sp>
        <p:nvSpPr>
          <p:cNvPr id="27" name="Rectangle 26"/>
          <p:cNvSpPr/>
          <p:nvPr/>
        </p:nvSpPr>
        <p:spPr>
          <a:xfrm>
            <a:off x="76864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On-Site Preparation</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steps to take on-site before the job: charging batteries, opening the Map Server Box, syncing the latest map and preparing the paint</a:t>
            </a:r>
          </a:p>
        </p:txBody>
      </p:sp>
      <p:sp>
        <p:nvSpPr>
          <p:cNvPr id="28" name="Rectangle: Rounded Corners 27"/>
          <p:cNvSpPr/>
          <p:nvPr/>
        </p:nvSpPr>
        <p:spPr>
          <a:xfrm>
            <a:off x="8326030" y="1802443"/>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3</a:t>
            </a:r>
          </a:p>
        </p:txBody>
      </p:sp>
      <p:sp>
        <p:nvSpPr>
          <p:cNvPr id="29" name="Rectangle 28"/>
          <p:cNvSpPr/>
          <p:nvPr/>
        </p:nvSpPr>
        <p:spPr>
          <a:xfrm>
            <a:off x="695325" y="439517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Equipment Set-Up</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how to set up and calibrate the equipment on-site (the Reference Beacons, Guiding Station and Lionel Robot)</a:t>
            </a:r>
          </a:p>
        </p:txBody>
      </p:sp>
      <p:sp>
        <p:nvSpPr>
          <p:cNvPr id="30" name="Rectangle: Rounded Corners 29"/>
          <p:cNvSpPr/>
          <p:nvPr/>
        </p:nvSpPr>
        <p:spPr>
          <a:xfrm>
            <a:off x="13349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4</a:t>
            </a:r>
          </a:p>
        </p:txBody>
      </p:sp>
      <p:sp>
        <p:nvSpPr>
          <p:cNvPr id="31" name="Rectangle 30"/>
          <p:cNvSpPr/>
          <p:nvPr/>
        </p:nvSpPr>
        <p:spPr>
          <a:xfrm>
            <a:off x="3491775" y="439517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Job Supervision</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how to use the Map Server to monitor Lionel as it marks your floors</a:t>
            </a:r>
          </a:p>
        </p:txBody>
      </p:sp>
      <p:sp>
        <p:nvSpPr>
          <p:cNvPr id="32" name="Rectangle: Rounded Corners 31"/>
          <p:cNvSpPr/>
          <p:nvPr/>
        </p:nvSpPr>
        <p:spPr>
          <a:xfrm>
            <a:off x="41313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5</a:t>
            </a:r>
          </a:p>
        </p:txBody>
      </p:sp>
      <p:sp>
        <p:nvSpPr>
          <p:cNvPr id="33" name="Rectangle 32"/>
          <p:cNvSpPr/>
          <p:nvPr/>
        </p:nvSpPr>
        <p:spPr>
          <a:xfrm>
            <a:off x="6288225" y="4395179"/>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Clean Up</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the steps you need to take after Lionel completes a job to care for the equipment</a:t>
            </a:r>
          </a:p>
        </p:txBody>
      </p:sp>
      <p:sp>
        <p:nvSpPr>
          <p:cNvPr id="34" name="Rectangle: Rounded Corners 33"/>
          <p:cNvSpPr/>
          <p:nvPr/>
        </p:nvSpPr>
        <p:spPr>
          <a:xfrm>
            <a:off x="69278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6</a:t>
            </a:r>
          </a:p>
        </p:txBody>
      </p:sp>
      <p:sp>
        <p:nvSpPr>
          <p:cNvPr id="35" name="Rectangle 34"/>
          <p:cNvSpPr/>
          <p:nvPr/>
        </p:nvSpPr>
        <p:spPr>
          <a:xfrm>
            <a:off x="9084675" y="4395177"/>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Proactive Care &amp; Troubleshooting</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the proactive maintenance processes you need to perform and the common reactive troubleshooting methods </a:t>
            </a:r>
          </a:p>
        </p:txBody>
      </p:sp>
      <p:sp>
        <p:nvSpPr>
          <p:cNvPr id="36" name="Rectangle: Rounded Corners 35"/>
          <p:cNvSpPr/>
          <p:nvPr/>
        </p:nvSpPr>
        <p:spPr>
          <a:xfrm>
            <a:off x="97242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7</a:t>
            </a:r>
          </a:p>
        </p:txBody>
      </p:sp>
      <p:sp>
        <p:nvSpPr>
          <p:cNvPr id="37" name="Rectangle: Rounded Corners 36"/>
          <p:cNvSpPr/>
          <p:nvPr/>
        </p:nvSpPr>
        <p:spPr>
          <a:xfrm>
            <a:off x="10047288" y="1200236"/>
            <a:ext cx="288000" cy="1361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8" name="TextBox 37"/>
          <p:cNvSpPr txBox="1"/>
          <p:nvPr/>
        </p:nvSpPr>
        <p:spPr>
          <a:xfrm flipH="1">
            <a:off x="10454003" y="1183697"/>
            <a:ext cx="1132839"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 the office</a:t>
            </a:r>
          </a:p>
        </p:txBody>
      </p:sp>
      <p:sp>
        <p:nvSpPr>
          <p:cNvPr id="39" name="Rectangle: Rounded Corners 38"/>
          <p:cNvSpPr/>
          <p:nvPr/>
        </p:nvSpPr>
        <p:spPr>
          <a:xfrm>
            <a:off x="10047288" y="1432694"/>
            <a:ext cx="288000" cy="13619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0" name="TextBox 39"/>
          <p:cNvSpPr txBox="1"/>
          <p:nvPr/>
        </p:nvSpPr>
        <p:spPr>
          <a:xfrm flipH="1">
            <a:off x="10454003" y="1416155"/>
            <a:ext cx="1132839"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On-site</a:t>
            </a:r>
          </a:p>
        </p:txBody>
      </p:sp>
      <p:sp>
        <p:nvSpPr>
          <p:cNvPr id="22" name="Rectangle 21"/>
          <p:cNvSpPr/>
          <p:nvPr/>
        </p:nvSpPr>
        <p:spPr>
          <a:xfrm>
            <a:off x="460069" y="4052011"/>
            <a:ext cx="11271862"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ectangle 5"/>
          <p:cNvSpPr/>
          <p:nvPr/>
        </p:nvSpPr>
        <p:spPr>
          <a:xfrm>
            <a:off x="1966814" y="1669620"/>
            <a:ext cx="5509827"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3"/>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in Module 3, On-Site Preparation?</a:t>
            </a:r>
          </a:p>
        </p:txBody>
      </p:sp>
      <p:sp>
        <p:nvSpPr>
          <p:cNvPr id="3" name="Text Placeholder 2"/>
          <p:cNvSpPr>
            <a:spLocks noGrp="1"/>
          </p:cNvSpPr>
          <p:nvPr>
            <p:ph type="body" sz="quarter" idx="10"/>
          </p:nvPr>
        </p:nvSpPr>
        <p:spPr/>
        <p:txBody>
          <a:bodyPr/>
          <a:lstStyle/>
          <a:p>
            <a:r>
              <a:rPr lang="en-AU"/>
              <a:t>MODULE 3: ON-SITE PREPARATION</a:t>
            </a:r>
            <a:endParaRPr lang="en-AU" dirty="0"/>
          </a:p>
        </p:txBody>
      </p:sp>
      <p:sp>
        <p:nvSpPr>
          <p:cNvPr id="4" name="TextBox 3"/>
          <p:cNvSpPr txBox="1"/>
          <p:nvPr/>
        </p:nvSpPr>
        <p:spPr>
          <a:xfrm flipH="1">
            <a:off x="695325" y="3815949"/>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Charge all batteries</a:t>
            </a:r>
          </a:p>
        </p:txBody>
      </p:sp>
      <p:sp>
        <p:nvSpPr>
          <p:cNvPr id="10" name="Rectangle: Rounded Corners 9"/>
          <p:cNvSpPr/>
          <p:nvPr/>
        </p:nvSpPr>
        <p:spPr>
          <a:xfrm>
            <a:off x="695325" y="4186414"/>
            <a:ext cx="234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TextBox 13"/>
          <p:cNvSpPr txBox="1"/>
          <p:nvPr/>
        </p:nvSpPr>
        <p:spPr>
          <a:xfrm flipH="1">
            <a:off x="69532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The day before...</a:t>
            </a:r>
          </a:p>
        </p:txBody>
      </p:sp>
      <p:grpSp>
        <p:nvGrpSpPr>
          <p:cNvPr id="18" name="Group 17"/>
          <p:cNvGrpSpPr/>
          <p:nvPr/>
        </p:nvGrpSpPr>
        <p:grpSpPr>
          <a:xfrm>
            <a:off x="695325" y="1999298"/>
            <a:ext cx="648000" cy="648000"/>
            <a:chOff x="4130040" y="2015253"/>
            <a:chExt cx="648000" cy="648000"/>
          </a:xfrm>
        </p:grpSpPr>
        <p:sp>
          <p:nvSpPr>
            <p:cNvPr id="19" name="Oval 18"/>
            <p:cNvSpPr/>
            <p:nvPr/>
          </p:nvSpPr>
          <p:spPr>
            <a:xfrm>
              <a:off x="4130040" y="2015253"/>
              <a:ext cx="648000" cy="64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0" name="Graphic 19" descr="Battery charging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040" y="2087253"/>
              <a:ext cx="504000" cy="504000"/>
            </a:xfrm>
            <a:prstGeom prst="rect">
              <a:avLst/>
            </a:prstGeom>
          </p:spPr>
        </p:pic>
      </p:grpSp>
      <p:sp>
        <p:nvSpPr>
          <p:cNvPr id="30" name="TextBox 29"/>
          <p:cNvSpPr txBox="1"/>
          <p:nvPr/>
        </p:nvSpPr>
        <p:spPr>
          <a:xfrm flipH="1">
            <a:off x="695325" y="4417403"/>
            <a:ext cx="2340000"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 the charging station to charge all the batteries</a:t>
            </a:r>
          </a:p>
        </p:txBody>
      </p:sp>
      <p:sp>
        <p:nvSpPr>
          <p:cNvPr id="9" name="Rectangle 8"/>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p:cNvSpPr/>
          <p:nvPr/>
        </p:nvSpPr>
        <p:spPr>
          <a:xfrm>
            <a:off x="539820" y="1856532"/>
            <a:ext cx="2651010" cy="4178509"/>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nvPr>
        </p:nvSpPr>
        <p:spPr/>
        <p:txBody>
          <a:bodyPr/>
          <a:lstStyle/>
          <a:p>
            <a:r>
              <a:rPr lang="en-AU" dirty="0"/>
              <a:t>What is in Module 3, On-Site Preparation?</a:t>
            </a:r>
          </a:p>
        </p:txBody>
      </p:sp>
      <p:sp>
        <p:nvSpPr>
          <p:cNvPr id="3" name="Text Placeholder 2"/>
          <p:cNvSpPr>
            <a:spLocks noGrp="1"/>
          </p:cNvSpPr>
          <p:nvPr>
            <p:ph type="body" sz="quarter" idx="10"/>
          </p:nvPr>
        </p:nvSpPr>
        <p:spPr/>
        <p:txBody>
          <a:bodyPr/>
          <a:lstStyle/>
          <a:p>
            <a:r>
              <a:rPr lang="en-AU"/>
              <a:t>MODULE 3: ON-SITE PREPARATION</a:t>
            </a:r>
            <a:endParaRPr lang="en-AU" dirty="0"/>
          </a:p>
        </p:txBody>
      </p:sp>
      <p:sp>
        <p:nvSpPr>
          <p:cNvPr id="4" name="TextBox 3"/>
          <p:cNvSpPr txBox="1"/>
          <p:nvPr/>
        </p:nvSpPr>
        <p:spPr>
          <a:xfrm flipH="1">
            <a:off x="695325" y="3815949"/>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Charge all batteries</a:t>
            </a:r>
          </a:p>
        </p:txBody>
      </p:sp>
      <p:sp>
        <p:nvSpPr>
          <p:cNvPr id="10" name="Rectangle: Rounded Corners 9"/>
          <p:cNvSpPr/>
          <p:nvPr/>
        </p:nvSpPr>
        <p:spPr>
          <a:xfrm>
            <a:off x="695325" y="4186414"/>
            <a:ext cx="2340000"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TextBox 13"/>
          <p:cNvSpPr txBox="1"/>
          <p:nvPr/>
        </p:nvSpPr>
        <p:spPr>
          <a:xfrm flipH="1">
            <a:off x="69532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The day before...</a:t>
            </a:r>
          </a:p>
        </p:txBody>
      </p:sp>
      <p:grpSp>
        <p:nvGrpSpPr>
          <p:cNvPr id="18" name="Group 17"/>
          <p:cNvGrpSpPr/>
          <p:nvPr/>
        </p:nvGrpSpPr>
        <p:grpSpPr>
          <a:xfrm>
            <a:off x="695325" y="1999298"/>
            <a:ext cx="648000" cy="648000"/>
            <a:chOff x="4130040" y="2015253"/>
            <a:chExt cx="648000" cy="648000"/>
          </a:xfrm>
          <a:solidFill>
            <a:schemeClr val="bg2"/>
          </a:solidFill>
        </p:grpSpPr>
        <p:sp>
          <p:nvSpPr>
            <p:cNvPr id="19" name="Oval 18"/>
            <p:cNvSpPr/>
            <p:nvPr/>
          </p:nvSpPr>
          <p:spPr>
            <a:xfrm>
              <a:off x="4130040" y="2015253"/>
              <a:ext cx="648000" cy="64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0" name="Graphic 19" descr="Battery charging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040" y="2087253"/>
              <a:ext cx="504000" cy="504000"/>
            </a:xfrm>
            <a:prstGeom prst="rect">
              <a:avLst/>
            </a:prstGeom>
          </p:spPr>
        </p:pic>
      </p:grpSp>
      <p:sp>
        <p:nvSpPr>
          <p:cNvPr id="30" name="TextBox 29"/>
          <p:cNvSpPr txBox="1"/>
          <p:nvPr/>
        </p:nvSpPr>
        <p:spPr>
          <a:xfrm flipH="1">
            <a:off x="695325" y="4417403"/>
            <a:ext cx="2340000"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the charging station to charge all the batteries</a:t>
            </a:r>
          </a:p>
        </p:txBody>
      </p:sp>
      <p:sp>
        <p:nvSpPr>
          <p:cNvPr id="6" name="Rectangle 5"/>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5325" y="728663"/>
            <a:ext cx="9019500" cy="775597"/>
          </a:xfrm>
        </p:spPr>
        <p:txBody>
          <a:bodyPr/>
          <a:lstStyle/>
          <a:p>
            <a:r>
              <a:rPr lang="en-AU" dirty="0"/>
              <a:t>Before the day of the job, you will need to charge your batteries</a:t>
            </a:r>
          </a:p>
        </p:txBody>
      </p:sp>
      <p:sp>
        <p:nvSpPr>
          <p:cNvPr id="5" name="Text Placeholder 4"/>
          <p:cNvSpPr>
            <a:spLocks noGrp="1"/>
          </p:cNvSpPr>
          <p:nvPr>
            <p:ph type="body" sz="quarter" idx="10"/>
          </p:nvPr>
        </p:nvSpPr>
        <p:spPr/>
        <p:txBody>
          <a:bodyPr/>
          <a:lstStyle/>
          <a:p>
            <a:r>
              <a:rPr lang="en-AU" dirty="0"/>
              <a:t>MODULE 3: ON-SITE PREPARATION</a:t>
            </a:r>
          </a:p>
        </p:txBody>
      </p:sp>
      <p:sp>
        <p:nvSpPr>
          <p:cNvPr id="3" name="TextBox 2"/>
          <p:cNvSpPr txBox="1"/>
          <p:nvPr/>
        </p:nvSpPr>
        <p:spPr>
          <a:xfrm flipH="1">
            <a:off x="695323" y="1895969"/>
            <a:ext cx="10801351"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number of batteries you have depends on the number of equipment you have</a:t>
            </a:r>
          </a:p>
        </p:txBody>
      </p:sp>
      <p:sp>
        <p:nvSpPr>
          <p:cNvPr id="12" name="TextBox 11"/>
          <p:cNvSpPr txBox="1"/>
          <p:nvPr/>
        </p:nvSpPr>
        <p:spPr>
          <a:xfrm flipH="1">
            <a:off x="695324" y="2334498"/>
            <a:ext cx="2520000" cy="4770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One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robot </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Requires one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24V battery</a:t>
            </a:r>
          </a:p>
        </p:txBody>
      </p:sp>
      <p:sp>
        <p:nvSpPr>
          <p:cNvPr id="19" name="TextBox 18"/>
          <p:cNvSpPr txBox="1"/>
          <p:nvPr/>
        </p:nvSpPr>
        <p:spPr>
          <a:xfrm flipH="1">
            <a:off x="3455774" y="2334498"/>
            <a:ext cx="2520000" cy="8771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One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Guiding Station </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Requires one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24V battery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OR the External Power Supply connected to a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power socket</a:t>
            </a:r>
          </a:p>
        </p:txBody>
      </p:sp>
      <p:sp>
        <p:nvSpPr>
          <p:cNvPr id="20" name="TextBox 19"/>
          <p:cNvSpPr txBox="1"/>
          <p:nvPr/>
        </p:nvSpPr>
        <p:spPr>
          <a:xfrm flipH="1">
            <a:off x="6216224" y="2334498"/>
            <a:ext cx="2520000" cy="4770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One pair of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Reference Beacons</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Requires two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12V batteries</a:t>
            </a:r>
          </a:p>
        </p:txBody>
      </p:sp>
      <p:sp>
        <p:nvSpPr>
          <p:cNvPr id="21" name="TextBox 20"/>
          <p:cNvSpPr txBox="1"/>
          <p:nvPr/>
        </p:nvSpPr>
        <p:spPr>
          <a:xfrm flipH="1">
            <a:off x="8976674" y="2334498"/>
            <a:ext cx="2520000" cy="8771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One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Server</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Requires one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24V battery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OR 110V/220V power supply from a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power socket</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875" r="21875"/>
          <a:stretch>
            <a:fillRect/>
          </a:stretch>
        </p:blipFill>
        <p:spPr>
          <a:xfrm>
            <a:off x="9426674" y="3311945"/>
            <a:ext cx="1620000" cy="1620000"/>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21872" r="21872"/>
          <a:stretch>
            <a:fillRect/>
          </a:stretch>
        </p:blipFill>
        <p:spPr>
          <a:xfrm>
            <a:off x="6666125" y="3311747"/>
            <a:ext cx="1620198" cy="1620198"/>
          </a:xfrm>
          <a:prstGeom prst="rect">
            <a:avLst/>
          </a:prstGeom>
        </p:spPr>
      </p:pic>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21875" r="21875"/>
          <a:stretch>
            <a:fillRect/>
          </a:stretch>
        </p:blipFill>
        <p:spPr>
          <a:xfrm>
            <a:off x="3905774" y="3311945"/>
            <a:ext cx="1620000" cy="1620000"/>
          </a:xfrm>
          <a:prstGeom prst="rect">
            <a:avLst/>
          </a:prstGeom>
        </p:spPr>
      </p:pic>
      <p:pic>
        <p:nvPicPr>
          <p:cNvPr id="24"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l="21875" r="21875"/>
          <a:stretch>
            <a:fillRect/>
          </a:stretch>
        </p:blipFill>
        <p:spPr>
          <a:xfrm>
            <a:off x="1145324" y="3311945"/>
            <a:ext cx="1620000" cy="1620000"/>
          </a:xfrm>
          <a:prstGeom prst="rect">
            <a:avLst/>
          </a:prstGeom>
        </p:spPr>
      </p:pic>
      <p:pic>
        <p:nvPicPr>
          <p:cNvPr id="26" name="Picture 25" descr="Qr code&#10;&#10;Description automatically generated"/>
          <p:cNvPicPr>
            <a:picLocks noChangeAspect="1"/>
          </p:cNvPicPr>
          <p:nvPr/>
        </p:nvPicPr>
        <p:blipFill rotWithShape="1">
          <a:blip r:embed="rId6" cstate="print">
            <a:extLst>
              <a:ext uri="{28A0092B-C50C-407E-A947-70E740481C1C}">
                <a14:useLocalDpi xmlns:a14="http://schemas.microsoft.com/office/drawing/2010/main" val="0"/>
              </a:ext>
            </a:extLst>
          </a:blip>
          <a:srcRect l="21877" r="21877"/>
          <a:stretch>
            <a:fillRect/>
          </a:stretch>
        </p:blipFill>
        <p:spPr>
          <a:xfrm>
            <a:off x="3220483" y="4962776"/>
            <a:ext cx="1528824" cy="1528824"/>
          </a:xfrm>
          <a:prstGeom prst="rect">
            <a:avLst/>
          </a:prstGeom>
        </p:spPr>
      </p:pic>
      <p:pic>
        <p:nvPicPr>
          <p:cNvPr id="28" name="Picture 27" descr="Qr code&#10;&#10;Description automatically generated"/>
          <p:cNvPicPr>
            <a:picLocks noChangeAspect="1"/>
          </p:cNvPicPr>
          <p:nvPr/>
        </p:nvPicPr>
        <p:blipFill rotWithShape="1">
          <a:blip r:embed="rId7" cstate="print">
            <a:extLst>
              <a:ext uri="{28A0092B-C50C-407E-A947-70E740481C1C}">
                <a14:useLocalDpi xmlns:a14="http://schemas.microsoft.com/office/drawing/2010/main" val="0"/>
              </a:ext>
            </a:extLst>
          </a:blip>
          <a:srcRect l="21875" r="21875"/>
          <a:stretch>
            <a:fillRect/>
          </a:stretch>
        </p:blipFill>
        <p:spPr>
          <a:xfrm>
            <a:off x="6875687" y="5358054"/>
            <a:ext cx="1133546" cy="1133546"/>
          </a:xfrm>
          <a:prstGeom prst="rect">
            <a:avLst/>
          </a:prstGeom>
        </p:spPr>
      </p:pic>
      <p:pic>
        <p:nvPicPr>
          <p:cNvPr id="29" name="Picture 28" descr="Qr code&#10;&#10;Description automatically generated"/>
          <p:cNvPicPr>
            <a:picLocks noChangeAspect="1"/>
          </p:cNvPicPr>
          <p:nvPr/>
        </p:nvPicPr>
        <p:blipFill rotWithShape="1">
          <a:blip r:embed="rId6" cstate="print">
            <a:extLst>
              <a:ext uri="{28A0092B-C50C-407E-A947-70E740481C1C}">
                <a14:useLocalDpi xmlns:a14="http://schemas.microsoft.com/office/drawing/2010/main" val="0"/>
              </a:ext>
            </a:extLst>
          </a:blip>
          <a:srcRect l="21877" r="21877"/>
          <a:stretch>
            <a:fillRect/>
          </a:stretch>
        </p:blipFill>
        <p:spPr>
          <a:xfrm>
            <a:off x="1145374" y="4962776"/>
            <a:ext cx="1528824" cy="1528824"/>
          </a:xfrm>
          <a:prstGeom prst="rect">
            <a:avLst/>
          </a:prstGeom>
        </p:spPr>
      </p:pic>
      <p:pic>
        <p:nvPicPr>
          <p:cNvPr id="30" name="Picture 29" descr="Qr code&#10;&#10;Description automatically generated"/>
          <p:cNvPicPr>
            <a:picLocks noChangeAspect="1"/>
          </p:cNvPicPr>
          <p:nvPr/>
        </p:nvPicPr>
        <p:blipFill rotWithShape="1">
          <a:blip r:embed="rId6" cstate="print">
            <a:extLst>
              <a:ext uri="{28A0092B-C50C-407E-A947-70E740481C1C}">
                <a14:useLocalDpi xmlns:a14="http://schemas.microsoft.com/office/drawing/2010/main" val="0"/>
              </a:ext>
            </a:extLst>
          </a:blip>
          <a:srcRect l="21877" r="21877"/>
          <a:stretch>
            <a:fillRect/>
          </a:stretch>
        </p:blipFill>
        <p:spPr>
          <a:xfrm>
            <a:off x="8856494" y="5009131"/>
            <a:ext cx="1528824" cy="1528824"/>
          </a:xfrm>
          <a:prstGeom prst="rect">
            <a:avLst/>
          </a:prstGeom>
        </p:spPr>
      </p:pic>
      <p:cxnSp>
        <p:nvCxnSpPr>
          <p:cNvPr id="33" name="Straight Connector 32"/>
          <p:cNvCxnSpPr/>
          <p:nvPr/>
        </p:nvCxnSpPr>
        <p:spPr>
          <a:xfrm>
            <a:off x="3335549" y="2334498"/>
            <a:ext cx="0" cy="40432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095999" y="2334498"/>
            <a:ext cx="0" cy="40432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856449" y="2334498"/>
            <a:ext cx="0" cy="4043298"/>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8"/>
          <a:stretch>
            <a:fillRect/>
          </a:stretch>
        </p:blipFill>
        <p:spPr>
          <a:xfrm>
            <a:off x="10350257" y="4872417"/>
            <a:ext cx="1146417" cy="1528824"/>
          </a:xfrm>
          <a:prstGeom prst="rect">
            <a:avLst/>
          </a:prstGeom>
        </p:spPr>
      </p:pic>
      <p:pic>
        <p:nvPicPr>
          <p:cNvPr id="9" name="Picture 8" descr="A black box with a handle&#10;&#10;Description automatically generated">
            <a:extLst>
              <a:ext uri="{FF2B5EF4-FFF2-40B4-BE49-F238E27FC236}">
                <a16:creationId xmlns:a16="http://schemas.microsoft.com/office/drawing/2014/main" id="{33C4E8A4-2364-C594-AEA2-F9C440AE55E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1644" y="5120393"/>
            <a:ext cx="1465771" cy="1313043"/>
          </a:xfrm>
          <a:prstGeom prst="rect">
            <a:avLst/>
          </a:prstGeom>
        </p:spPr>
      </p:pic>
      <p:sp>
        <p:nvSpPr>
          <p:cNvPr id="11" name="Rectangle 10">
            <a:extLst>
              <a:ext uri="{FF2B5EF4-FFF2-40B4-BE49-F238E27FC236}">
                <a16:creationId xmlns:a16="http://schemas.microsoft.com/office/drawing/2014/main" id="{EED96827-6893-B12D-D840-9E0920BC7578}"/>
              </a:ext>
            </a:extLst>
          </p:cNvPr>
          <p:cNvSpPr/>
          <p:nvPr/>
        </p:nvSpPr>
        <p:spPr>
          <a:xfrm>
            <a:off x="10032000" y="-432781"/>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Updated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User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233873" y="4564529"/>
            <a:ext cx="1080000" cy="1080000"/>
          </a:xfrm>
          <a:prstGeom prst="ellipse">
            <a:avLst/>
          </a:prstGeom>
        </p:spPr>
      </p:pic>
      <p:pic>
        <p:nvPicPr>
          <p:cNvPr id="14" name="Picture 13" descr="User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7" r="67"/>
          <a:stretch/>
        </p:blipFill>
        <p:spPr>
          <a:xfrm>
            <a:off x="8233873" y="2666200"/>
            <a:ext cx="1078563" cy="1080000"/>
          </a:xfrm>
          <a:prstGeom prst="ellipse">
            <a:avLst/>
          </a:prstGeom>
        </p:spPr>
      </p:pic>
      <p:sp>
        <p:nvSpPr>
          <p:cNvPr id="2" name="Title 1"/>
          <p:cNvSpPr>
            <a:spLocks noGrp="1"/>
          </p:cNvSpPr>
          <p:nvPr>
            <p:ph type="title"/>
          </p:nvPr>
        </p:nvSpPr>
        <p:spPr>
          <a:xfrm>
            <a:off x="696000" y="728663"/>
            <a:ext cx="6912967" cy="774065"/>
          </a:xfrm>
        </p:spPr>
        <p:txBody>
          <a:bodyPr/>
          <a:lstStyle/>
          <a:p>
            <a:r>
              <a:rPr lang="en-AU" dirty="0"/>
              <a:t>In addition to our training sessions, we will provide ongoing support</a:t>
            </a:r>
            <a:r>
              <a:rPr lang="en-GB" altLang="en-AU" dirty="0"/>
              <a:t> </a:t>
            </a:r>
          </a:p>
        </p:txBody>
      </p:sp>
      <p:sp>
        <p:nvSpPr>
          <p:cNvPr id="3" name="Text Placeholder 2"/>
          <p:cNvSpPr>
            <a:spLocks noGrp="1"/>
          </p:cNvSpPr>
          <p:nvPr>
            <p:ph type="body" sz="quarter" idx="10"/>
          </p:nvPr>
        </p:nvSpPr>
        <p:spPr/>
        <p:txBody>
          <a:bodyPr/>
          <a:lstStyle/>
          <a:p>
            <a:r>
              <a:rPr lang="en-AU" dirty="0"/>
              <a:t>Module 0: introduction</a:t>
            </a:r>
          </a:p>
        </p:txBody>
      </p:sp>
      <p:sp>
        <p:nvSpPr>
          <p:cNvPr id="5" name="TextBox 4"/>
          <p:cNvSpPr txBox="1"/>
          <p:nvPr/>
        </p:nvSpPr>
        <p:spPr>
          <a:xfrm flipH="1">
            <a:off x="696000" y="1995695"/>
            <a:ext cx="3240000" cy="230832"/>
          </a:xfrm>
          <a:prstGeom prst="rect">
            <a:avLst/>
          </a:prstGeom>
          <a:noFill/>
        </p:spPr>
        <p:txBody>
          <a:bodyPr wrap="square" lIns="0" tIns="0" rIns="0" bIns="0" rtlCol="0">
            <a:spAutoFit/>
          </a:bodyPr>
          <a:lstStyle/>
          <a:p>
            <a:pPr>
              <a:spcBef>
                <a:spcPts val="300"/>
              </a:spcBef>
              <a:spcAft>
                <a:spcPts val="300"/>
              </a:spcAft>
            </a:pPr>
            <a:r>
              <a:rPr lang="en-AU" sz="1500" b="1" dirty="0">
                <a:solidFill>
                  <a:schemeClr val="accent1"/>
                </a:solidFill>
                <a:latin typeface="Segoe UI" panose="020B0502040204020203" pitchFamily="34" charset="0"/>
                <a:cs typeface="Segoe UI" panose="020B0502040204020203" pitchFamily="34" charset="0"/>
              </a:rPr>
              <a:t>Training Slides for All 7 Modules</a:t>
            </a:r>
          </a:p>
        </p:txBody>
      </p:sp>
      <p:sp>
        <p:nvSpPr>
          <p:cNvPr id="6" name="TextBox 5"/>
          <p:cNvSpPr txBox="1"/>
          <p:nvPr/>
        </p:nvSpPr>
        <p:spPr>
          <a:xfrm flipH="1">
            <a:off x="4295326" y="1995695"/>
            <a:ext cx="3240000" cy="230832"/>
          </a:xfrm>
          <a:prstGeom prst="rect">
            <a:avLst/>
          </a:prstGeom>
          <a:noFill/>
        </p:spPr>
        <p:txBody>
          <a:bodyPr wrap="square" lIns="0" tIns="0" rIns="0" bIns="0" rtlCol="0">
            <a:spAutoFit/>
          </a:bodyPr>
          <a:lstStyle/>
          <a:p>
            <a:pPr>
              <a:spcBef>
                <a:spcPts val="300"/>
              </a:spcBef>
              <a:spcAft>
                <a:spcPts val="300"/>
              </a:spcAft>
            </a:pPr>
            <a:r>
              <a:rPr lang="en-AU" sz="1500" b="1" dirty="0">
                <a:solidFill>
                  <a:schemeClr val="accent1"/>
                </a:solidFill>
                <a:latin typeface="Segoe UI" panose="020B0502040204020203" pitchFamily="34" charset="0"/>
                <a:cs typeface="Segoe UI" panose="020B0502040204020203" pitchFamily="34" charset="0"/>
              </a:rPr>
              <a:t>User Manual</a:t>
            </a:r>
          </a:p>
        </p:txBody>
      </p:sp>
      <p:sp>
        <p:nvSpPr>
          <p:cNvPr id="8" name="TextBox 7"/>
          <p:cNvSpPr txBox="1"/>
          <p:nvPr/>
        </p:nvSpPr>
        <p:spPr>
          <a:xfrm flipH="1">
            <a:off x="8234260" y="1764862"/>
            <a:ext cx="3240000" cy="461665"/>
          </a:xfrm>
          <a:prstGeom prst="rect">
            <a:avLst/>
          </a:prstGeom>
          <a:noFill/>
        </p:spPr>
        <p:txBody>
          <a:bodyPr wrap="square" lIns="0" tIns="0" rIns="0" bIns="0" rtlCol="0">
            <a:spAutoFit/>
          </a:bodyPr>
          <a:lstStyle/>
          <a:p>
            <a:pPr>
              <a:spcBef>
                <a:spcPts val="300"/>
              </a:spcBef>
              <a:spcAft>
                <a:spcPts val="300"/>
              </a:spcAft>
            </a:pPr>
            <a:r>
              <a:rPr lang="en-AU" sz="1500" b="1" dirty="0">
                <a:solidFill>
                  <a:schemeClr val="accent1"/>
                </a:solidFill>
                <a:latin typeface="Segoe UI" panose="020B0502040204020203" pitchFamily="34" charset="0"/>
                <a:cs typeface="Segoe UI" panose="020B0502040204020203" pitchFamily="34" charset="0"/>
              </a:rPr>
              <a:t>Your August Robotics representatives</a:t>
            </a:r>
          </a:p>
        </p:txBody>
      </p:sp>
      <p:sp>
        <p:nvSpPr>
          <p:cNvPr id="9" name="TextBox 8"/>
          <p:cNvSpPr txBox="1"/>
          <p:nvPr/>
        </p:nvSpPr>
        <p:spPr>
          <a:xfrm flipH="1">
            <a:off x="9486252" y="2777878"/>
            <a:ext cx="2238388" cy="795089"/>
          </a:xfrm>
          <a:prstGeom prst="rect">
            <a:avLst/>
          </a:prstGeom>
          <a:noFill/>
        </p:spPr>
        <p:txBody>
          <a:bodyPr wrap="square" lIns="0" tIns="0" rIns="0" bIns="0" rtlCol="0">
            <a:spAutoFit/>
          </a:bodyPr>
          <a:lstStyle/>
          <a:p>
            <a:pPr>
              <a:spcBef>
                <a:spcPts val="500"/>
              </a:spcBef>
              <a:spcAft>
                <a:spcPts val="500"/>
              </a:spcAft>
            </a:pPr>
            <a:r>
              <a:rPr lang="en-GB" sz="1300" dirty="0">
                <a:solidFill>
                  <a:sysClr val="windowText" lastClr="000000"/>
                </a:solidFill>
                <a:latin typeface="Segoe UI" panose="020B0502040204020203" pitchFamily="34" charset="0"/>
                <a:cs typeface="Segoe UI" panose="020B0502040204020203" pitchFamily="34" charset="0"/>
              </a:rPr>
              <a:t>Engineer</a:t>
            </a:r>
          </a:p>
          <a:p>
            <a:pPr>
              <a:spcBef>
                <a:spcPts val="500"/>
              </a:spcBef>
              <a:spcAft>
                <a:spcPts val="500"/>
              </a:spcAft>
            </a:pPr>
            <a:r>
              <a:rPr lang="en-GB" sz="1100" dirty="0">
                <a:solidFill>
                  <a:sysClr val="windowText" lastClr="000000"/>
                </a:solidFill>
                <a:latin typeface="Segoe UI" panose="020B0502040204020203" pitchFamily="34" charset="0"/>
                <a:cs typeface="Segoe UI" panose="020B0502040204020203" pitchFamily="34" charset="0"/>
              </a:rPr>
              <a:t>Number</a:t>
            </a:r>
          </a:p>
          <a:p>
            <a:pPr>
              <a:spcBef>
                <a:spcPts val="500"/>
              </a:spcBef>
              <a:spcAft>
                <a:spcPts val="500"/>
              </a:spcAft>
            </a:pPr>
            <a:r>
              <a:rPr lang="en-GB" sz="1100" dirty="0">
                <a:solidFill>
                  <a:sysClr val="windowText" lastClr="000000"/>
                </a:solidFill>
                <a:latin typeface="Segoe UI" panose="020B0502040204020203" pitchFamily="34" charset="0"/>
                <a:cs typeface="Segoe UI" panose="020B0502040204020203" pitchFamily="34" charset="0"/>
              </a:rPr>
              <a:t>xxx@augustrobotics.com</a:t>
            </a:r>
          </a:p>
        </p:txBody>
      </p:sp>
      <p:sp>
        <p:nvSpPr>
          <p:cNvPr id="16" name="Rectangle: Rounded Corners 15"/>
          <p:cNvSpPr/>
          <p:nvPr/>
        </p:nvSpPr>
        <p:spPr>
          <a:xfrm>
            <a:off x="696000" y="2317660"/>
            <a:ext cx="3240000" cy="36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p:cNvSpPr/>
          <p:nvPr/>
        </p:nvSpPr>
        <p:spPr>
          <a:xfrm>
            <a:off x="4295322" y="2317660"/>
            <a:ext cx="3240000" cy="36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Rounded Corners 17"/>
          <p:cNvSpPr/>
          <p:nvPr/>
        </p:nvSpPr>
        <p:spPr>
          <a:xfrm>
            <a:off x="8234260" y="2317660"/>
            <a:ext cx="3240000" cy="36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flipH="1">
            <a:off x="672570" y="2494498"/>
            <a:ext cx="3431069" cy="400110"/>
          </a:xfrm>
          <a:prstGeom prst="rect">
            <a:avLst/>
          </a:prstGeom>
          <a:noFill/>
        </p:spPr>
        <p:txBody>
          <a:bodyPr wrap="square" lIns="0" tIns="0" rIns="0" bIns="0" rtlCol="0">
            <a:spAutoFit/>
          </a:bodyPr>
          <a:lstStyle/>
          <a:p>
            <a:pPr>
              <a:spcBef>
                <a:spcPts val="300"/>
              </a:spcBef>
              <a:spcAft>
                <a:spcPts val="300"/>
              </a:spcAft>
            </a:pPr>
            <a:r>
              <a:rPr lang="en-AU" sz="1300" b="1" dirty="0">
                <a:latin typeface="Segoe UI" panose="020B0502040204020203" pitchFamily="34" charset="0"/>
                <a:cs typeface="Segoe UI" panose="020B0502040204020203" pitchFamily="34" charset="0"/>
              </a:rPr>
              <a:t>Detailed documentation </a:t>
            </a:r>
            <a:r>
              <a:rPr lang="en-AU" sz="1300" dirty="0">
                <a:latin typeface="Segoe UI" panose="020B0502040204020203" pitchFamily="34" charset="0"/>
                <a:cs typeface="Segoe UI" panose="020B0502040204020203" pitchFamily="34" charset="0"/>
              </a:rPr>
              <a:t>of everything we will cover in the Zoom and on-site training</a:t>
            </a:r>
          </a:p>
        </p:txBody>
      </p:sp>
      <p:sp>
        <p:nvSpPr>
          <p:cNvPr id="7" name="TextBox 6"/>
          <p:cNvSpPr txBox="1"/>
          <p:nvPr/>
        </p:nvSpPr>
        <p:spPr>
          <a:xfrm flipH="1">
            <a:off x="4295318" y="2494498"/>
            <a:ext cx="3240002" cy="400110"/>
          </a:xfrm>
          <a:prstGeom prst="rect">
            <a:avLst/>
          </a:prstGeom>
          <a:noFill/>
        </p:spPr>
        <p:txBody>
          <a:bodyPr wrap="square" lIns="0" tIns="0" rIns="0" bIns="0" rtlCol="0">
            <a:spAutoFit/>
          </a:bodyPr>
          <a:lstStyle/>
          <a:p>
            <a:pPr>
              <a:spcBef>
                <a:spcPts val="300"/>
              </a:spcBef>
              <a:spcAft>
                <a:spcPts val="300"/>
              </a:spcAft>
            </a:pPr>
            <a:r>
              <a:rPr lang="en-AU" sz="1300" b="1" dirty="0">
                <a:latin typeface="Segoe UI" panose="020B0502040204020203" pitchFamily="34" charset="0"/>
                <a:cs typeface="Segoe UI" panose="020B0502040204020203" pitchFamily="34" charset="0"/>
              </a:rPr>
              <a:t>Concise summary </a:t>
            </a:r>
            <a:r>
              <a:rPr lang="en-AU" sz="1300" dirty="0">
                <a:latin typeface="Segoe UI" panose="020B0502040204020203" pitchFamily="34" charset="0"/>
                <a:cs typeface="Segoe UI" panose="020B0502040204020203" pitchFamily="34" charset="0"/>
              </a:rPr>
              <a:t>of the key things you need to know</a:t>
            </a:r>
          </a:p>
        </p:txBody>
      </p:sp>
      <p:pic>
        <p:nvPicPr>
          <p:cNvPr id="32" name="Picture 31"/>
          <p:cNvPicPr>
            <a:picLocks noChangeAspect="1"/>
          </p:cNvPicPr>
          <p:nvPr/>
        </p:nvPicPr>
        <p:blipFill>
          <a:blip r:embed="rId4"/>
          <a:stretch>
            <a:fillRect/>
          </a:stretch>
        </p:blipFill>
        <p:spPr>
          <a:xfrm>
            <a:off x="4295318" y="3051783"/>
            <a:ext cx="1833952" cy="2611120"/>
          </a:xfrm>
          <a:prstGeom prst="rect">
            <a:avLst/>
          </a:prstGeom>
        </p:spPr>
      </p:pic>
      <p:pic>
        <p:nvPicPr>
          <p:cNvPr id="10" name="Picture 9"/>
          <p:cNvPicPr>
            <a:picLocks noChangeAspect="1"/>
          </p:cNvPicPr>
          <p:nvPr/>
        </p:nvPicPr>
        <p:blipFill>
          <a:blip r:embed="rId5"/>
          <a:stretch>
            <a:fillRect/>
          </a:stretch>
        </p:blipFill>
        <p:spPr>
          <a:xfrm>
            <a:off x="672570" y="3016777"/>
            <a:ext cx="1440000" cy="810000"/>
          </a:xfrm>
          <a:prstGeom prst="rect">
            <a:avLst/>
          </a:prstGeom>
        </p:spPr>
      </p:pic>
      <p:pic>
        <p:nvPicPr>
          <p:cNvPr id="13" name="Picture 12"/>
          <p:cNvPicPr>
            <a:picLocks noChangeAspect="1"/>
          </p:cNvPicPr>
          <p:nvPr/>
        </p:nvPicPr>
        <p:blipFill>
          <a:blip r:embed="rId6"/>
          <a:stretch>
            <a:fillRect/>
          </a:stretch>
        </p:blipFill>
        <p:spPr>
          <a:xfrm>
            <a:off x="2190861" y="3016777"/>
            <a:ext cx="1440000" cy="810000"/>
          </a:xfrm>
          <a:prstGeom prst="rect">
            <a:avLst/>
          </a:prstGeom>
        </p:spPr>
      </p:pic>
      <p:pic>
        <p:nvPicPr>
          <p:cNvPr id="19" name="Picture 18"/>
          <p:cNvPicPr>
            <a:picLocks noChangeAspect="1"/>
          </p:cNvPicPr>
          <p:nvPr/>
        </p:nvPicPr>
        <p:blipFill>
          <a:blip r:embed="rId7"/>
          <a:stretch>
            <a:fillRect/>
          </a:stretch>
        </p:blipFill>
        <p:spPr>
          <a:xfrm>
            <a:off x="672570" y="3871782"/>
            <a:ext cx="1440000" cy="810000"/>
          </a:xfrm>
          <a:prstGeom prst="rect">
            <a:avLst/>
          </a:prstGeom>
        </p:spPr>
      </p:pic>
      <p:pic>
        <p:nvPicPr>
          <p:cNvPr id="21" name="Picture 20"/>
          <p:cNvPicPr>
            <a:picLocks noChangeAspect="1"/>
          </p:cNvPicPr>
          <p:nvPr/>
        </p:nvPicPr>
        <p:blipFill>
          <a:blip r:embed="rId8"/>
          <a:stretch>
            <a:fillRect/>
          </a:stretch>
        </p:blipFill>
        <p:spPr>
          <a:xfrm>
            <a:off x="2190328" y="3871782"/>
            <a:ext cx="1440000" cy="810000"/>
          </a:xfrm>
          <a:prstGeom prst="rect">
            <a:avLst/>
          </a:prstGeom>
        </p:spPr>
      </p:pic>
      <p:pic>
        <p:nvPicPr>
          <p:cNvPr id="23" name="Picture 22"/>
          <p:cNvPicPr>
            <a:picLocks noChangeAspect="1"/>
          </p:cNvPicPr>
          <p:nvPr/>
        </p:nvPicPr>
        <p:blipFill>
          <a:blip r:embed="rId9"/>
          <a:stretch>
            <a:fillRect/>
          </a:stretch>
        </p:blipFill>
        <p:spPr>
          <a:xfrm>
            <a:off x="672570" y="4726787"/>
            <a:ext cx="1440000" cy="810000"/>
          </a:xfrm>
          <a:prstGeom prst="rect">
            <a:avLst/>
          </a:prstGeom>
        </p:spPr>
      </p:pic>
      <p:pic>
        <p:nvPicPr>
          <p:cNvPr id="25" name="Picture 24"/>
          <p:cNvPicPr>
            <a:picLocks noChangeAspect="1"/>
          </p:cNvPicPr>
          <p:nvPr/>
        </p:nvPicPr>
        <p:blipFill>
          <a:blip r:embed="rId10"/>
          <a:stretch>
            <a:fillRect/>
          </a:stretch>
        </p:blipFill>
        <p:spPr>
          <a:xfrm>
            <a:off x="2190328" y="4726787"/>
            <a:ext cx="1440000" cy="810000"/>
          </a:xfrm>
          <a:prstGeom prst="rect">
            <a:avLst/>
          </a:prstGeom>
        </p:spPr>
      </p:pic>
      <p:pic>
        <p:nvPicPr>
          <p:cNvPr id="27" name="Picture 26"/>
          <p:cNvPicPr>
            <a:picLocks noChangeAspect="1"/>
          </p:cNvPicPr>
          <p:nvPr/>
        </p:nvPicPr>
        <p:blipFill>
          <a:blip r:embed="rId11"/>
          <a:stretch>
            <a:fillRect/>
          </a:stretch>
        </p:blipFill>
        <p:spPr>
          <a:xfrm>
            <a:off x="672570" y="5581793"/>
            <a:ext cx="1440000" cy="810000"/>
          </a:xfrm>
          <a:prstGeom prst="rect">
            <a:avLst/>
          </a:prstGeom>
        </p:spPr>
      </p:pic>
      <p:sp>
        <p:nvSpPr>
          <p:cNvPr id="11" name="Rectangle 10"/>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algn="ctr"/>
            <a:r>
              <a:rPr lang="en-US" altLang="zh-CN" sz="1200" dirty="0">
                <a:solidFill>
                  <a:schemeClr val="bg1"/>
                </a:solidFill>
                <a:latin typeface="Segoe UI" panose="020B0502040204020203" pitchFamily="34" charset="0"/>
                <a:cs typeface="Segoe UI" panose="020B0502040204020203" pitchFamily="34" charset="0"/>
              </a:rPr>
              <a:t>Updated since Jan 2022</a:t>
            </a:r>
            <a:endParaRPr lang="zh-CN" altLang="en-US" sz="1200" dirty="0">
              <a:solidFill>
                <a:schemeClr val="bg1"/>
              </a:solidFill>
              <a:latin typeface="Segoe UI" panose="020B0502040204020203" pitchFamily="34" charset="0"/>
              <a:cs typeface="Segoe UI" panose="020B0502040204020203" pitchFamily="34" charset="0"/>
            </a:endParaRPr>
          </a:p>
        </p:txBody>
      </p:sp>
      <p:sp>
        <p:nvSpPr>
          <p:cNvPr id="15" name="TextBox 12"/>
          <p:cNvSpPr/>
          <p:nvPr/>
        </p:nvSpPr>
        <p:spPr>
          <a:xfrm flipH="1">
            <a:off x="8233873" y="6029031"/>
            <a:ext cx="3602877" cy="538480"/>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ctr">
              <a:lnSpc>
                <a:spcPct val="100000"/>
              </a:lnSpc>
              <a:spcBef>
                <a:spcPts val="300"/>
              </a:spcBef>
              <a:spcAft>
                <a:spcPts val="300"/>
              </a:spcAft>
            </a:pPr>
            <a:r>
              <a:rPr lang="en-GB" sz="1100" b="0" strike="noStrike" spc="-1" dirty="0">
                <a:solidFill>
                  <a:srgbClr val="000000"/>
                </a:solidFill>
                <a:latin typeface="Segoe UI" panose="020B0502040204020203"/>
                <a:ea typeface="DejaVu Sans" panose="020B0603030804020204"/>
              </a:rPr>
              <a:t>You can also reach out to our 24-hour support team at </a:t>
            </a:r>
            <a:r>
              <a:rPr lang="en-GB" sz="1100" b="1" strike="noStrike" spc="-1" dirty="0">
                <a:solidFill>
                  <a:srgbClr val="000000"/>
                </a:solidFill>
                <a:latin typeface="Segoe UI" panose="020B0502040204020203"/>
                <a:ea typeface="DejaVu Sans" panose="020B0603030804020204"/>
              </a:rPr>
              <a:t>support@augustrobotics.com</a:t>
            </a:r>
          </a:p>
          <a:p>
            <a:pPr algn="ctr">
              <a:lnSpc>
                <a:spcPct val="100000"/>
              </a:lnSpc>
              <a:spcBef>
                <a:spcPts val="300"/>
              </a:spcBef>
              <a:spcAft>
                <a:spcPts val="300"/>
              </a:spcAft>
            </a:pPr>
            <a:r>
              <a:rPr lang="en-GB" altLang="en-US" sz="800" strike="noStrike" spc="-1" dirty="0">
                <a:solidFill>
                  <a:srgbClr val="000000"/>
                </a:solidFill>
                <a:latin typeface="Arial" panose="020B0604020202020204"/>
              </a:rPr>
              <a:t>[Monday - Friday]</a:t>
            </a:r>
          </a:p>
        </p:txBody>
      </p:sp>
      <p:sp>
        <p:nvSpPr>
          <p:cNvPr id="20" name="TextBox 19">
            <a:extLst>
              <a:ext uri="{FF2B5EF4-FFF2-40B4-BE49-F238E27FC236}">
                <a16:creationId xmlns:a16="http://schemas.microsoft.com/office/drawing/2014/main" id="{FDABCF76-32C7-168D-E2A1-4FE359878C36}"/>
              </a:ext>
            </a:extLst>
          </p:cNvPr>
          <p:cNvSpPr txBox="1"/>
          <p:nvPr/>
        </p:nvSpPr>
        <p:spPr>
          <a:xfrm flipH="1">
            <a:off x="9486252" y="4681782"/>
            <a:ext cx="2238388" cy="795089"/>
          </a:xfrm>
          <a:prstGeom prst="rect">
            <a:avLst/>
          </a:prstGeom>
          <a:noFill/>
        </p:spPr>
        <p:txBody>
          <a:bodyPr wrap="square" lIns="0" tIns="0" rIns="0" bIns="0" rtlCol="0">
            <a:spAutoFit/>
          </a:bodyPr>
          <a:lstStyle/>
          <a:p>
            <a:pPr>
              <a:spcBef>
                <a:spcPts val="500"/>
              </a:spcBef>
              <a:spcAft>
                <a:spcPts val="500"/>
              </a:spcAft>
            </a:pPr>
            <a:r>
              <a:rPr lang="en-GB" sz="1300" dirty="0">
                <a:solidFill>
                  <a:sysClr val="windowText" lastClr="000000"/>
                </a:solidFill>
                <a:latin typeface="Segoe UI" panose="020B0502040204020203" pitchFamily="34" charset="0"/>
                <a:cs typeface="Segoe UI" panose="020B0502040204020203" pitchFamily="34" charset="0"/>
              </a:rPr>
              <a:t>Engineer</a:t>
            </a:r>
          </a:p>
          <a:p>
            <a:pPr>
              <a:spcBef>
                <a:spcPts val="500"/>
              </a:spcBef>
              <a:spcAft>
                <a:spcPts val="500"/>
              </a:spcAft>
            </a:pPr>
            <a:r>
              <a:rPr lang="en-GB" sz="1100" dirty="0">
                <a:solidFill>
                  <a:sysClr val="windowText" lastClr="000000"/>
                </a:solidFill>
                <a:latin typeface="Segoe UI" panose="020B0502040204020203" pitchFamily="34" charset="0"/>
                <a:cs typeface="Segoe UI" panose="020B0502040204020203" pitchFamily="34" charset="0"/>
              </a:rPr>
              <a:t>Number</a:t>
            </a:r>
          </a:p>
          <a:p>
            <a:pPr>
              <a:spcBef>
                <a:spcPts val="500"/>
              </a:spcBef>
              <a:spcAft>
                <a:spcPts val="500"/>
              </a:spcAft>
            </a:pPr>
            <a:r>
              <a:rPr lang="en-GB" sz="1100" dirty="0">
                <a:solidFill>
                  <a:sysClr val="windowText" lastClr="000000"/>
                </a:solidFill>
                <a:latin typeface="Segoe UI" panose="020B0502040204020203" pitchFamily="34" charset="0"/>
                <a:cs typeface="Segoe UI" panose="020B0502040204020203" pitchFamily="34" charset="0"/>
              </a:rPr>
              <a:t>xxx@augustrobotics.com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386715"/>
          </a:xfrm>
        </p:spPr>
        <p:txBody>
          <a:bodyPr/>
          <a:lstStyle/>
          <a:p>
            <a:r>
              <a:rPr lang="en-GB" altLang="en-AU" dirty="0"/>
              <a:t>The charging station</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3: ON-SITE PREPARATION</a:t>
            </a:r>
          </a:p>
        </p:txBody>
      </p:sp>
      <p:sp>
        <p:nvSpPr>
          <p:cNvPr id="5" name="TextBox 4"/>
          <p:cNvSpPr txBox="1"/>
          <p:nvPr/>
        </p:nvSpPr>
        <p:spPr>
          <a:xfrm flipH="1">
            <a:off x="9346739" y="1888441"/>
            <a:ext cx="2317286" cy="600164"/>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Charge your large 24V batteries in the large slots (there are 6 slots)</a:t>
            </a:r>
          </a:p>
        </p:txBody>
      </p:sp>
      <p:sp>
        <p:nvSpPr>
          <p:cNvPr id="10" name="TextBox 9"/>
          <p:cNvSpPr txBox="1"/>
          <p:nvPr/>
        </p:nvSpPr>
        <p:spPr>
          <a:xfrm flipH="1">
            <a:off x="9346739" y="2776429"/>
            <a:ext cx="2317286" cy="1200329"/>
          </a:xfrm>
          <a:prstGeom prst="rect">
            <a:avLst/>
          </a:prstGeom>
          <a:noFill/>
          <a:ln w="19050">
            <a:noFill/>
          </a:ln>
          <a:effectLst>
            <a:glow rad="50800">
              <a:schemeClr val="accent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Charge your small 12V batteries in the small slots (there are 2 slots)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Make sure to plug the charging cable into the “</a:t>
            </a:r>
            <a:r>
              <a:rPr kumimoji="0" lang="en-GB" alt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port</a:t>
            </a:r>
          </a:p>
        </p:txBody>
      </p:sp>
      <p:sp>
        <p:nvSpPr>
          <p:cNvPr id="12" name="TextBox 11"/>
          <p:cNvSpPr txBox="1"/>
          <p:nvPr/>
        </p:nvSpPr>
        <p:spPr>
          <a:xfrm flipH="1">
            <a:off x="9346739" y="4264641"/>
            <a:ext cx="2317286" cy="800100"/>
          </a:xfrm>
          <a:prstGeom prst="rect">
            <a:avLst/>
          </a:prstGeom>
          <a:noFill/>
          <a:ln w="19050">
            <a:noFill/>
          </a:ln>
          <a:effectLst>
            <a:glow rad="50800">
              <a:schemeClr val="accent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harge the Tablet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eparately or use the USB port in the Map Server box to charge the Tablet</a:t>
            </a:r>
          </a:p>
        </p:txBody>
      </p:sp>
      <p:pic>
        <p:nvPicPr>
          <p:cNvPr id="16" name="Picture 15"/>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899172" y="1708057"/>
            <a:ext cx="6792305" cy="4626368"/>
          </a:xfrm>
          <a:prstGeom prst="rect">
            <a:avLst/>
          </a:prstGeom>
        </p:spPr>
      </p:pic>
      <p:cxnSp>
        <p:nvCxnSpPr>
          <p:cNvPr id="22" name="Straight Connector 21">
            <a:extLst>
              <a:ext uri="{FF2B5EF4-FFF2-40B4-BE49-F238E27FC236}">
                <a16:creationId xmlns:a16="http://schemas.microsoft.com/office/drawing/2014/main" id="{FEAFA833-C777-08E8-7B16-15DAC01AD795}"/>
              </a:ext>
            </a:extLst>
          </p:cNvPr>
          <p:cNvCxnSpPr>
            <a:cxnSpLocks/>
          </p:cNvCxnSpPr>
          <p:nvPr/>
        </p:nvCxnSpPr>
        <p:spPr>
          <a:xfrm flipH="1">
            <a:off x="6543006" y="5341503"/>
            <a:ext cx="1734625" cy="0"/>
          </a:xfrm>
          <a:prstGeom prst="line">
            <a:avLst/>
          </a:prstGeom>
          <a:ln w="9525">
            <a:solidFill>
              <a:schemeClr val="accent1"/>
            </a:solidFill>
            <a:tailEnd type="ova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09332A-8C2B-71B5-590F-730FC935DF73}"/>
              </a:ext>
            </a:extLst>
          </p:cNvPr>
          <p:cNvCxnSpPr>
            <a:cxnSpLocks/>
          </p:cNvCxnSpPr>
          <p:nvPr/>
        </p:nvCxnSpPr>
        <p:spPr>
          <a:xfrm flipH="1">
            <a:off x="6543006" y="2742888"/>
            <a:ext cx="1734625" cy="0"/>
          </a:xfrm>
          <a:prstGeom prst="line">
            <a:avLst/>
          </a:prstGeom>
          <a:ln w="9525">
            <a:solidFill>
              <a:schemeClr val="accent1"/>
            </a:solidFill>
            <a:tailEnd type="ova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D86165B-33A3-10CD-C46D-63C2F0EDCCE9}"/>
              </a:ext>
            </a:extLst>
          </p:cNvPr>
          <p:cNvSpPr txBox="1"/>
          <p:nvPr/>
        </p:nvSpPr>
        <p:spPr>
          <a:xfrm flipH="1">
            <a:off x="8263324" y="2642860"/>
            <a:ext cx="1038186" cy="200055"/>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port</a:t>
            </a:r>
          </a:p>
        </p:txBody>
      </p:sp>
      <p:sp>
        <p:nvSpPr>
          <p:cNvPr id="25" name="TextBox 24">
            <a:extLst>
              <a:ext uri="{FF2B5EF4-FFF2-40B4-BE49-F238E27FC236}">
                <a16:creationId xmlns:a16="http://schemas.microsoft.com/office/drawing/2014/main" id="{31A99925-D4E8-F94C-893D-6DE224238075}"/>
              </a:ext>
            </a:extLst>
          </p:cNvPr>
          <p:cNvSpPr txBox="1"/>
          <p:nvPr/>
        </p:nvSpPr>
        <p:spPr>
          <a:xfrm flipH="1">
            <a:off x="8263324" y="5241475"/>
            <a:ext cx="1038186" cy="200055"/>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port</a:t>
            </a:r>
          </a:p>
        </p:txBody>
      </p:sp>
      <p:sp>
        <p:nvSpPr>
          <p:cNvPr id="26" name="Rectangle 25">
            <a:extLst>
              <a:ext uri="{FF2B5EF4-FFF2-40B4-BE49-F238E27FC236}">
                <a16:creationId xmlns:a16="http://schemas.microsoft.com/office/drawing/2014/main" id="{74936EA5-73D1-0A7B-BE30-7741C3E82847}"/>
              </a:ext>
            </a:extLst>
          </p:cNvPr>
          <p:cNvSpPr/>
          <p:nvPr/>
        </p:nvSpPr>
        <p:spPr>
          <a:xfrm>
            <a:off x="10032000" y="-432781"/>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Updated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775597"/>
          </a:xfrm>
        </p:spPr>
        <p:txBody>
          <a:bodyPr/>
          <a:lstStyle/>
          <a:p>
            <a:r>
              <a:rPr lang="en-AU"/>
              <a:t>Use the charging station to charge all your batteries at once</a:t>
            </a:r>
          </a:p>
        </p:txBody>
      </p:sp>
      <p:sp>
        <p:nvSpPr>
          <p:cNvPr id="3" name="Text Placeholder 2"/>
          <p:cNvSpPr>
            <a:spLocks noGrp="1"/>
          </p:cNvSpPr>
          <p:nvPr>
            <p:ph type="body" sz="quarter" idx="10"/>
          </p:nvPr>
        </p:nvSpPr>
        <p:spPr/>
        <p:txBody>
          <a:bodyPr/>
          <a:lstStyle/>
          <a:p>
            <a:r>
              <a:rPr lang="en-AU"/>
              <a:t>MODULE 3: ON-SITE PREPARATION</a:t>
            </a:r>
            <a:endParaRPr lang="en-AU" dirty="0"/>
          </a:p>
        </p:txBody>
      </p:sp>
      <p:sp>
        <p:nvSpPr>
          <p:cNvPr id="4" name="TextBox 3"/>
          <p:cNvSpPr txBox="1"/>
          <p:nvPr/>
        </p:nvSpPr>
        <p:spPr>
          <a:xfrm flipH="1">
            <a:off x="9346739" y="1888441"/>
            <a:ext cx="2317286" cy="600164"/>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Charge your large 24V batteries in the large slots (there are 6 slots)</a:t>
            </a:r>
          </a:p>
        </p:txBody>
      </p:sp>
      <p:sp>
        <p:nvSpPr>
          <p:cNvPr id="5" name="TextBox 4"/>
          <p:cNvSpPr txBox="1"/>
          <p:nvPr/>
        </p:nvSpPr>
        <p:spPr>
          <a:xfrm flipH="1">
            <a:off x="9346739" y="3076511"/>
            <a:ext cx="2317286" cy="600164"/>
          </a:xfrm>
          <a:prstGeom prst="rect">
            <a:avLst/>
          </a:prstGeom>
          <a:noFill/>
          <a:ln w="19050">
            <a:noFill/>
          </a:ln>
          <a:effectLst>
            <a:glow rad="50800">
              <a:schemeClr val="accent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Charge your small 12V batteries in the small slots (there are 2 slots)</a:t>
            </a:r>
          </a:p>
        </p:txBody>
      </p:sp>
      <p:sp>
        <p:nvSpPr>
          <p:cNvPr id="7" name="TextBox 6"/>
          <p:cNvSpPr txBox="1"/>
          <p:nvPr/>
        </p:nvSpPr>
        <p:spPr>
          <a:xfrm flipH="1">
            <a:off x="9346739" y="4264581"/>
            <a:ext cx="2317286" cy="800219"/>
          </a:xfrm>
          <a:prstGeom prst="rect">
            <a:avLst/>
          </a:prstGeom>
          <a:noFill/>
          <a:ln w="19050">
            <a:noFill/>
          </a:ln>
          <a:effectLst>
            <a:glow rad="50800">
              <a:schemeClr val="accent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Either charge the Tablet separately or use the USB port in the Map Server box to charge the Tablet</a:t>
            </a:r>
          </a:p>
        </p:txBody>
      </p:sp>
      <p:grpSp>
        <p:nvGrpSpPr>
          <p:cNvPr id="12" name="Group 11"/>
          <p:cNvGrpSpPr/>
          <p:nvPr/>
        </p:nvGrpSpPr>
        <p:grpSpPr>
          <a:xfrm>
            <a:off x="695325" y="5913337"/>
            <a:ext cx="2847664" cy="432000"/>
            <a:chOff x="695325" y="5913337"/>
            <a:chExt cx="2847664" cy="432000"/>
          </a:xfrm>
        </p:grpSpPr>
        <p:sp>
          <p:nvSpPr>
            <p:cNvPr id="9" name="TextBox 8"/>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2"/>
                </a:rPr>
                <a:t>CLICK TO PLAY VIDEO</a:t>
              </a:r>
              <a:endPar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1" name="Graphic 10" descr="Video camera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5" y="5913337"/>
              <a:ext cx="432000" cy="432000"/>
            </a:xfrm>
            <a:prstGeom prst="rect">
              <a:avLst/>
            </a:prstGeom>
          </p:spPr>
        </p:pic>
      </p:grpSp>
      <p:pic>
        <p:nvPicPr>
          <p:cNvPr id="10" name="Picture 9">
            <a:hlinkClick r:id="rId2"/>
          </p:cNvPr>
          <p:cNvPicPr>
            <a:picLocks noChangeAspect="1"/>
          </p:cNvPicPr>
          <p:nvPr/>
        </p:nvPicPr>
        <p:blipFill>
          <a:blip r:embed="rId5"/>
          <a:stretch>
            <a:fillRect/>
          </a:stretch>
        </p:blipFill>
        <p:spPr>
          <a:xfrm>
            <a:off x="695325" y="1649150"/>
            <a:ext cx="7560000" cy="4235270"/>
          </a:xfrm>
          <a:prstGeom prst="rect">
            <a:avLst/>
          </a:prstGeom>
        </p:spPr>
      </p:pic>
      <p:grpSp>
        <p:nvGrpSpPr>
          <p:cNvPr id="13" name="Group 12"/>
          <p:cNvGrpSpPr/>
          <p:nvPr/>
        </p:nvGrpSpPr>
        <p:grpSpPr>
          <a:xfrm>
            <a:off x="4025325" y="3316785"/>
            <a:ext cx="900000" cy="900000"/>
            <a:chOff x="4248150" y="2838450"/>
            <a:chExt cx="900000" cy="900000"/>
          </a:xfrm>
        </p:grpSpPr>
        <p:sp>
          <p:nvSpPr>
            <p:cNvPr id="14" name="Oval 13"/>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Isosceles Triangle 14"/>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p:cNvSpPr/>
          <p:nvPr/>
        </p:nvSpPr>
        <p:spPr>
          <a:xfrm>
            <a:off x="3336270" y="1856532"/>
            <a:ext cx="2651010" cy="4178509"/>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nvPr>
        </p:nvSpPr>
        <p:spPr/>
        <p:txBody>
          <a:bodyPr/>
          <a:lstStyle/>
          <a:p>
            <a:r>
              <a:rPr lang="en-AU" dirty="0"/>
              <a:t>What is in Module 3, On-Site Preparation?</a:t>
            </a:r>
          </a:p>
        </p:txBody>
      </p:sp>
      <p:sp>
        <p:nvSpPr>
          <p:cNvPr id="3" name="Text Placeholder 2"/>
          <p:cNvSpPr>
            <a:spLocks noGrp="1"/>
          </p:cNvSpPr>
          <p:nvPr>
            <p:ph type="body" sz="quarter" idx="10"/>
          </p:nvPr>
        </p:nvSpPr>
        <p:spPr/>
        <p:txBody>
          <a:bodyPr/>
          <a:lstStyle/>
          <a:p>
            <a:r>
              <a:rPr lang="en-AU"/>
              <a:t>MODULE 3: ON-SITE PREPARATION</a:t>
            </a:r>
            <a:endParaRPr lang="en-AU" dirty="0"/>
          </a:p>
        </p:txBody>
      </p:sp>
      <p:sp>
        <p:nvSpPr>
          <p:cNvPr id="4" name="TextBox 3"/>
          <p:cNvSpPr txBox="1"/>
          <p:nvPr/>
        </p:nvSpPr>
        <p:spPr>
          <a:xfrm flipH="1">
            <a:off x="695325" y="3815949"/>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Charge all batteries</a:t>
            </a:r>
          </a:p>
        </p:txBody>
      </p:sp>
      <p:sp>
        <p:nvSpPr>
          <p:cNvPr id="5" name="TextBox 4"/>
          <p:cNvSpPr txBox="1"/>
          <p:nvPr/>
        </p:nvSpPr>
        <p:spPr>
          <a:xfrm flipH="1">
            <a:off x="3491775" y="3554339"/>
            <a:ext cx="2340000"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GB" alt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Power on</a:t>
            </a: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 the Map Server</a:t>
            </a:r>
            <a:endParaRPr kumimoji="0" lang="en-GB"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endParaRPr>
          </a:p>
        </p:txBody>
      </p:sp>
      <p:sp>
        <p:nvSpPr>
          <p:cNvPr id="10" name="Rectangle: Rounded Corners 9"/>
          <p:cNvSpPr/>
          <p:nvPr/>
        </p:nvSpPr>
        <p:spPr>
          <a:xfrm>
            <a:off x="695325" y="4186414"/>
            <a:ext cx="234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Rounded Corners 10"/>
          <p:cNvSpPr/>
          <p:nvPr/>
        </p:nvSpPr>
        <p:spPr>
          <a:xfrm>
            <a:off x="3491775" y="4186414"/>
            <a:ext cx="2340000"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TextBox 13"/>
          <p:cNvSpPr txBox="1"/>
          <p:nvPr/>
        </p:nvSpPr>
        <p:spPr>
          <a:xfrm flipH="1">
            <a:off x="69532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The day before...</a:t>
            </a:r>
          </a:p>
        </p:txBody>
      </p:sp>
      <p:sp>
        <p:nvSpPr>
          <p:cNvPr id="15" name="TextBox 14"/>
          <p:cNvSpPr txBox="1"/>
          <p:nvPr/>
        </p:nvSpPr>
        <p:spPr>
          <a:xfrm flipH="1">
            <a:off x="349177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On the day...</a:t>
            </a:r>
          </a:p>
        </p:txBody>
      </p:sp>
      <p:grpSp>
        <p:nvGrpSpPr>
          <p:cNvPr id="18" name="Group 17"/>
          <p:cNvGrpSpPr/>
          <p:nvPr/>
        </p:nvGrpSpPr>
        <p:grpSpPr>
          <a:xfrm>
            <a:off x="695325" y="1999298"/>
            <a:ext cx="648000" cy="648000"/>
            <a:chOff x="4130040" y="2015253"/>
            <a:chExt cx="648000" cy="648000"/>
          </a:xfrm>
        </p:grpSpPr>
        <p:sp>
          <p:nvSpPr>
            <p:cNvPr id="19" name="Oval 18"/>
            <p:cNvSpPr/>
            <p:nvPr/>
          </p:nvSpPr>
          <p:spPr>
            <a:xfrm>
              <a:off x="4130040" y="2015253"/>
              <a:ext cx="648000" cy="64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0" name="Graphic 19" descr="Battery charging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040" y="2087253"/>
              <a:ext cx="504000" cy="504000"/>
            </a:xfrm>
            <a:prstGeom prst="rect">
              <a:avLst/>
            </a:prstGeom>
          </p:spPr>
        </p:pic>
      </p:grpSp>
      <p:grpSp>
        <p:nvGrpSpPr>
          <p:cNvPr id="27" name="Group 26"/>
          <p:cNvGrpSpPr/>
          <p:nvPr/>
        </p:nvGrpSpPr>
        <p:grpSpPr>
          <a:xfrm>
            <a:off x="3491775" y="1999298"/>
            <a:ext cx="648000" cy="648000"/>
            <a:chOff x="695325" y="1678005"/>
            <a:chExt cx="648000" cy="648000"/>
          </a:xfrm>
          <a:solidFill>
            <a:schemeClr val="bg2"/>
          </a:solidFill>
        </p:grpSpPr>
        <p:sp>
          <p:nvSpPr>
            <p:cNvPr id="28" name="Oval 27"/>
            <p:cNvSpPr/>
            <p:nvPr/>
          </p:nvSpPr>
          <p:spPr>
            <a:xfrm>
              <a:off x="695325" y="1678005"/>
              <a:ext cx="648000" cy="64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9" name="Graphic 28" descr="Power outlin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5325" y="1768005"/>
              <a:ext cx="468000" cy="468000"/>
            </a:xfrm>
            <a:prstGeom prst="rect">
              <a:avLst/>
            </a:prstGeom>
          </p:spPr>
        </p:pic>
      </p:grpSp>
      <p:sp>
        <p:nvSpPr>
          <p:cNvPr id="30" name="TextBox 29"/>
          <p:cNvSpPr txBox="1"/>
          <p:nvPr/>
        </p:nvSpPr>
        <p:spPr>
          <a:xfrm flipH="1">
            <a:off x="695325" y="4417403"/>
            <a:ext cx="2340000"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 the charging station to charge all the batteries</a:t>
            </a:r>
          </a:p>
        </p:txBody>
      </p:sp>
      <p:sp>
        <p:nvSpPr>
          <p:cNvPr id="31" name="TextBox 30"/>
          <p:cNvSpPr txBox="1"/>
          <p:nvPr/>
        </p:nvSpPr>
        <p:spPr>
          <a:xfrm flipH="1">
            <a:off x="3491775" y="4417403"/>
            <a:ext cx="2340000" cy="76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Power on the Map Server and retrieve the Tablet</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must have internet</a:t>
            </a:r>
          </a:p>
        </p:txBody>
      </p:sp>
      <p:sp>
        <p:nvSpPr>
          <p:cNvPr id="13" name="Rectangle 12"/>
          <p:cNvSpPr/>
          <p:nvPr/>
        </p:nvSpPr>
        <p:spPr>
          <a:xfrm>
            <a:off x="10032000" y="-618898"/>
            <a:ext cx="2160000" cy="5147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again March 2024</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lumOff val="2303"/>
          </a:schemeClr>
        </a:solidFill>
        <a:effectLst/>
      </p:bgPr>
    </p:bg>
    <p:spTree>
      <p:nvGrpSpPr>
        <p:cNvPr id="1" name=""/>
        <p:cNvGrpSpPr/>
        <p:nvPr/>
      </p:nvGrpSpPr>
      <p:grpSpPr>
        <a:xfrm>
          <a:off x="0" y="0"/>
          <a:ext cx="0" cy="0"/>
          <a:chOff x="0" y="0"/>
          <a:chExt cx="0" cy="0"/>
        </a:xfrm>
      </p:grpSpPr>
      <p:sp>
        <p:nvSpPr>
          <p:cNvPr id="175" name="線條"/>
          <p:cNvSpPr/>
          <p:nvPr/>
        </p:nvSpPr>
        <p:spPr>
          <a:xfrm flipH="1" flipV="1">
            <a:off x="9218587" y="4063353"/>
            <a:ext cx="1622715" cy="433181"/>
          </a:xfrm>
          <a:prstGeom prst="line">
            <a:avLst/>
          </a:prstGeom>
          <a:ln w="25400">
            <a:solidFill>
              <a:schemeClr val="accent1">
                <a:lumOff val="-8549"/>
              </a:schemeClr>
            </a:solidFill>
            <a:custDash>
              <a:ds d="200000" sp="200000"/>
            </a:custDash>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6" name="線條"/>
          <p:cNvSpPr/>
          <p:nvPr/>
        </p:nvSpPr>
        <p:spPr>
          <a:xfrm>
            <a:off x="7486445" y="3976290"/>
            <a:ext cx="1260874" cy="1"/>
          </a:xfrm>
          <a:prstGeom prst="line">
            <a:avLst/>
          </a:prstGeom>
          <a:ln w="25400">
            <a:solidFill>
              <a:schemeClr val="accent1">
                <a:lumOff val="-8549"/>
              </a:schemeClr>
            </a:solidFill>
            <a:custDash>
              <a:ds d="200000" sp="200000"/>
            </a:custDash>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77" name="Title 3"/>
          <p:cNvSpPr txBox="1">
            <a:spLocks noGrp="1"/>
          </p:cNvSpPr>
          <p:nvPr>
            <p:ph type="title"/>
          </p:nvPr>
        </p:nvSpPr>
        <p:spPr>
          <a:xfrm>
            <a:off x="696000" y="728662"/>
            <a:ext cx="4736313" cy="318549"/>
          </a:xfrm>
          <a:prstGeom prst="rect">
            <a:avLst/>
          </a:prstGeom>
        </p:spPr>
        <p:txBody>
          <a:bodyPr wrap="square" lIns="0" tIns="0" rIns="0" bIns="0" anchor="t" anchorCtr="0">
            <a:spAutoFit/>
          </a:bodyPr>
          <a:lstStyle>
            <a:lvl1pPr defTabSz="506942">
              <a:defRPr sz="1518">
                <a:solidFill>
                  <a:schemeClr val="accent1">
                    <a:lumOff val="-8549"/>
                  </a:schemeClr>
                </a:solidFill>
              </a:defRPr>
            </a:lvl1pPr>
          </a:lstStyle>
          <a:p>
            <a:pPr defTabSz="768350">
              <a:spcBef>
                <a:spcPct val="0"/>
              </a:spcBef>
            </a:pPr>
            <a:r>
              <a:rPr sz="2300" kern="1200" dirty="0">
                <a:solidFill>
                  <a:schemeClr val="tx1"/>
                </a:solidFill>
                <a:latin typeface="Segoe UI" panose="020B0502040204020203" pitchFamily="34" charset="0"/>
                <a:ea typeface="+mj-ea"/>
                <a:cs typeface="Segoe UI" panose="020B0502040204020203" pitchFamily="34" charset="0"/>
              </a:rPr>
              <a:t>How does this all work together?</a:t>
            </a:r>
          </a:p>
        </p:txBody>
      </p:sp>
      <p:sp>
        <p:nvSpPr>
          <p:cNvPr id="178" name="Text Placeholder 4"/>
          <p:cNvSpPr txBox="1">
            <a:spLocks noGrp="1"/>
          </p:cNvSpPr>
          <p:nvPr>
            <p:ph type="body" sz="quarter" idx="1"/>
          </p:nvPr>
        </p:nvSpPr>
        <p:spPr>
          <a:xfrm>
            <a:off x="695324" y="473098"/>
            <a:ext cx="3600003" cy="152353"/>
          </a:xfrm>
          <a:prstGeom prst="rect">
            <a:avLst/>
          </a:prstGeom>
        </p:spPr>
        <p:txBody>
          <a:bodyPr/>
          <a:lstStyle>
            <a:lvl1pPr defTabSz="804672">
              <a:spcBef>
                <a:spcPts val="800"/>
              </a:spcBef>
              <a:defRPr sz="900">
                <a:solidFill>
                  <a:schemeClr val="accent1">
                    <a:lumOff val="-8549"/>
                  </a:schemeClr>
                </a:solidFill>
              </a:defRPr>
            </a:lvl1pPr>
          </a:lstStyle>
          <a:p>
            <a:r>
              <a:rPr>
                <a:solidFill>
                  <a:schemeClr val="tx1"/>
                </a:solidFill>
              </a:rPr>
              <a:t>MODULE 2: MAP UPLOAD</a:t>
            </a:r>
          </a:p>
        </p:txBody>
      </p:sp>
      <p:sp>
        <p:nvSpPr>
          <p:cNvPr id="179" name="Rectangle 5"/>
          <p:cNvSpPr/>
          <p:nvPr/>
        </p:nvSpPr>
        <p:spPr>
          <a:xfrm>
            <a:off x="10032000" y="-349028"/>
            <a:ext cx="2160001" cy="334502"/>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2000" tIns="72000" rIns="72000" bIns="72000" anchor="ctr">
            <a:spAutoFit/>
          </a:bodyPr>
          <a:lstStyle>
            <a:lvl1pPr algn="ctr">
              <a:defRPr sz="1200">
                <a:solidFill>
                  <a:srgbClr val="FFFFFF"/>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Segoe UI"/>
                <a:cs typeface="Segoe UI"/>
                <a:sym typeface="Segoe UI"/>
              </a:rPr>
              <a:t>Updated since Jan 2022</a:t>
            </a:r>
          </a:p>
        </p:txBody>
      </p:sp>
      <p:pic>
        <p:nvPicPr>
          <p:cNvPr id="180" name="OE60WU1(2)-02.png" descr="OE60WU1(2)-02.png"/>
          <p:cNvPicPr>
            <a:picLocks noChangeAspect="1"/>
          </p:cNvPicPr>
          <p:nvPr/>
        </p:nvPicPr>
        <p:blipFill>
          <a:blip r:embed="rId2"/>
          <a:stretch>
            <a:fillRect/>
          </a:stretch>
        </p:blipFill>
        <p:spPr>
          <a:xfrm>
            <a:off x="1763355" y="2838701"/>
            <a:ext cx="2160001" cy="1757829"/>
          </a:xfrm>
          <a:prstGeom prst="rect">
            <a:avLst/>
          </a:prstGeom>
          <a:ln w="12700">
            <a:miter lim="400000"/>
          </a:ln>
        </p:spPr>
      </p:pic>
      <p:sp>
        <p:nvSpPr>
          <p:cNvPr id="181" name="Straight Arrow Connector 31"/>
          <p:cNvSpPr/>
          <p:nvPr/>
        </p:nvSpPr>
        <p:spPr>
          <a:xfrm>
            <a:off x="6692554" y="2652984"/>
            <a:ext cx="1719810" cy="631720"/>
          </a:xfrm>
          <a:prstGeom prst="line">
            <a:avLst/>
          </a:prstGeom>
          <a:ln w="25400">
            <a:solidFill>
              <a:schemeClr val="tx1"/>
            </a:solidFill>
            <a:tailEnd type="triangle"/>
          </a:ln>
          <a:effectLst>
            <a:glow rad="228600">
              <a:schemeClr val="accent2">
                <a:satMod val="175000"/>
                <a:alpha val="40000"/>
              </a:schemeClr>
            </a:glow>
          </a:effectLst>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 name="TextBox 20"/>
          <p:cNvSpPr txBox="1"/>
          <p:nvPr/>
        </p:nvSpPr>
        <p:spPr>
          <a:xfrm>
            <a:off x="699444" y="1680205"/>
            <a:ext cx="6233867" cy="200055"/>
          </a:xfrm>
          <a:prstGeom prst="rect">
            <a:avLst/>
          </a:prstGeom>
          <a:solidFill>
            <a:schemeClr val="accent1">
              <a:lumOff val="-854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600"/>
              </a:spcBef>
              <a:defRPr sz="1200">
                <a:solidFill>
                  <a:srgbClr val="FFFFFF"/>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600"/>
              </a:spcBef>
              <a:spcAft>
                <a:spcPts val="0"/>
              </a:spcAft>
              <a:buClrTx/>
              <a:buSzTx/>
              <a:buFontTx/>
              <a:buNone/>
              <a:tabLst/>
              <a:defRPr/>
            </a:pPr>
            <a:r>
              <a:rPr kumimoji="0" sz="1300" b="0" i="0" u="none" strike="noStrike" kern="0" cap="none" spc="0" normalizeH="0" baseline="0" noProof="0" dirty="0">
                <a:ln>
                  <a:noFill/>
                </a:ln>
                <a:solidFill>
                  <a:srgbClr val="FFFFFF"/>
                </a:solidFill>
                <a:effectLst/>
                <a:uLnTx/>
                <a:uFillTx/>
                <a:latin typeface="Segoe UI"/>
                <a:cs typeface="Segoe UI"/>
                <a:sym typeface="Segoe UI"/>
              </a:rPr>
              <a:t>Requires access to internet (office Wi-Fi, Hall Wi-Fi or Mi-Fi)</a:t>
            </a:r>
          </a:p>
        </p:txBody>
      </p:sp>
      <p:sp>
        <p:nvSpPr>
          <p:cNvPr id="183" name="線條"/>
          <p:cNvSpPr/>
          <p:nvPr/>
        </p:nvSpPr>
        <p:spPr>
          <a:xfrm flipV="1">
            <a:off x="9091587" y="3322774"/>
            <a:ext cx="1876715" cy="634120"/>
          </a:xfrm>
          <a:prstGeom prst="line">
            <a:avLst/>
          </a:prstGeom>
          <a:ln w="25400">
            <a:solidFill>
              <a:schemeClr val="accent1">
                <a:lumOff val="-8549"/>
              </a:schemeClr>
            </a:solidFill>
            <a:custDash>
              <a:ds d="200000" sp="200000"/>
            </a:custDash>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184" name="Image" descr="Image"/>
          <p:cNvPicPr>
            <a:picLocks noChangeAspect="1"/>
          </p:cNvPicPr>
          <p:nvPr/>
        </p:nvPicPr>
        <p:blipFill>
          <a:blip r:embed="rId3"/>
          <a:stretch>
            <a:fillRect/>
          </a:stretch>
        </p:blipFill>
        <p:spPr>
          <a:xfrm>
            <a:off x="3129607" y="3876557"/>
            <a:ext cx="1132843" cy="732899"/>
          </a:xfrm>
          <a:prstGeom prst="rect">
            <a:avLst/>
          </a:prstGeom>
          <a:ln w="12700">
            <a:miter lim="400000"/>
          </a:ln>
        </p:spPr>
      </p:pic>
      <p:sp>
        <p:nvSpPr>
          <p:cNvPr id="185" name="Rounded Rectangle"/>
          <p:cNvSpPr/>
          <p:nvPr/>
        </p:nvSpPr>
        <p:spPr>
          <a:xfrm>
            <a:off x="4512237" y="2175148"/>
            <a:ext cx="2320489" cy="334902"/>
          </a:xfrm>
          <a:prstGeom prst="roundRect">
            <a:avLst>
              <a:gd name="adj" fmla="val 50000"/>
            </a:avLst>
          </a:prstGeom>
          <a:solidFill>
            <a:srgbClr val="FFFFFF"/>
          </a:solidFill>
          <a:ln w="12700">
            <a:miter lim="400000"/>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900">
                <a:solidFill>
                  <a:srgbClr val="FFFFFF"/>
                </a:solidFill>
                <a:latin typeface="Arial"/>
                <a:ea typeface="Arial"/>
                <a:cs typeface="Arial"/>
                <a:sym typeface="Arial"/>
              </a:defRPr>
            </a:pPr>
            <a:endParaRPr kumimoji="0" sz="3200" b="0" i="0" u="none" strike="noStrike" kern="0" cap="none" spc="0" normalizeH="0" baseline="0" noProof="0">
              <a:ln>
                <a:noFill/>
              </a:ln>
              <a:solidFill>
                <a:srgbClr val="FFFFFF"/>
              </a:solidFill>
              <a:effectLst/>
              <a:uLnTx/>
              <a:uFillTx/>
              <a:latin typeface="Arial"/>
              <a:cs typeface="Arial"/>
              <a:sym typeface="Arial"/>
            </a:endParaRPr>
          </a:p>
        </p:txBody>
      </p:sp>
      <p:sp>
        <p:nvSpPr>
          <p:cNvPr id="186" name="TextBox 15"/>
          <p:cNvSpPr txBox="1"/>
          <p:nvPr/>
        </p:nvSpPr>
        <p:spPr>
          <a:xfrm>
            <a:off x="4459512" y="2240252"/>
            <a:ext cx="2544044"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ctr">
              <a:spcBef>
                <a:spcPts val="300"/>
              </a:spcBef>
              <a:defRPr sz="9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300" b="1" i="0" u="none" strike="noStrike" kern="0" cap="none" spc="0" normalizeH="0" baseline="0" noProof="0" dirty="0">
                <a:ln>
                  <a:noFill/>
                </a:ln>
                <a:solidFill>
                  <a:srgbClr val="679941">
                    <a:lumOff val="-8549"/>
                  </a:srgbClr>
                </a:solidFill>
                <a:effectLst/>
                <a:uLnTx/>
                <a:uFillTx/>
                <a:latin typeface="Segoe UI"/>
                <a:cs typeface="Segoe UI"/>
                <a:sym typeface="Segoe UI"/>
              </a:rPr>
              <a:t>portal.augustrobotics.com</a:t>
            </a:r>
          </a:p>
        </p:txBody>
      </p:sp>
      <p:sp>
        <p:nvSpPr>
          <p:cNvPr id="187" name="TextBox 15"/>
          <p:cNvSpPr txBox="1"/>
          <p:nvPr/>
        </p:nvSpPr>
        <p:spPr>
          <a:xfrm>
            <a:off x="1139428" y="4900972"/>
            <a:ext cx="3694636"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11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In the office, CAD team/ Technical Manager upload and parse the CAD file</a:t>
            </a:r>
          </a:p>
        </p:txBody>
      </p:sp>
      <p:sp>
        <p:nvSpPr>
          <p:cNvPr id="188" name="TextBox 15"/>
          <p:cNvSpPr txBox="1"/>
          <p:nvPr/>
        </p:nvSpPr>
        <p:spPr>
          <a:xfrm>
            <a:off x="782710" y="5430918"/>
            <a:ext cx="4408071" cy="15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10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000" b="0" i="1" u="none" strike="noStrike" kern="0" cap="none" spc="0" normalizeH="0" baseline="0" noProof="0" dirty="0">
                <a:ln>
                  <a:noFill/>
                </a:ln>
                <a:solidFill>
                  <a:srgbClr val="679941">
                    <a:lumOff val="-8549"/>
                  </a:srgbClr>
                </a:solidFill>
                <a:effectLst/>
                <a:uLnTx/>
                <a:uFillTx/>
                <a:latin typeface="Segoe UI"/>
                <a:cs typeface="Segoe UI"/>
                <a:sym typeface="Segoe UI"/>
              </a:rPr>
              <a:t>When you parse, you label the layers for Lionel’s software</a:t>
            </a:r>
          </a:p>
        </p:txBody>
      </p:sp>
      <p:pic>
        <p:nvPicPr>
          <p:cNvPr id="189" name="Picture 5" descr="Picture 5"/>
          <p:cNvPicPr>
            <a:picLocks noChangeAspect="1"/>
          </p:cNvPicPr>
          <p:nvPr/>
        </p:nvPicPr>
        <p:blipFill>
          <a:blip r:embed="rId4"/>
          <a:srcRect l="2544" t="4630" r="3172" b="6898"/>
          <a:stretch>
            <a:fillRect/>
          </a:stretch>
        </p:blipFill>
        <p:spPr>
          <a:xfrm>
            <a:off x="8470371" y="3162853"/>
            <a:ext cx="1629203" cy="1414325"/>
          </a:xfrm>
          <a:prstGeom prst="rect">
            <a:avLst/>
          </a:prstGeom>
          <a:ln w="12700">
            <a:miter lim="400000"/>
          </a:ln>
        </p:spPr>
      </p:pic>
      <p:pic>
        <p:nvPicPr>
          <p:cNvPr id="190" name="Picture 9" descr="Picture 9"/>
          <p:cNvPicPr>
            <a:picLocks noChangeAspect="1"/>
          </p:cNvPicPr>
          <p:nvPr/>
        </p:nvPicPr>
        <p:blipFill>
          <a:blip r:embed="rId5"/>
          <a:srcRect l="15970" r="19303" b="2222"/>
          <a:stretch>
            <a:fillRect/>
          </a:stretch>
        </p:blipFill>
        <p:spPr>
          <a:xfrm>
            <a:off x="10896064" y="2382187"/>
            <a:ext cx="492286" cy="1143207"/>
          </a:xfrm>
          <a:prstGeom prst="rect">
            <a:avLst/>
          </a:prstGeom>
          <a:ln w="12700">
            <a:miter lim="400000"/>
          </a:ln>
        </p:spPr>
      </p:pic>
      <p:pic>
        <p:nvPicPr>
          <p:cNvPr id="191" name="Picture 5" descr="Picture 5"/>
          <p:cNvPicPr>
            <a:picLocks noChangeAspect="1"/>
          </p:cNvPicPr>
          <p:nvPr/>
        </p:nvPicPr>
        <p:blipFill>
          <a:blip r:embed="rId6"/>
          <a:srcRect l="37286" t="12963" r="37333" b="14148"/>
          <a:stretch>
            <a:fillRect/>
          </a:stretch>
        </p:blipFill>
        <p:spPr>
          <a:xfrm>
            <a:off x="10862344" y="3772340"/>
            <a:ext cx="659882" cy="1065984"/>
          </a:xfrm>
          <a:prstGeom prst="rect">
            <a:avLst/>
          </a:prstGeom>
          <a:ln w="12700">
            <a:miter lim="400000"/>
          </a:ln>
        </p:spPr>
      </p:pic>
      <p:sp>
        <p:nvSpPr>
          <p:cNvPr id="192" name="TextBox 15"/>
          <p:cNvSpPr txBox="1"/>
          <p:nvPr/>
        </p:nvSpPr>
        <p:spPr>
          <a:xfrm>
            <a:off x="7641578" y="4903599"/>
            <a:ext cx="3286758"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0" algn="ctr" defTabSz="914400" rtl="0" eaLnBrk="1" fontAlgn="auto" latinLnBrk="0" hangingPunct="0">
              <a:lnSpc>
                <a:spcPct val="100000"/>
              </a:lnSpc>
              <a:spcBef>
                <a:spcPts val="300"/>
              </a:spcBef>
              <a:spcAft>
                <a:spcPts val="0"/>
              </a:spcAft>
              <a:buClrTx/>
              <a:buSzTx/>
              <a:buFontTx/>
              <a:buNone/>
              <a:tabLst/>
              <a:defRPr sz="1100">
                <a:solidFill>
                  <a:srgbClr val="679941">
                    <a:lumOff val="-8549"/>
                  </a:srgbClr>
                </a:solidFill>
                <a:latin typeface="Segoe UI"/>
                <a:ea typeface="Segoe UI"/>
                <a:cs typeface="Segoe UI"/>
                <a:sym typeface="Segoe UI"/>
              </a:defRPr>
            </a:pPr>
            <a:r>
              <a:rPr kumimoji="0" lang="en-HK" sz="1300" b="0" i="0" u="none" strike="noStrike" kern="0" cap="none" spc="0" normalizeH="0" baseline="0" noProof="0" dirty="0">
                <a:ln>
                  <a:noFill/>
                </a:ln>
                <a:solidFill>
                  <a:srgbClr val="679941">
                    <a:lumOff val="-8549"/>
                  </a:srgbClr>
                </a:solidFill>
                <a:effectLst/>
                <a:uLnTx/>
                <a:uFillTx/>
                <a:latin typeface="Segoe UI"/>
                <a:cs typeface="Segoe UI"/>
                <a:sym typeface="Segoe UI"/>
              </a:rPr>
              <a:t>The </a:t>
            </a: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Map Server has its own local network</a:t>
            </a:r>
            <a:b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b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This connects the Map Server to the tablet and devices</a:t>
            </a:r>
          </a:p>
        </p:txBody>
      </p:sp>
      <p:pic>
        <p:nvPicPr>
          <p:cNvPr id="193" name="Group" descr="Group"/>
          <p:cNvPicPr>
            <a:picLocks noChangeAspect="1"/>
          </p:cNvPicPr>
          <p:nvPr/>
        </p:nvPicPr>
        <p:blipFill>
          <a:blip r:embed="rId7"/>
          <a:stretch>
            <a:fillRect/>
          </a:stretch>
        </p:blipFill>
        <p:spPr>
          <a:xfrm>
            <a:off x="6843060" y="3573296"/>
            <a:ext cx="1260874" cy="805989"/>
          </a:xfrm>
          <a:prstGeom prst="rect">
            <a:avLst/>
          </a:prstGeom>
          <a:ln w="12700">
            <a:miter lim="400000"/>
          </a:ln>
        </p:spPr>
      </p:pic>
      <p:grpSp>
        <p:nvGrpSpPr>
          <p:cNvPr id="196" name="Group"/>
          <p:cNvGrpSpPr/>
          <p:nvPr/>
        </p:nvGrpSpPr>
        <p:grpSpPr>
          <a:xfrm>
            <a:off x="6985503" y="6085944"/>
            <a:ext cx="4935553" cy="307777"/>
            <a:chOff x="0" y="0"/>
            <a:chExt cx="4935551" cy="307776"/>
          </a:xfrm>
        </p:grpSpPr>
        <p:sp>
          <p:nvSpPr>
            <p:cNvPr id="194" name="TextBox 15"/>
            <p:cNvSpPr txBox="1"/>
            <p:nvPr/>
          </p:nvSpPr>
          <p:spPr>
            <a:xfrm>
              <a:off x="416535" y="0"/>
              <a:ext cx="4519016" cy="307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300"/>
                </a:spcBef>
                <a:defRPr sz="900">
                  <a:solidFill>
                    <a:schemeClr val="accent1">
                      <a:lumOff val="-8549"/>
                    </a:schemeClr>
                  </a:solidFill>
                  <a:latin typeface="Segoe UI"/>
                  <a:ea typeface="Segoe UI"/>
                  <a:cs typeface="Segoe UI"/>
                  <a:sym typeface="Segoe UI"/>
                </a:defRPr>
              </a:lvl1pPr>
            </a:lstStyle>
            <a:p>
              <a:pPr marL="0" marR="0" lvl="0" indent="0" algn="l" defTabSz="914400" rtl="0" eaLnBrk="1" fontAlgn="auto" latinLnBrk="0" hangingPunct="0">
                <a:lnSpc>
                  <a:spcPct val="100000"/>
                </a:lnSpc>
                <a:spcBef>
                  <a:spcPts val="300"/>
                </a:spcBef>
                <a:spcAft>
                  <a:spcPts val="0"/>
                </a:spcAft>
                <a:buClrTx/>
                <a:buSzTx/>
                <a:buFontTx/>
                <a:buNone/>
                <a:tabLst/>
                <a:defRPr/>
              </a:pPr>
              <a:r>
                <a:rPr kumimoji="0" sz="1000" b="0" i="1" u="none" strike="noStrike" kern="0" cap="none" spc="0" normalizeH="0" baseline="0" noProof="0" dirty="0">
                  <a:ln>
                    <a:noFill/>
                  </a:ln>
                  <a:solidFill>
                    <a:srgbClr val="679941">
                      <a:lumOff val="-8549"/>
                    </a:srgbClr>
                  </a:solidFill>
                  <a:effectLst/>
                  <a:uLnTx/>
                  <a:uFillTx/>
                  <a:latin typeface="Segoe UI"/>
                  <a:cs typeface="Segoe UI"/>
                  <a:sym typeface="Segoe UI"/>
                </a:rPr>
                <a:t>Optional: If you want </a:t>
              </a:r>
              <a:r>
                <a:rPr kumimoji="0" lang="en-HK" sz="1000" b="0" i="1" u="none" strike="noStrike" kern="0" cap="none" spc="0" normalizeH="0" baseline="0" noProof="0" dirty="0">
                  <a:ln>
                    <a:noFill/>
                  </a:ln>
                  <a:solidFill>
                    <a:srgbClr val="679941">
                      <a:lumOff val="-8549"/>
                    </a:srgbClr>
                  </a:solidFill>
                  <a:effectLst/>
                  <a:uLnTx/>
                  <a:uFillTx/>
                  <a:latin typeface="Segoe UI"/>
                  <a:cs typeface="Segoe UI"/>
                  <a:sym typeface="Segoe UI"/>
                </a:rPr>
                <a:t>to</a:t>
              </a:r>
              <a:r>
                <a:rPr kumimoji="0" sz="1000" b="0" i="1" u="none" strike="noStrike" kern="0" cap="none" spc="0" normalizeH="0" baseline="0" noProof="0" dirty="0">
                  <a:ln>
                    <a:noFill/>
                  </a:ln>
                  <a:solidFill>
                    <a:srgbClr val="679941">
                      <a:lumOff val="-8549"/>
                    </a:srgbClr>
                  </a:solidFill>
                  <a:effectLst/>
                  <a:uLnTx/>
                  <a:uFillTx/>
                  <a:latin typeface="Segoe UI"/>
                  <a:cs typeface="Segoe UI"/>
                  <a:sym typeface="Segoe UI"/>
                </a:rPr>
                <a:t> monitor the job</a:t>
              </a:r>
              <a:r>
                <a:rPr kumimoji="0" lang="en-HK" sz="1000" b="0" i="1" u="none" strike="noStrike" kern="0" cap="none" spc="0" normalizeH="0" baseline="0" noProof="0" dirty="0">
                  <a:ln>
                    <a:noFill/>
                  </a:ln>
                  <a:solidFill>
                    <a:srgbClr val="679941">
                      <a:lumOff val="-8549"/>
                    </a:srgbClr>
                  </a:solidFill>
                  <a:effectLst/>
                  <a:uLnTx/>
                  <a:uFillTx/>
                  <a:latin typeface="Segoe UI"/>
                  <a:cs typeface="Segoe UI"/>
                  <a:sym typeface="Segoe UI"/>
                </a:rPr>
                <a:t> remotely</a:t>
              </a:r>
              <a:r>
                <a:rPr kumimoji="0" sz="1000" b="0" i="1" u="none" strike="noStrike" kern="0" cap="none" spc="0" normalizeH="0" baseline="0" noProof="0" dirty="0">
                  <a:ln>
                    <a:noFill/>
                  </a:ln>
                  <a:solidFill>
                    <a:srgbClr val="679941">
                      <a:lumOff val="-8549"/>
                    </a:srgbClr>
                  </a:solidFill>
                  <a:effectLst/>
                  <a:uLnTx/>
                  <a:uFillTx/>
                  <a:latin typeface="Segoe UI"/>
                  <a:cs typeface="Segoe UI"/>
                  <a:sym typeface="Segoe UI"/>
                </a:rPr>
                <a:t>, keep the Map Server connected to the internet</a:t>
              </a:r>
            </a:p>
          </p:txBody>
        </p:sp>
        <p:pic>
          <p:nvPicPr>
            <p:cNvPr id="195" name="Image" descr="Image"/>
            <p:cNvPicPr>
              <a:picLocks noChangeAspect="1"/>
            </p:cNvPicPr>
            <p:nvPr/>
          </p:nvPicPr>
          <p:blipFill>
            <a:blip r:embed="rId3"/>
            <a:stretch>
              <a:fillRect/>
            </a:stretch>
          </p:blipFill>
          <p:spPr>
            <a:xfrm>
              <a:off x="0" y="50498"/>
              <a:ext cx="314087" cy="203201"/>
            </a:xfrm>
            <a:prstGeom prst="rect">
              <a:avLst/>
            </a:prstGeom>
            <a:ln w="12700" cap="flat">
              <a:noFill/>
              <a:miter lim="400000"/>
            </a:ln>
            <a:effectLst/>
          </p:spPr>
        </p:pic>
      </p:grpSp>
      <p:sp>
        <p:nvSpPr>
          <p:cNvPr id="197" name="TextBox 15"/>
          <p:cNvSpPr txBox="1"/>
          <p:nvPr/>
        </p:nvSpPr>
        <p:spPr>
          <a:xfrm>
            <a:off x="8048746" y="2143859"/>
            <a:ext cx="2698886"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11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Lionel system operates independently</a:t>
            </a:r>
          </a:p>
        </p:txBody>
      </p:sp>
      <p:sp>
        <p:nvSpPr>
          <p:cNvPr id="198" name="TextBox 15"/>
          <p:cNvSpPr txBox="1"/>
          <p:nvPr/>
        </p:nvSpPr>
        <p:spPr>
          <a:xfrm>
            <a:off x="3694249" y="6155794"/>
            <a:ext cx="704638"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9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900" b="0" i="0" u="none" strike="noStrike" kern="0" cap="none" spc="0" normalizeH="0" baseline="0" noProof="0">
                <a:ln>
                  <a:noFill/>
                </a:ln>
                <a:solidFill>
                  <a:srgbClr val="679941">
                    <a:lumOff val="-8549"/>
                  </a:srgbClr>
                </a:solidFill>
                <a:effectLst/>
                <a:uLnTx/>
                <a:uFillTx/>
                <a:latin typeface="Segoe UI"/>
                <a:cs typeface="Segoe UI"/>
                <a:sym typeface="Segoe UI"/>
              </a:rPr>
              <a:t>Local Wi-Fi</a:t>
            </a:r>
          </a:p>
        </p:txBody>
      </p:sp>
      <p:sp>
        <p:nvSpPr>
          <p:cNvPr id="199" name="Circle"/>
          <p:cNvSpPr/>
          <p:nvPr/>
        </p:nvSpPr>
        <p:spPr>
          <a:xfrm>
            <a:off x="9821204" y="3081817"/>
            <a:ext cx="387802" cy="387802"/>
          </a:xfrm>
          <a:prstGeom prst="ellipse">
            <a:avLst/>
          </a:prstGeom>
          <a:solidFill>
            <a:schemeClr val="accent1"/>
          </a:solidFill>
          <a:ln w="12700">
            <a:solidFill>
              <a:schemeClr val="accent1"/>
            </a:solidFill>
            <a:miter lim="400000"/>
          </a:ln>
        </p:spPr>
        <p:txBody>
          <a:bodyPr lIns="45718" tIns="45718" rIns="45718" bIns="45718" anchor="ctr"/>
          <a:lstStyle/>
          <a:p>
            <a:pPr marL="0" marR="0" lvl="0" indent="0" algn="l" defTabSz="9144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200" name="1"/>
          <p:cNvSpPr/>
          <p:nvPr/>
        </p:nvSpPr>
        <p:spPr>
          <a:xfrm>
            <a:off x="733250" y="4791574"/>
            <a:ext cx="387802" cy="387802"/>
          </a:xfrm>
          <a:prstGeom prst="ellipse">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a:defRPr b="1">
                <a:solidFill>
                  <a:schemeClr val="accent1">
                    <a:lumOff val="-8549"/>
                  </a:schemeClr>
                </a:solidFill>
                <a:latin typeface="Arial"/>
                <a:ea typeface="Arial"/>
                <a:cs typeface="Arial"/>
                <a:sym typeface="Aria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1" i="0" u="none" strike="noStrike" kern="0" cap="none" spc="0" normalizeH="0" baseline="0" noProof="0">
                <a:ln>
                  <a:noFill/>
                </a:ln>
                <a:solidFill>
                  <a:srgbClr val="679941">
                    <a:lumOff val="-8549"/>
                  </a:srgbClr>
                </a:solidFill>
                <a:effectLst/>
                <a:uLnTx/>
                <a:uFillTx/>
                <a:latin typeface="Arial"/>
                <a:cs typeface="Arial"/>
                <a:sym typeface="Arial"/>
              </a:rPr>
              <a:t>1</a:t>
            </a:r>
          </a:p>
        </p:txBody>
      </p:sp>
      <p:sp>
        <p:nvSpPr>
          <p:cNvPr id="201" name="3"/>
          <p:cNvSpPr/>
          <p:nvPr/>
        </p:nvSpPr>
        <p:spPr>
          <a:xfrm>
            <a:off x="7719025" y="2167303"/>
            <a:ext cx="387802" cy="387802"/>
          </a:xfrm>
          <a:prstGeom prst="ellipse">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a:defRPr b="1">
                <a:solidFill>
                  <a:schemeClr val="accent1">
                    <a:lumOff val="-8549"/>
                  </a:schemeClr>
                </a:solidFill>
                <a:latin typeface="Arial"/>
                <a:ea typeface="Arial"/>
                <a:cs typeface="Arial"/>
                <a:sym typeface="Aria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1" i="0" u="none" strike="noStrike" kern="0" cap="none" spc="0" normalizeH="0" baseline="0" noProof="0">
                <a:ln>
                  <a:noFill/>
                </a:ln>
                <a:solidFill>
                  <a:srgbClr val="679941">
                    <a:lumOff val="-8549"/>
                  </a:srgbClr>
                </a:solidFill>
                <a:effectLst/>
                <a:uLnTx/>
                <a:uFillTx/>
                <a:latin typeface="Arial"/>
                <a:cs typeface="Arial"/>
                <a:sym typeface="Arial"/>
              </a:rPr>
              <a:t>3</a:t>
            </a:r>
          </a:p>
        </p:txBody>
      </p:sp>
      <p:sp>
        <p:nvSpPr>
          <p:cNvPr id="202" name="TextBox 15"/>
          <p:cNvSpPr txBox="1"/>
          <p:nvPr/>
        </p:nvSpPr>
        <p:spPr>
          <a:xfrm>
            <a:off x="4673799" y="2603655"/>
            <a:ext cx="2022234"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300"/>
              </a:spcBef>
              <a:defRPr sz="11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1300" b="0" i="0" u="none" strike="noStrike" kern="0" cap="none" spc="0" normalizeH="0" baseline="0" noProof="0" dirty="0">
                <a:ln>
                  <a:noFill/>
                </a:ln>
                <a:solidFill>
                  <a:srgbClr val="679941">
                    <a:lumOff val="-8549"/>
                  </a:srgbClr>
                </a:solidFill>
                <a:effectLst/>
                <a:uLnTx/>
                <a:uFillTx/>
                <a:latin typeface="Segoe UI"/>
                <a:cs typeface="Segoe UI"/>
                <a:sym typeface="Segoe UI"/>
              </a:rPr>
              <a:t>On the tablet, operator downloads map from the portal onto the Map Server</a:t>
            </a:r>
          </a:p>
        </p:txBody>
      </p:sp>
      <p:sp>
        <p:nvSpPr>
          <p:cNvPr id="203" name="2"/>
          <p:cNvSpPr/>
          <p:nvPr/>
        </p:nvSpPr>
        <p:spPr>
          <a:xfrm>
            <a:off x="4257868" y="2167303"/>
            <a:ext cx="387802" cy="387802"/>
          </a:xfrm>
          <a:prstGeom prst="ellipse">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lvl1pPr algn="ctr">
              <a:defRPr b="1">
                <a:solidFill>
                  <a:schemeClr val="accent1">
                    <a:lumOff val="-8549"/>
                  </a:schemeClr>
                </a:solidFill>
                <a:latin typeface="Arial"/>
                <a:ea typeface="Arial"/>
                <a:cs typeface="Arial"/>
                <a:sym typeface="Aria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1" i="0" u="none" strike="noStrike" kern="0" cap="none" spc="0" normalizeH="0" baseline="0" noProof="0">
                <a:ln>
                  <a:noFill/>
                </a:ln>
                <a:solidFill>
                  <a:srgbClr val="679941">
                    <a:lumOff val="-8549"/>
                  </a:srgbClr>
                </a:solidFill>
                <a:effectLst/>
                <a:uLnTx/>
                <a:uFillTx/>
                <a:latin typeface="Arial"/>
                <a:cs typeface="Arial"/>
                <a:sym typeface="Arial"/>
              </a:rPr>
              <a:t>2</a:t>
            </a:r>
          </a:p>
        </p:txBody>
      </p:sp>
      <p:sp>
        <p:nvSpPr>
          <p:cNvPr id="204" name="線條"/>
          <p:cNvSpPr/>
          <p:nvPr/>
        </p:nvSpPr>
        <p:spPr>
          <a:xfrm>
            <a:off x="3296127" y="6225644"/>
            <a:ext cx="287803" cy="1"/>
          </a:xfrm>
          <a:prstGeom prst="line">
            <a:avLst/>
          </a:prstGeom>
          <a:ln w="25400">
            <a:solidFill>
              <a:schemeClr val="accent1">
                <a:lumOff val="-8549"/>
              </a:schemeClr>
            </a:solidFill>
            <a:custDash>
              <a:ds d="200000" sp="200000"/>
            </a:custDash>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5" name="TextBox 20"/>
          <p:cNvSpPr txBox="1"/>
          <p:nvPr/>
        </p:nvSpPr>
        <p:spPr>
          <a:xfrm>
            <a:off x="7039585" y="1680205"/>
            <a:ext cx="4490743" cy="200055"/>
          </a:xfrm>
          <a:prstGeom prst="rect">
            <a:avLst/>
          </a:prstGeom>
          <a:solidFill>
            <a:schemeClr val="accent1">
              <a:lumOff val="-854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600"/>
              </a:spcBef>
              <a:defRPr sz="1200">
                <a:solidFill>
                  <a:srgbClr val="FFFFFF"/>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600"/>
              </a:spcBef>
              <a:spcAft>
                <a:spcPts val="0"/>
              </a:spcAft>
              <a:buClrTx/>
              <a:buSzTx/>
              <a:buFontTx/>
              <a:buNone/>
              <a:tabLst/>
              <a:defRPr/>
            </a:pPr>
            <a:r>
              <a:rPr kumimoji="0" sz="1300" b="0" i="0" u="none" strike="noStrike" kern="0" cap="none" spc="0" normalizeH="0" baseline="0" noProof="0">
                <a:ln>
                  <a:noFill/>
                </a:ln>
                <a:solidFill>
                  <a:srgbClr val="FFFFFF"/>
                </a:solidFill>
                <a:effectLst/>
                <a:uLnTx/>
                <a:uFillTx/>
                <a:latin typeface="Segoe UI"/>
                <a:cs typeface="Segoe UI"/>
                <a:sym typeface="Segoe UI"/>
              </a:rPr>
              <a:t>Does not require internet</a:t>
            </a:r>
          </a:p>
        </p:txBody>
      </p:sp>
      <p:sp>
        <p:nvSpPr>
          <p:cNvPr id="206" name="Straight Arrow Connector 31"/>
          <p:cNvSpPr/>
          <p:nvPr/>
        </p:nvSpPr>
        <p:spPr>
          <a:xfrm flipV="1">
            <a:off x="4026345" y="2786615"/>
            <a:ext cx="593129" cy="323392"/>
          </a:xfrm>
          <a:prstGeom prst="line">
            <a:avLst/>
          </a:prstGeom>
          <a:ln w="25400">
            <a:solidFill>
              <a:schemeClr val="tx1"/>
            </a:solidFill>
            <a:tailEnd type="triangle"/>
          </a:ln>
          <a:effectLst>
            <a:glow rad="228600">
              <a:schemeClr val="accent2">
                <a:satMod val="175000"/>
                <a:alpha val="40000"/>
              </a:schemeClr>
            </a:glow>
          </a:effectLst>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7" name="TextBox 15"/>
          <p:cNvSpPr txBox="1"/>
          <p:nvPr/>
        </p:nvSpPr>
        <p:spPr>
          <a:xfrm>
            <a:off x="1236560" y="6155794"/>
            <a:ext cx="1818402"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ctr">
              <a:spcBef>
                <a:spcPts val="300"/>
              </a:spcBef>
              <a:defRPr sz="900">
                <a:solidFill>
                  <a:schemeClr val="accent1">
                    <a:lumOff val="-8549"/>
                  </a:schemeClr>
                </a:solidFill>
                <a:latin typeface="Segoe UI"/>
                <a:ea typeface="Segoe UI"/>
                <a:cs typeface="Segoe UI"/>
                <a:sym typeface="Segoe UI"/>
              </a:defRPr>
            </a:lvl1pPr>
          </a:lstStyle>
          <a:p>
            <a:pPr marL="0" marR="0" lvl="0" indent="0" algn="ctr" defTabSz="914400" rtl="0" eaLnBrk="1" fontAlgn="auto" latinLnBrk="0" hangingPunct="0">
              <a:lnSpc>
                <a:spcPct val="100000"/>
              </a:lnSpc>
              <a:spcBef>
                <a:spcPts val="300"/>
              </a:spcBef>
              <a:spcAft>
                <a:spcPts val="0"/>
              </a:spcAft>
              <a:buClrTx/>
              <a:buSzTx/>
              <a:buFontTx/>
              <a:buNone/>
              <a:tabLst/>
              <a:defRPr/>
            </a:pPr>
            <a:r>
              <a:rPr kumimoji="0" sz="900" b="0" i="0" u="none" strike="noStrike" kern="0" cap="none" spc="0" normalizeH="0" baseline="0" noProof="0" dirty="0">
                <a:ln>
                  <a:noFill/>
                </a:ln>
                <a:solidFill>
                  <a:srgbClr val="679941">
                    <a:lumOff val="-8549"/>
                  </a:srgbClr>
                </a:solidFill>
                <a:effectLst/>
                <a:uLnTx/>
                <a:uFillTx/>
                <a:latin typeface="Segoe UI"/>
                <a:cs typeface="Segoe UI"/>
                <a:sym typeface="Segoe UI"/>
              </a:rPr>
              <a:t>Office Wi-Fi, Hall Wi-Fi or Mi-Fi</a:t>
            </a:r>
          </a:p>
        </p:txBody>
      </p:sp>
      <p:sp>
        <p:nvSpPr>
          <p:cNvPr id="208" name="線條"/>
          <p:cNvSpPr/>
          <p:nvPr/>
        </p:nvSpPr>
        <p:spPr>
          <a:xfrm>
            <a:off x="843536" y="6225644"/>
            <a:ext cx="287802" cy="1"/>
          </a:xfrm>
          <a:prstGeom prst="line">
            <a:avLst/>
          </a:prstGeom>
          <a:ln w="25400">
            <a:solidFill>
              <a:schemeClr val="tx1"/>
            </a:solidFill>
            <a:miter lim="400000"/>
            <a:tailEnd type="triangle"/>
          </a:ln>
          <a:effectLst>
            <a:glow rad="228600">
              <a:schemeClr val="accent2">
                <a:satMod val="175000"/>
                <a:alpha val="40000"/>
              </a:schemeClr>
            </a:glow>
          </a:effectLst>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9" name="、"/>
          <p:cNvSpPr txBox="1"/>
          <p:nvPr/>
        </p:nvSpPr>
        <p:spPr>
          <a:xfrm>
            <a:off x="5432313" y="3308176"/>
            <a:ext cx="241301"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Calibri"/>
                <a:ea typeface="Calibri"/>
                <a:cs typeface="Calibri"/>
                <a:sym typeface="Calibri"/>
              </a:rPr>
              <a:t>、</a:t>
            </a:r>
          </a:p>
        </p:txBody>
      </p:sp>
      <p:pic>
        <p:nvPicPr>
          <p:cNvPr id="210" name="hard-drive.png" descr="hard-drive.png"/>
          <p:cNvPicPr>
            <a:picLocks noChangeAspect="1"/>
          </p:cNvPicPr>
          <p:nvPr/>
        </p:nvPicPr>
        <p:blipFill>
          <a:blip r:embed="rId8"/>
          <a:stretch>
            <a:fillRect/>
          </a:stretch>
        </p:blipFill>
        <p:spPr>
          <a:xfrm>
            <a:off x="9871598" y="3149731"/>
            <a:ext cx="279401" cy="279401"/>
          </a:xfrm>
          <a:prstGeom prst="rect">
            <a:avLst/>
          </a:prstGeom>
          <a:ln w="12700">
            <a:miter lim="400000"/>
          </a:ln>
        </p:spPr>
      </p:pic>
    </p:spTree>
    <p:extLst>
      <p:ext uri="{BB962C8B-B14F-4D97-AF65-F5344CB8AC3E}">
        <p14:creationId xmlns:p14="http://schemas.microsoft.com/office/powerpoint/2010/main" val="411843905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386715"/>
          </a:xfrm>
        </p:spPr>
        <p:txBody>
          <a:bodyPr/>
          <a:lstStyle/>
          <a:p>
            <a:r>
              <a:rPr lang="en-AU" dirty="0"/>
              <a:t>On the day of the job, </a:t>
            </a:r>
            <a:r>
              <a:rPr lang="en-GB" altLang="en-AU" dirty="0"/>
              <a:t>turn on the</a:t>
            </a:r>
            <a:r>
              <a:rPr lang="en-AU" dirty="0"/>
              <a:t> Map Server</a:t>
            </a:r>
            <a:endParaRPr lang="en-GB" altLang="en-AU" dirty="0"/>
          </a:p>
        </p:txBody>
      </p:sp>
      <p:sp>
        <p:nvSpPr>
          <p:cNvPr id="3" name="Text Placeholder 2"/>
          <p:cNvSpPr>
            <a:spLocks noGrp="1"/>
          </p:cNvSpPr>
          <p:nvPr>
            <p:ph type="body" sz="quarter" idx="10"/>
          </p:nvPr>
        </p:nvSpPr>
        <p:spPr>
          <a:xfrm>
            <a:off x="695325" y="473100"/>
            <a:ext cx="3600000" cy="152349"/>
          </a:xfrm>
        </p:spPr>
        <p:txBody>
          <a:bodyPr/>
          <a:lstStyle/>
          <a:p>
            <a:r>
              <a:rPr lang="en-AU" dirty="0"/>
              <a:t>MODULE 3: ON-SITE PREPARATION</a:t>
            </a:r>
          </a:p>
        </p:txBody>
      </p:sp>
      <p:pic>
        <p:nvPicPr>
          <p:cNvPr id="4" name="Picture 3" descr="Graphical user interface&#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545" t="4630" r="3173" b="6898"/>
          <a:stretch>
            <a:fillRect/>
          </a:stretch>
        </p:blipFill>
        <p:spPr>
          <a:xfrm>
            <a:off x="3645552" y="2040465"/>
            <a:ext cx="4900896" cy="4254500"/>
          </a:xfrm>
          <a:prstGeom prst="rect">
            <a:avLst/>
          </a:prstGeom>
        </p:spPr>
      </p:pic>
      <p:sp>
        <p:nvSpPr>
          <p:cNvPr id="5" name="TextBox 4"/>
          <p:cNvSpPr txBox="1"/>
          <p:nvPr/>
        </p:nvSpPr>
        <p:spPr>
          <a:xfrm flipH="1">
            <a:off x="8839199" y="2731747"/>
            <a:ext cx="2657476" cy="677108"/>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Tablet with Map Server Interface</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that on-site operators use to access the Map Server Interface</a:t>
            </a:r>
          </a:p>
        </p:txBody>
      </p:sp>
      <p:sp>
        <p:nvSpPr>
          <p:cNvPr id="6" name="TextBox 5"/>
          <p:cNvSpPr txBox="1"/>
          <p:nvPr/>
        </p:nvSpPr>
        <p:spPr>
          <a:xfrm flipH="1">
            <a:off x="8839199" y="4916251"/>
            <a:ext cx="2657476" cy="877163"/>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Mesh Routers</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that are connected to the robot and Guiding Station to establish communication within the system</a:t>
            </a:r>
          </a:p>
        </p:txBody>
      </p:sp>
      <p:sp>
        <p:nvSpPr>
          <p:cNvPr id="7" name="TextBox 6"/>
          <p:cNvSpPr txBox="1"/>
          <p:nvPr/>
        </p:nvSpPr>
        <p:spPr>
          <a:xfrm flipH="1">
            <a:off x="8839199" y="3742719"/>
            <a:ext cx="2657476" cy="677108"/>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Server</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“brain” that controls the equipment in the system</a:t>
            </a:r>
          </a:p>
        </p:txBody>
      </p:sp>
      <p:sp>
        <p:nvSpPr>
          <p:cNvPr id="13" name="TextBox 12"/>
          <p:cNvSpPr txBox="1"/>
          <p:nvPr/>
        </p:nvSpPr>
        <p:spPr>
          <a:xfrm flipH="1">
            <a:off x="695324" y="3372182"/>
            <a:ext cx="2657476" cy="477054"/>
          </a:xfrm>
          <a:prstGeom prst="rect">
            <a:avLst/>
          </a:prstGeom>
          <a:noFill/>
        </p:spPr>
        <p:txBody>
          <a:bodyPr wrap="square" lIns="0" tIns="0" rIns="10800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Power switch</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turn on the Map Server box</a:t>
            </a:r>
          </a:p>
        </p:txBody>
      </p:sp>
      <p:sp>
        <p:nvSpPr>
          <p:cNvPr id="14" name="TextBox 13"/>
          <p:cNvSpPr txBox="1"/>
          <p:nvPr/>
        </p:nvSpPr>
        <p:spPr>
          <a:xfrm flipH="1">
            <a:off x="695324" y="4034225"/>
            <a:ext cx="2657476" cy="477054"/>
          </a:xfrm>
          <a:prstGeom prst="rect">
            <a:avLst/>
          </a:prstGeom>
          <a:noFill/>
        </p:spPr>
        <p:txBody>
          <a:bodyPr wrap="square" lIns="0" tIns="0" rIns="10800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Accessory Bag</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seven cords and accessories</a:t>
            </a:r>
          </a:p>
        </p:txBody>
      </p:sp>
      <p:cxnSp>
        <p:nvCxnSpPr>
          <p:cNvPr id="15" name="Straight Connector 14"/>
          <p:cNvCxnSpPr>
            <a:stCxn id="13" idx="1"/>
          </p:cNvCxnSpPr>
          <p:nvPr/>
        </p:nvCxnSpPr>
        <p:spPr>
          <a:xfrm>
            <a:off x="3352800" y="3610709"/>
            <a:ext cx="2128520"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4" idx="1"/>
          </p:cNvCxnSpPr>
          <p:nvPr/>
        </p:nvCxnSpPr>
        <p:spPr>
          <a:xfrm>
            <a:off x="3352800" y="4272752"/>
            <a:ext cx="1640840"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588760" y="4081273"/>
            <a:ext cx="2250439"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974840" y="5354832"/>
            <a:ext cx="1864359"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noAutofit/>
          </a:bodyPr>
          <a:lstStyle/>
          <a:p>
            <a:r>
              <a:rPr lang="en-AU" dirty="0">
                <a:sym typeface="+mn-ea"/>
              </a:rPr>
              <a:t>Turn on the Tablet and open Settings to connect to the Map Server Wi-Fi</a:t>
            </a:r>
            <a:endParaRPr lang="en-GB" altLang="en-US" dirty="0"/>
          </a:p>
        </p:txBody>
      </p:sp>
      <p:sp>
        <p:nvSpPr>
          <p:cNvPr id="5" name="Text Placeholder 4"/>
          <p:cNvSpPr>
            <a:spLocks noGrp="1"/>
          </p:cNvSpPr>
          <p:nvPr>
            <p:ph type="body" sz="quarter" idx="10"/>
          </p:nvPr>
        </p:nvSpPr>
        <p:spPr/>
        <p:txBody>
          <a:bodyPr/>
          <a:lstStyle/>
          <a:p>
            <a:r>
              <a:rPr lang="en-AU" dirty="0">
                <a:sym typeface="+mn-ea"/>
              </a:rPr>
              <a:t>MODULE 3: ON-SITE PREPARATION</a:t>
            </a:r>
            <a:endParaRPr lang="en-GB" altLang="en-US"/>
          </a:p>
        </p:txBody>
      </p:sp>
      <p:pic>
        <p:nvPicPr>
          <p:cNvPr id="6" name="Picture 5" descr="Screenshot_20240115-113602"/>
          <p:cNvPicPr>
            <a:picLocks noChangeAspect="1"/>
          </p:cNvPicPr>
          <p:nvPr/>
        </p:nvPicPr>
        <p:blipFill>
          <a:blip r:embed="rId2"/>
          <a:stretch>
            <a:fillRect/>
          </a:stretch>
        </p:blipFill>
        <p:spPr>
          <a:xfrm>
            <a:off x="695325" y="1623391"/>
            <a:ext cx="7934627" cy="4761509"/>
          </a:xfrm>
          <a:prstGeom prst="rect">
            <a:avLst/>
          </a:prstGeom>
        </p:spPr>
      </p:pic>
      <p:sp>
        <p:nvSpPr>
          <p:cNvPr id="3" name="Rectangle 5">
            <a:extLst>
              <a:ext uri="{FF2B5EF4-FFF2-40B4-BE49-F238E27FC236}">
                <a16:creationId xmlns:a16="http://schemas.microsoft.com/office/drawing/2014/main" id="{F628F595-2E57-83E7-2BCA-67A2DFD70C9F}"/>
              </a:ext>
            </a:extLst>
          </p:cNvPr>
          <p:cNvSpPr/>
          <p:nvPr/>
        </p:nvSpPr>
        <p:spPr>
          <a:xfrm>
            <a:off x="3836505" y="5658885"/>
            <a:ext cx="543339" cy="483704"/>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1F8EA769-B1AE-18D9-3EB4-C978E112F37D}"/>
              </a:ext>
            </a:extLst>
          </p:cNvPr>
          <p:cNvSpPr txBox="1"/>
          <p:nvPr/>
        </p:nvSpPr>
        <p:spPr>
          <a:xfrm flipH="1">
            <a:off x="9346739" y="1634526"/>
            <a:ext cx="2317286" cy="200055"/>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the Settings icon </a:t>
            </a:r>
          </a:p>
        </p:txBody>
      </p:sp>
      <p:pic>
        <p:nvPicPr>
          <p:cNvPr id="11" name="Graphic 10" descr="Single gear outline">
            <a:extLst>
              <a:ext uri="{FF2B5EF4-FFF2-40B4-BE49-F238E27FC236}">
                <a16:creationId xmlns:a16="http://schemas.microsoft.com/office/drawing/2014/main" id="{868AD583-5974-5475-C874-B5C3ECB125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9590" y="1552335"/>
            <a:ext cx="364435" cy="364435"/>
          </a:xfrm>
          <a:prstGeom prst="rect">
            <a:avLst/>
          </a:prstGeom>
        </p:spPr>
      </p:pic>
      <p:sp>
        <p:nvSpPr>
          <p:cNvPr id="12" name="Rectangle 11">
            <a:extLst>
              <a:ext uri="{FF2B5EF4-FFF2-40B4-BE49-F238E27FC236}">
                <a16:creationId xmlns:a16="http://schemas.microsoft.com/office/drawing/2014/main" id="{04DCD7DC-8A7C-C3B2-C752-A6FCE1786C48}"/>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5999" y="728663"/>
            <a:ext cx="7699131" cy="387798"/>
          </a:xfrm>
        </p:spPr>
        <p:txBody>
          <a:bodyPr anchor="t" anchorCtr="0">
            <a:noAutofit/>
          </a:bodyPr>
          <a:lstStyle/>
          <a:p>
            <a:r>
              <a:rPr lang="en-GB" altLang="en-US" dirty="0"/>
              <a:t>Connect Tablet to Map Server (MSP1-00xx) Wi-Fi</a:t>
            </a:r>
          </a:p>
        </p:txBody>
      </p:sp>
      <p:sp>
        <p:nvSpPr>
          <p:cNvPr id="5" name="Text Placeholder 4"/>
          <p:cNvSpPr>
            <a:spLocks noGrp="1"/>
          </p:cNvSpPr>
          <p:nvPr>
            <p:ph type="body" sz="quarter" idx="10"/>
          </p:nvPr>
        </p:nvSpPr>
        <p:spPr/>
        <p:txBody>
          <a:bodyPr/>
          <a:lstStyle/>
          <a:p>
            <a:r>
              <a:rPr lang="en-AU" dirty="0">
                <a:sym typeface="+mn-ea"/>
              </a:rPr>
              <a:t>MODULE 3: ON-SITE PREPARATION</a:t>
            </a:r>
            <a:endParaRPr lang="en-GB" altLang="en-US" dirty="0"/>
          </a:p>
        </p:txBody>
      </p:sp>
      <p:grpSp>
        <p:nvGrpSpPr>
          <p:cNvPr id="8" name="Group 7">
            <a:extLst>
              <a:ext uri="{FF2B5EF4-FFF2-40B4-BE49-F238E27FC236}">
                <a16:creationId xmlns:a16="http://schemas.microsoft.com/office/drawing/2014/main" id="{0B7A44D0-82C5-8741-A310-AB646CC8A45C}"/>
              </a:ext>
            </a:extLst>
          </p:cNvPr>
          <p:cNvGrpSpPr/>
          <p:nvPr/>
        </p:nvGrpSpPr>
        <p:grpSpPr>
          <a:xfrm>
            <a:off x="695325" y="1682785"/>
            <a:ext cx="7746310" cy="4804154"/>
            <a:chOff x="695326" y="1308266"/>
            <a:chExt cx="7580826" cy="4549195"/>
          </a:xfrm>
        </p:grpSpPr>
        <p:pic>
          <p:nvPicPr>
            <p:cNvPr id="6" name="Picture 5" descr="C:\Users\AR\Downloads\Screenshot_20240115-113642.pngScreenshot_20240115-113642"/>
            <p:cNvPicPr>
              <a:picLocks noChangeAspect="1"/>
            </p:cNvPicPr>
            <p:nvPr/>
          </p:nvPicPr>
          <p:blipFill>
            <a:blip r:embed="rId2"/>
            <a:srcRect l="13" r="13"/>
            <a:stretch>
              <a:fillRect/>
            </a:stretch>
          </p:blipFill>
          <p:spPr>
            <a:xfrm>
              <a:off x="695326" y="1308266"/>
              <a:ext cx="7580826" cy="4549195"/>
            </a:xfrm>
            <a:prstGeom prst="rect">
              <a:avLst/>
            </a:prstGeom>
          </p:spPr>
        </p:pic>
        <p:sp>
          <p:nvSpPr>
            <p:cNvPr id="3" name="Rectangle 5"/>
            <p:cNvSpPr/>
            <p:nvPr/>
          </p:nvSpPr>
          <p:spPr>
            <a:xfrm>
              <a:off x="941153" y="3052446"/>
              <a:ext cx="2330308" cy="278784"/>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5"/>
            <p:cNvSpPr/>
            <p:nvPr/>
          </p:nvSpPr>
          <p:spPr>
            <a:xfrm>
              <a:off x="3868227" y="2532850"/>
              <a:ext cx="4109579" cy="345273"/>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 name="Picture 6" descr="C:\Users\AR\Downloads\Screenshot_20240115-113642.pngScreenshot_20240115-113642">
              <a:extLst>
                <a:ext uri="{FF2B5EF4-FFF2-40B4-BE49-F238E27FC236}">
                  <a16:creationId xmlns:a16="http://schemas.microsoft.com/office/drawing/2014/main" id="{246BA96D-C084-CAEA-FAB9-BBDE39C4CD2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ass trans="15000" scaling="100"/>
                      </a14:imgEffect>
                    </a14:imgLayer>
                  </a14:imgProps>
                </a:ext>
              </a:extLst>
            </a:blip>
            <a:srcRect l="41857" t="42758" r="4821"/>
            <a:stretch/>
          </p:blipFill>
          <p:spPr>
            <a:xfrm>
              <a:off x="3868226" y="3253409"/>
              <a:ext cx="4043321" cy="2604051"/>
            </a:xfrm>
            <a:prstGeom prst="rect">
              <a:avLst/>
            </a:prstGeom>
          </p:spPr>
        </p:pic>
      </p:grpSp>
      <p:sp>
        <p:nvSpPr>
          <p:cNvPr id="10" name="TextBox 9">
            <a:extLst>
              <a:ext uri="{FF2B5EF4-FFF2-40B4-BE49-F238E27FC236}">
                <a16:creationId xmlns:a16="http://schemas.microsoft.com/office/drawing/2014/main" id="{AC3EED48-3E43-E647-9518-5A7FADE9D829}"/>
              </a:ext>
            </a:extLst>
          </p:cNvPr>
          <p:cNvSpPr txBox="1"/>
          <p:nvPr/>
        </p:nvSpPr>
        <p:spPr>
          <a:xfrm flipH="1">
            <a:off x="9346739" y="1634526"/>
            <a:ext cx="2317286" cy="145680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Mark sure you’re connected to MSP1-00xx</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Password for the network MSP1-00xx is ‘</a:t>
            </a:r>
            <a:r>
              <a:rPr kumimoji="0" lang="en-AU" sz="13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augustbase</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2" name="Rounded Rectangle 1"/>
          <p:cNvSpPr/>
          <p:nvPr/>
        </p:nvSpPr>
        <p:spPr>
          <a:xfrm>
            <a:off x="4810539" y="1803175"/>
            <a:ext cx="3399695" cy="1537450"/>
          </a:xfrm>
          <a:prstGeom prst="round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6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Network: </a:t>
            </a:r>
            <a:r>
              <a:rPr kumimoji="0" lang="en-GB" altLang="en-US" sz="1600" b="0"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MSP1-00XX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altLang="en-US" sz="16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Password: </a:t>
            </a:r>
            <a:r>
              <a:rPr kumimoji="0" lang="en-GB" altLang="en-US" sz="1600" b="0" i="0" u="none" strike="noStrike" kern="1200" cap="none" spc="0" normalizeH="0" baseline="0" noProof="0" dirty="0" err="1">
                <a:ln>
                  <a:noFill/>
                </a:ln>
                <a:solidFill>
                  <a:srgbClr val="4192EC"/>
                </a:solidFill>
                <a:effectLst/>
                <a:uLnTx/>
                <a:uFillTx/>
                <a:latin typeface="Segoe UI" panose="020B0502040204020203" pitchFamily="34" charset="0"/>
                <a:ea typeface="+mn-ea"/>
                <a:cs typeface="Segoe UI" panose="020B0502040204020203" pitchFamily="34" charset="0"/>
              </a:rPr>
              <a:t>augustbase</a:t>
            </a:r>
            <a:endParaRPr kumimoji="0" lang="en-GB" altLang="en-US" sz="1600" b="0"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BB902F9D-8C3A-AE01-A33E-9DFBA2E9C0AE}"/>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noAutofit/>
          </a:bodyPr>
          <a:lstStyle/>
          <a:p>
            <a:r>
              <a:rPr lang="en-GB" altLang="en-US" dirty="0"/>
              <a:t>Open the Map Server Interface </a:t>
            </a:r>
            <a:br>
              <a:rPr lang="en-GB" altLang="en-US" dirty="0"/>
            </a:br>
            <a:br>
              <a:rPr lang="en-GB" altLang="en-US" dirty="0"/>
            </a:br>
            <a:endParaRPr lang="en-GB" altLang="en-US" dirty="0"/>
          </a:p>
        </p:txBody>
      </p:sp>
      <p:sp>
        <p:nvSpPr>
          <p:cNvPr id="5" name="Text Placeholder 4"/>
          <p:cNvSpPr>
            <a:spLocks noGrp="1"/>
          </p:cNvSpPr>
          <p:nvPr>
            <p:ph type="body" sz="quarter" idx="10"/>
          </p:nvPr>
        </p:nvSpPr>
        <p:spPr/>
        <p:txBody>
          <a:bodyPr/>
          <a:lstStyle/>
          <a:p>
            <a:r>
              <a:rPr lang="en-AU" dirty="0">
                <a:sym typeface="+mn-ea"/>
              </a:rPr>
              <a:t>MODULE 3: ON-SITE PREPARATION</a:t>
            </a:r>
            <a:endParaRPr lang="en-GB" altLang="en-US"/>
          </a:p>
        </p:txBody>
      </p:sp>
      <p:pic>
        <p:nvPicPr>
          <p:cNvPr id="6" name="Picture 5" descr="C:\Users\AR\Downloads\Screenshot_20240115-130942.pngScreenshot_20240115-130942"/>
          <p:cNvPicPr>
            <a:picLocks noChangeAspect="1"/>
          </p:cNvPicPr>
          <p:nvPr/>
        </p:nvPicPr>
        <p:blipFill>
          <a:blip r:embed="rId2"/>
          <a:srcRect l="13" r="13"/>
          <a:stretch>
            <a:fillRect/>
          </a:stretch>
        </p:blipFill>
        <p:spPr>
          <a:xfrm>
            <a:off x="695325" y="1672293"/>
            <a:ext cx="7613710" cy="4568929"/>
          </a:xfrm>
          <a:prstGeom prst="rect">
            <a:avLst/>
          </a:prstGeom>
        </p:spPr>
      </p:pic>
      <p:pic>
        <p:nvPicPr>
          <p:cNvPr id="11" name="Picture 10" descr="Screenshot_20240115-110645"/>
          <p:cNvPicPr>
            <a:picLocks noChangeAspect="1"/>
          </p:cNvPicPr>
          <p:nvPr/>
        </p:nvPicPr>
        <p:blipFill>
          <a:blip r:embed="rId3"/>
          <a:srcRect t="31241" r="77911" b="32259"/>
          <a:stretch>
            <a:fillRect/>
          </a:stretch>
        </p:blipFill>
        <p:spPr>
          <a:xfrm>
            <a:off x="5173784" y="3833370"/>
            <a:ext cx="2315770" cy="2295967"/>
          </a:xfrm>
          <a:prstGeom prst="rect">
            <a:avLst/>
          </a:prstGeom>
          <a:effectLst>
            <a:glow rad="101600">
              <a:schemeClr val="accent5">
                <a:satMod val="175000"/>
                <a:alpha val="40000"/>
              </a:schemeClr>
            </a:glow>
          </a:effectLst>
        </p:spPr>
      </p:pic>
      <p:sp>
        <p:nvSpPr>
          <p:cNvPr id="7" name="TextBox 6">
            <a:extLst>
              <a:ext uri="{FF2B5EF4-FFF2-40B4-BE49-F238E27FC236}">
                <a16:creationId xmlns:a16="http://schemas.microsoft.com/office/drawing/2014/main" id="{C707C4D8-AB4D-25F2-4DBB-54780F34553A}"/>
              </a:ext>
            </a:extLst>
          </p:cNvPr>
          <p:cNvSpPr txBox="1"/>
          <p:nvPr/>
        </p:nvSpPr>
        <p:spPr>
          <a:xfrm flipH="1">
            <a:off x="9346739" y="1634526"/>
            <a:ext cx="2317286" cy="238526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can open the Map Server Interface in two ways:</a:t>
            </a:r>
          </a:p>
          <a:p>
            <a:pPr marL="800100" marR="0" lvl="1" indent="-342900" algn="l" defTabSz="914400" rtl="0" eaLnBrk="1" fontAlgn="auto" latinLnBrk="0" hangingPunct="1">
              <a:lnSpc>
                <a:spcPct val="100000"/>
              </a:lnSpc>
              <a:spcBef>
                <a:spcPts val="500"/>
              </a:spcBef>
              <a:spcAft>
                <a:spcPts val="500"/>
              </a:spcAft>
              <a:buClrTx/>
              <a:buSzTx/>
              <a:buFont typeface="+mj-lt"/>
              <a:buAutoNum type="alphaUcPeriod"/>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on the shortcut with the August Robotics logo</a:t>
            </a:r>
          </a:p>
          <a:p>
            <a:pPr marL="800100" marR="0" lvl="1" indent="-342900" algn="l" defTabSz="914400" rtl="0" eaLnBrk="1" fontAlgn="auto" latinLnBrk="0" hangingPunct="1">
              <a:lnSpc>
                <a:spcPct val="100000"/>
              </a:lnSpc>
              <a:spcBef>
                <a:spcPts val="500"/>
              </a:spcBef>
              <a:spcAft>
                <a:spcPts val="500"/>
              </a:spcAft>
              <a:buClrTx/>
              <a:buSzTx/>
              <a:buFont typeface="+mj-lt"/>
              <a:buAutoNum type="alphaUcPeriod"/>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Firefox and enter the IP address: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192.168.59.99</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 name="Rectangle 5">
            <a:extLst>
              <a:ext uri="{FF2B5EF4-FFF2-40B4-BE49-F238E27FC236}">
                <a16:creationId xmlns:a16="http://schemas.microsoft.com/office/drawing/2014/main" id="{4F463FAD-F184-2611-72C4-501F8129804A}"/>
              </a:ext>
            </a:extLst>
          </p:cNvPr>
          <p:cNvSpPr/>
          <p:nvPr/>
        </p:nvSpPr>
        <p:spPr>
          <a:xfrm>
            <a:off x="1586523" y="1936798"/>
            <a:ext cx="695569" cy="743879"/>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5">
            <a:extLst>
              <a:ext uri="{FF2B5EF4-FFF2-40B4-BE49-F238E27FC236}">
                <a16:creationId xmlns:a16="http://schemas.microsoft.com/office/drawing/2014/main" id="{0BC58AC8-35A0-6185-147D-7741973A1152}"/>
              </a:ext>
            </a:extLst>
          </p:cNvPr>
          <p:cNvSpPr/>
          <p:nvPr/>
        </p:nvSpPr>
        <p:spPr>
          <a:xfrm>
            <a:off x="4354303" y="5246614"/>
            <a:ext cx="695569" cy="743879"/>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Oval 11">
            <a:extLst>
              <a:ext uri="{FF2B5EF4-FFF2-40B4-BE49-F238E27FC236}">
                <a16:creationId xmlns:a16="http://schemas.microsoft.com/office/drawing/2014/main" id="{908DBE80-1174-9B1E-868D-7421DCDEB2C6}"/>
              </a:ext>
            </a:extLst>
          </p:cNvPr>
          <p:cNvSpPr/>
          <p:nvPr/>
        </p:nvSpPr>
        <p:spPr>
          <a:xfrm>
            <a:off x="1473200" y="1823475"/>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A</a:t>
            </a:r>
          </a:p>
        </p:txBody>
      </p:sp>
      <p:sp>
        <p:nvSpPr>
          <p:cNvPr id="13" name="Oval 12">
            <a:extLst>
              <a:ext uri="{FF2B5EF4-FFF2-40B4-BE49-F238E27FC236}">
                <a16:creationId xmlns:a16="http://schemas.microsoft.com/office/drawing/2014/main" id="{FF4B9676-9CF1-6FDE-C5BC-C1A34FF43BD3}"/>
              </a:ext>
            </a:extLst>
          </p:cNvPr>
          <p:cNvSpPr/>
          <p:nvPr/>
        </p:nvSpPr>
        <p:spPr>
          <a:xfrm>
            <a:off x="4210285" y="5072384"/>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B</a:t>
            </a:r>
          </a:p>
        </p:txBody>
      </p:sp>
      <p:sp>
        <p:nvSpPr>
          <p:cNvPr id="15" name="Oval 14">
            <a:extLst>
              <a:ext uri="{FF2B5EF4-FFF2-40B4-BE49-F238E27FC236}">
                <a16:creationId xmlns:a16="http://schemas.microsoft.com/office/drawing/2014/main" id="{B80D1B1D-71DE-5E16-1E4A-17D65D883AFD}"/>
              </a:ext>
            </a:extLst>
          </p:cNvPr>
          <p:cNvSpPr/>
          <p:nvPr/>
        </p:nvSpPr>
        <p:spPr>
          <a:xfrm>
            <a:off x="5032034" y="3720047"/>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B</a:t>
            </a:r>
          </a:p>
        </p:txBody>
      </p:sp>
      <p:sp>
        <p:nvSpPr>
          <p:cNvPr id="16" name="Rectangle 15">
            <a:extLst>
              <a:ext uri="{FF2B5EF4-FFF2-40B4-BE49-F238E27FC236}">
                <a16:creationId xmlns:a16="http://schemas.microsoft.com/office/drawing/2014/main" id="{AC303291-6327-C0F3-7E9F-AF5CD62C2D94}"/>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695325" y="1392890"/>
          <a:ext cx="7663164" cy="5087340"/>
        </p:xfrm>
        <a:graphic>
          <a:graphicData uri="http://schemas.openxmlformats.org/presentationml/2006/ole">
            <mc:AlternateContent xmlns:mc="http://schemas.openxmlformats.org/markup-compatibility/2006">
              <mc:Choice xmlns:v="urn:schemas-microsoft-com:vml" Requires="v">
                <p:oleObj r:id="rId2" imgW="10162540" imgH="8915400" progId="Paint.Picture">
                  <p:embed/>
                </p:oleObj>
              </mc:Choice>
              <mc:Fallback>
                <p:oleObj r:id="rId2" imgW="10162540" imgH="8915400" progId="Paint.Picture">
                  <p:embed/>
                  <p:pic>
                    <p:nvPicPr>
                      <p:cNvPr id="7" name="Object 6"/>
                      <p:cNvPicPr/>
                      <p:nvPr/>
                    </p:nvPicPr>
                    <p:blipFill>
                      <a:blip r:embed="rId3"/>
                      <a:stretch>
                        <a:fillRect/>
                      </a:stretch>
                    </p:blipFill>
                    <p:spPr>
                      <a:xfrm>
                        <a:off x="695325" y="1392890"/>
                        <a:ext cx="7663164" cy="5087340"/>
                      </a:xfrm>
                      <a:prstGeom prst="rect">
                        <a:avLst/>
                      </a:prstGeom>
                    </p:spPr>
                  </p:pic>
                </p:oleObj>
              </mc:Fallback>
            </mc:AlternateContent>
          </a:graphicData>
        </a:graphic>
      </p:graphicFrame>
      <p:sp>
        <p:nvSpPr>
          <p:cNvPr id="5" name="Text Placeholder 4"/>
          <p:cNvSpPr>
            <a:spLocks noGrp="1"/>
          </p:cNvSpPr>
          <p:nvPr>
            <p:ph type="body" sz="quarter" idx="10"/>
          </p:nvPr>
        </p:nvSpPr>
        <p:spPr/>
        <p:txBody>
          <a:bodyPr/>
          <a:lstStyle/>
          <a:p>
            <a:r>
              <a:rPr lang="en-AU" dirty="0">
                <a:sym typeface="+mn-ea"/>
              </a:rPr>
              <a:t>MODULE 3: ON-SITE PREPARATION</a:t>
            </a:r>
            <a:endParaRPr lang="en-GB" altLang="en-US"/>
          </a:p>
        </p:txBody>
      </p:sp>
      <p:sp>
        <p:nvSpPr>
          <p:cNvPr id="13" name="Rounded Rectangle 12"/>
          <p:cNvSpPr/>
          <p:nvPr/>
        </p:nvSpPr>
        <p:spPr>
          <a:xfrm>
            <a:off x="5128782" y="3538415"/>
            <a:ext cx="3260969" cy="1347519"/>
          </a:xfrm>
          <a:prstGeom prst="round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4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Username: </a:t>
            </a:r>
            <a:r>
              <a:rPr kumimoji="0" lang="en-GB" altLang="en-US" sz="1400" b="0"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operator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4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Password: 	</a:t>
            </a:r>
            <a:r>
              <a:rPr kumimoji="0" lang="en-GB" altLang="en-US" sz="1400" b="0" i="0" u="none" strike="noStrike" kern="1200" cap="none" spc="0" normalizeH="0" baseline="0" noProof="0" dirty="0" err="1">
                <a:ln>
                  <a:noFill/>
                </a:ln>
                <a:solidFill>
                  <a:srgbClr val="4192EC"/>
                </a:solidFill>
                <a:effectLst/>
                <a:uLnTx/>
                <a:uFillTx/>
                <a:latin typeface="Segoe UI" panose="020B0502040204020203" pitchFamily="34" charset="0"/>
                <a:ea typeface="+mn-ea"/>
                <a:cs typeface="Segoe UI" panose="020B0502040204020203" pitchFamily="34" charset="0"/>
              </a:rPr>
              <a:t>aug</a:t>
            </a:r>
            <a:endParaRPr kumimoji="0" lang="en-GB" altLang="en-US" sz="1400" b="0"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endParaRPr>
          </a:p>
        </p:txBody>
      </p:sp>
      <p:sp>
        <p:nvSpPr>
          <p:cNvPr id="3" name="Title 2">
            <a:extLst>
              <a:ext uri="{FF2B5EF4-FFF2-40B4-BE49-F238E27FC236}">
                <a16:creationId xmlns:a16="http://schemas.microsoft.com/office/drawing/2014/main" id="{047B67FF-05E2-9729-462C-DB9C89F60B06}"/>
              </a:ext>
            </a:extLst>
          </p:cNvPr>
          <p:cNvSpPr>
            <a:spLocks noGrp="1"/>
          </p:cNvSpPr>
          <p:nvPr>
            <p:ph type="title"/>
          </p:nvPr>
        </p:nvSpPr>
        <p:spPr/>
        <p:txBody>
          <a:bodyPr/>
          <a:lstStyle/>
          <a:p>
            <a:r>
              <a:rPr lang="en-HK" dirty="0"/>
              <a:t>Log into the Map Server Interface</a:t>
            </a:r>
          </a:p>
        </p:txBody>
      </p:sp>
      <p:sp>
        <p:nvSpPr>
          <p:cNvPr id="6" name="TextBox 5">
            <a:extLst>
              <a:ext uri="{FF2B5EF4-FFF2-40B4-BE49-F238E27FC236}">
                <a16:creationId xmlns:a16="http://schemas.microsoft.com/office/drawing/2014/main" id="{8F477F0B-79D4-3130-F467-37303484AD3F}"/>
              </a:ext>
            </a:extLst>
          </p:cNvPr>
          <p:cNvSpPr txBox="1"/>
          <p:nvPr/>
        </p:nvSpPr>
        <p:spPr>
          <a:xfrm flipH="1">
            <a:off x="9346739" y="1634526"/>
            <a:ext cx="2317286" cy="92845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Log in by entering the Username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operator</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and Password ‘</a:t>
            </a:r>
            <a:r>
              <a:rPr kumimoji="0" lang="en-AU" sz="13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aug</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6E3D16B9-4F58-75D4-B8B5-9F69B529F4B4}"/>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noAutofit/>
          </a:bodyPr>
          <a:lstStyle/>
          <a:p>
            <a:r>
              <a:rPr lang="en-GB" altLang="en-US" dirty="0"/>
              <a:t>Connect the Map Server (MSP) to the internet</a:t>
            </a:r>
            <a:br>
              <a:rPr lang="en-GB" altLang="en-US" dirty="0"/>
            </a:br>
            <a:br>
              <a:rPr lang="en-GB" altLang="en-US" sz="1600" b="0" dirty="0"/>
            </a:br>
            <a:endParaRPr lang="en-GB" altLang="en-US" dirty="0"/>
          </a:p>
        </p:txBody>
      </p:sp>
      <p:sp>
        <p:nvSpPr>
          <p:cNvPr id="5" name="Text Placeholder 4"/>
          <p:cNvSpPr>
            <a:spLocks noGrp="1"/>
          </p:cNvSpPr>
          <p:nvPr>
            <p:ph type="body" sz="quarter" idx="10"/>
          </p:nvPr>
        </p:nvSpPr>
        <p:spPr/>
        <p:txBody>
          <a:bodyPr/>
          <a:lstStyle/>
          <a:p>
            <a:r>
              <a:rPr lang="en-AU" dirty="0">
                <a:sym typeface="+mn-ea"/>
              </a:rPr>
              <a:t>MODULE 3: ON-SITE PREPARATION</a:t>
            </a:r>
            <a:endParaRPr lang="en-GB" altLang="en-US"/>
          </a:p>
        </p:txBody>
      </p:sp>
      <p:pic>
        <p:nvPicPr>
          <p:cNvPr id="6" name="Picture 5" descr="C:\Users\AR\Pictures\Screenshots\Screenshot 2024-01-15 132603.pngScreenshot 2024-01-15 132603"/>
          <p:cNvPicPr>
            <a:picLocks noChangeAspect="1"/>
          </p:cNvPicPr>
          <p:nvPr/>
        </p:nvPicPr>
        <p:blipFill>
          <a:blip r:embed="rId2"/>
          <a:srcRect/>
          <a:stretch>
            <a:fillRect/>
          </a:stretch>
        </p:blipFill>
        <p:spPr>
          <a:xfrm>
            <a:off x="578485" y="1368107"/>
            <a:ext cx="8253095" cy="4809490"/>
          </a:xfrm>
          <a:prstGeom prst="rect">
            <a:avLst/>
          </a:prstGeom>
        </p:spPr>
      </p:pic>
      <p:graphicFrame>
        <p:nvGraphicFramePr>
          <p:cNvPr id="7" name="Object 6"/>
          <p:cNvGraphicFramePr>
            <a:graphicFrameLocks noChangeAspect="1"/>
          </p:cNvGraphicFramePr>
          <p:nvPr/>
        </p:nvGraphicFramePr>
        <p:xfrm>
          <a:off x="6384730" y="1645874"/>
          <a:ext cx="2059305" cy="2653665"/>
        </p:xfrm>
        <a:graphic>
          <a:graphicData uri="http://schemas.openxmlformats.org/presentationml/2006/ole">
            <mc:AlternateContent xmlns:mc="http://schemas.openxmlformats.org/markup-compatibility/2006">
              <mc:Choice xmlns:v="urn:schemas-microsoft-com:vml" Requires="v">
                <p:oleObj r:id="rId3" imgW="4772025" imgH="6410325" progId="Paint.Picture">
                  <p:embed/>
                </p:oleObj>
              </mc:Choice>
              <mc:Fallback>
                <p:oleObj r:id="rId3" imgW="4772025" imgH="6410325" progId="Paint.Picture">
                  <p:embed/>
                  <p:pic>
                    <p:nvPicPr>
                      <p:cNvPr id="7" name="Object 6"/>
                      <p:cNvPicPr/>
                      <p:nvPr/>
                    </p:nvPicPr>
                    <p:blipFill>
                      <a:blip r:embed="rId4"/>
                      <a:stretch>
                        <a:fillRect/>
                      </a:stretch>
                    </p:blipFill>
                    <p:spPr>
                      <a:xfrm>
                        <a:off x="6384730" y="1645874"/>
                        <a:ext cx="2059305" cy="2653665"/>
                      </a:xfrm>
                      <a:prstGeom prst="rect">
                        <a:avLst/>
                      </a:prstGeom>
                    </p:spPr>
                  </p:pic>
                </p:oleObj>
              </mc:Fallback>
            </mc:AlternateContent>
          </a:graphicData>
        </a:graphic>
      </p:graphicFrame>
      <p:grpSp>
        <p:nvGrpSpPr>
          <p:cNvPr id="15" name="Group 14"/>
          <p:cNvGrpSpPr/>
          <p:nvPr/>
        </p:nvGrpSpPr>
        <p:grpSpPr>
          <a:xfrm>
            <a:off x="9282129" y="2104097"/>
            <a:ext cx="2446506" cy="412457"/>
            <a:chOff x="1301" y="4720"/>
            <a:chExt cx="4014" cy="680"/>
          </a:xfrm>
        </p:grpSpPr>
        <p:pic>
          <p:nvPicPr>
            <p:cNvPr id="12" name="Picture 11"/>
            <p:cNvPicPr>
              <a:picLocks noChangeAspect="1"/>
            </p:cNvPicPr>
            <p:nvPr/>
          </p:nvPicPr>
          <p:blipFill>
            <a:blip r:embed="rId5"/>
            <a:srcRect l="37004" b="3898"/>
            <a:stretch>
              <a:fillRect/>
            </a:stretch>
          </p:blipFill>
          <p:spPr>
            <a:xfrm>
              <a:off x="1301" y="4720"/>
              <a:ext cx="4014" cy="680"/>
            </a:xfrm>
            <a:prstGeom prst="rect">
              <a:avLst/>
            </a:prstGeom>
          </p:spPr>
        </p:pic>
        <p:sp>
          <p:nvSpPr>
            <p:cNvPr id="13" name="Rectangle 5"/>
            <p:cNvSpPr/>
            <p:nvPr/>
          </p:nvSpPr>
          <p:spPr>
            <a:xfrm>
              <a:off x="2359" y="4808"/>
              <a:ext cx="713" cy="592"/>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4" name="Rectangle 5"/>
          <p:cNvSpPr/>
          <p:nvPr/>
        </p:nvSpPr>
        <p:spPr>
          <a:xfrm>
            <a:off x="6384730" y="1679706"/>
            <a:ext cx="2059940" cy="259080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p:cNvPicPr>
            <a:picLocks noChangeAspect="1"/>
          </p:cNvPicPr>
          <p:nvPr/>
        </p:nvPicPr>
        <p:blipFill>
          <a:blip r:embed="rId6"/>
          <a:stretch>
            <a:fillRect/>
          </a:stretch>
        </p:blipFill>
        <p:spPr>
          <a:xfrm>
            <a:off x="6290750" y="4954859"/>
            <a:ext cx="2247900" cy="1778000"/>
          </a:xfrm>
          <a:prstGeom prst="rect">
            <a:avLst/>
          </a:prstGeom>
          <a:noFill/>
          <a:ln w="19050">
            <a:solidFill>
              <a:schemeClr val="accent5"/>
            </a:solidFill>
          </a:ln>
          <a:effectLst>
            <a:glow rad="50800">
              <a:schemeClr val="accent5">
                <a:satMod val="175000"/>
                <a:alpha val="50000"/>
              </a:schemeClr>
            </a:glow>
          </a:effectLst>
        </p:spPr>
      </p:pic>
      <p:sp>
        <p:nvSpPr>
          <p:cNvPr id="3" name="Down Arrow 2"/>
          <p:cNvSpPr/>
          <p:nvPr/>
        </p:nvSpPr>
        <p:spPr>
          <a:xfrm>
            <a:off x="7276905" y="4396059"/>
            <a:ext cx="262255" cy="385445"/>
          </a:xfrm>
          <a:prstGeom prst="downArrow">
            <a:avLst/>
          </a:prstGeom>
        </p:spPr>
        <p:style>
          <a:lnRef idx="2">
            <a:schemeClr val="accent5"/>
          </a:lnRef>
          <a:fillRef idx="0">
            <a:srgbClr val="FFFFFF"/>
          </a:fillRef>
          <a:effectRef idx="0">
            <a:srgbClr val="FFFFFF"/>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8" name="Rectangles 7"/>
          <p:cNvSpPr/>
          <p:nvPr/>
        </p:nvSpPr>
        <p:spPr>
          <a:xfrm>
            <a:off x="7320720" y="5518104"/>
            <a:ext cx="1080770" cy="1593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 name="Picture 9"/>
          <p:cNvPicPr>
            <a:picLocks noChangeAspect="1"/>
          </p:cNvPicPr>
          <p:nvPr/>
        </p:nvPicPr>
        <p:blipFill>
          <a:blip r:embed="rId7"/>
          <a:stretch>
            <a:fillRect/>
          </a:stretch>
        </p:blipFill>
        <p:spPr>
          <a:xfrm>
            <a:off x="7861105" y="1439093"/>
            <a:ext cx="207645" cy="189865"/>
          </a:xfrm>
          <a:prstGeom prst="rect">
            <a:avLst/>
          </a:prstGeom>
        </p:spPr>
      </p:pic>
      <p:sp>
        <p:nvSpPr>
          <p:cNvPr id="16" name="TextBox 15">
            <a:extLst>
              <a:ext uri="{FF2B5EF4-FFF2-40B4-BE49-F238E27FC236}">
                <a16:creationId xmlns:a16="http://schemas.microsoft.com/office/drawing/2014/main" id="{71B0921D-DBAD-D3DD-FD38-980ADBBEA566}"/>
              </a:ext>
            </a:extLst>
          </p:cNvPr>
          <p:cNvSpPr txBox="1"/>
          <p:nvPr/>
        </p:nvSpPr>
        <p:spPr>
          <a:xfrm flipH="1">
            <a:off x="9346739" y="1671890"/>
            <a:ext cx="2317286" cy="4539704"/>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on the Wi-Fi symbol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your Wi-Fi Network</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Input the password</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can connect the MSP to your hall/office Wi-Fi, or phone hotspot</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537CF91F-8B80-D091-9AFD-2794FD41B34B}"/>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August Robotics is a global leader in mobile robotics</a:t>
            </a:r>
          </a:p>
        </p:txBody>
      </p:sp>
      <p:sp>
        <p:nvSpPr>
          <p:cNvPr id="3" name="Text Placeholder 2"/>
          <p:cNvSpPr>
            <a:spLocks noGrp="1"/>
          </p:cNvSpPr>
          <p:nvPr>
            <p:ph type="body" sz="quarter" idx="10"/>
          </p:nvPr>
        </p:nvSpPr>
        <p:spPr/>
        <p:txBody>
          <a:bodyPr/>
          <a:lstStyle/>
          <a:p>
            <a:r>
              <a:rPr lang="en-AU" dirty="0"/>
              <a:t>Module 0: introduction</a:t>
            </a:r>
          </a:p>
        </p:txBody>
      </p:sp>
      <p:pic>
        <p:nvPicPr>
          <p:cNvPr id="4" name="Picture 2" descr="world-map-grey - Leonie Han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366" y="2781421"/>
            <a:ext cx="5732306" cy="301393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Marker with solid fill"/>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8997" y="3698710"/>
            <a:ext cx="396000" cy="396000"/>
          </a:xfrm>
          <a:prstGeom prst="rect">
            <a:avLst/>
          </a:prstGeom>
        </p:spPr>
      </p:pic>
      <p:pic>
        <p:nvPicPr>
          <p:cNvPr id="6" name="Graphic 5" descr="Marker with solid fill"/>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15591" y="3399550"/>
            <a:ext cx="396000" cy="396000"/>
          </a:xfrm>
          <a:prstGeom prst="rect">
            <a:avLst/>
          </a:prstGeom>
        </p:spPr>
      </p:pic>
      <p:pic>
        <p:nvPicPr>
          <p:cNvPr id="7" name="Graphic 6" descr="Marker with solid fill"/>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0195" y="3904140"/>
            <a:ext cx="396000" cy="396000"/>
          </a:xfrm>
          <a:prstGeom prst="rect">
            <a:avLst/>
          </a:prstGeom>
        </p:spPr>
      </p:pic>
      <p:sp>
        <p:nvSpPr>
          <p:cNvPr id="9" name="TextBox 8"/>
          <p:cNvSpPr txBox="1"/>
          <p:nvPr/>
        </p:nvSpPr>
        <p:spPr>
          <a:xfrm flipH="1">
            <a:off x="1235268" y="4102140"/>
            <a:ext cx="1303458" cy="677108"/>
          </a:xfrm>
          <a:prstGeom prst="rect">
            <a:avLst/>
          </a:prstGeom>
          <a:noFill/>
        </p:spPr>
        <p:txBody>
          <a:bodyPr wrap="square" lIns="0" tIns="0" rIns="0" bIns="0" rtlCol="0">
            <a:spAutoFit/>
          </a:bodyPr>
          <a:lstStyle/>
          <a:p>
            <a:pPr algn="ctr">
              <a:spcBef>
                <a:spcPts val="300"/>
              </a:spcBef>
              <a:spcAft>
                <a:spcPts val="300"/>
              </a:spcAft>
            </a:pPr>
            <a:r>
              <a:rPr lang="en-AU" sz="1300" b="1" dirty="0">
                <a:latin typeface="Segoe UI" panose="020B0502040204020203" pitchFamily="34" charset="0"/>
                <a:cs typeface="Segoe UI" panose="020B0502040204020203" pitchFamily="34" charset="0"/>
              </a:rPr>
              <a:t>United States</a:t>
            </a:r>
          </a:p>
          <a:p>
            <a:pPr algn="ctr">
              <a:spcBef>
                <a:spcPts val="300"/>
              </a:spcBef>
              <a:spcAft>
                <a:spcPts val="300"/>
              </a:spcAft>
            </a:pPr>
            <a:r>
              <a:rPr lang="en-AU" sz="1300" dirty="0">
                <a:latin typeface="Segoe UI" panose="020B0502040204020203" pitchFamily="34" charset="0"/>
                <a:cs typeface="Segoe UI" panose="020B0502040204020203" pitchFamily="34" charset="0"/>
              </a:rPr>
              <a:t>Key customer service hub</a:t>
            </a:r>
          </a:p>
        </p:txBody>
      </p:sp>
      <p:sp>
        <p:nvSpPr>
          <p:cNvPr id="10" name="TextBox 9"/>
          <p:cNvSpPr txBox="1"/>
          <p:nvPr/>
        </p:nvSpPr>
        <p:spPr>
          <a:xfrm flipH="1">
            <a:off x="3161862" y="3795550"/>
            <a:ext cx="1303458" cy="677108"/>
          </a:xfrm>
          <a:prstGeom prst="rect">
            <a:avLst/>
          </a:prstGeom>
          <a:noFill/>
        </p:spPr>
        <p:txBody>
          <a:bodyPr wrap="square" lIns="0" tIns="0" rIns="0" bIns="0" rtlCol="0">
            <a:spAutoFit/>
          </a:bodyPr>
          <a:lstStyle/>
          <a:p>
            <a:pPr algn="ctr">
              <a:spcBef>
                <a:spcPts val="300"/>
              </a:spcBef>
              <a:spcAft>
                <a:spcPts val="300"/>
              </a:spcAft>
            </a:pPr>
            <a:r>
              <a:rPr lang="en-AU" sz="1300" b="1" dirty="0">
                <a:latin typeface="Segoe UI" panose="020B0502040204020203" pitchFamily="34" charset="0"/>
                <a:cs typeface="Segoe UI" panose="020B0502040204020203" pitchFamily="34" charset="0"/>
              </a:rPr>
              <a:t>Europe</a:t>
            </a:r>
          </a:p>
          <a:p>
            <a:pPr algn="ctr">
              <a:spcBef>
                <a:spcPts val="300"/>
              </a:spcBef>
              <a:spcAft>
                <a:spcPts val="300"/>
              </a:spcAft>
            </a:pPr>
            <a:r>
              <a:rPr lang="en-AU" sz="1300" dirty="0">
                <a:latin typeface="Segoe UI" panose="020B0502040204020203" pitchFamily="34" charset="0"/>
                <a:cs typeface="Segoe UI" panose="020B0502040204020203" pitchFamily="34" charset="0"/>
              </a:rPr>
              <a:t>Key customer service hub</a:t>
            </a:r>
          </a:p>
        </p:txBody>
      </p:sp>
      <p:sp>
        <p:nvSpPr>
          <p:cNvPr id="11" name="TextBox 10"/>
          <p:cNvSpPr txBox="1"/>
          <p:nvPr/>
        </p:nvSpPr>
        <p:spPr>
          <a:xfrm flipH="1">
            <a:off x="4537559" y="4301090"/>
            <a:ext cx="1461273" cy="877163"/>
          </a:xfrm>
          <a:prstGeom prst="rect">
            <a:avLst/>
          </a:prstGeom>
          <a:noFill/>
        </p:spPr>
        <p:txBody>
          <a:bodyPr wrap="square" lIns="0" tIns="0" rIns="0" bIns="0" rtlCol="0">
            <a:spAutoFit/>
          </a:bodyPr>
          <a:lstStyle/>
          <a:p>
            <a:pPr algn="ctr">
              <a:spcBef>
                <a:spcPts val="300"/>
              </a:spcBef>
              <a:spcAft>
                <a:spcPts val="300"/>
              </a:spcAft>
            </a:pPr>
            <a:r>
              <a:rPr lang="en-AU" sz="1300" b="1" dirty="0">
                <a:latin typeface="Segoe UI" panose="020B0502040204020203" pitchFamily="34" charset="0"/>
                <a:cs typeface="Segoe UI" panose="020B0502040204020203" pitchFamily="34" charset="0"/>
              </a:rPr>
              <a:t>Asia</a:t>
            </a:r>
          </a:p>
          <a:p>
            <a:pPr algn="ctr">
              <a:spcBef>
                <a:spcPts val="300"/>
              </a:spcBef>
              <a:spcAft>
                <a:spcPts val="300"/>
              </a:spcAft>
            </a:pPr>
            <a:r>
              <a:rPr lang="en-AU" sz="1300" dirty="0">
                <a:latin typeface="Segoe UI" panose="020B0502040204020203" pitchFamily="34" charset="0"/>
                <a:cs typeface="Segoe UI" panose="020B0502040204020203" pitchFamily="34" charset="0"/>
              </a:rPr>
              <a:t>Commercial and robot development centre</a:t>
            </a:r>
          </a:p>
        </p:txBody>
      </p:sp>
      <p:sp>
        <p:nvSpPr>
          <p:cNvPr id="12" name="TextBox 11"/>
          <p:cNvSpPr txBox="1"/>
          <p:nvPr/>
        </p:nvSpPr>
        <p:spPr>
          <a:xfrm flipH="1">
            <a:off x="7188926" y="2781421"/>
            <a:ext cx="1027612" cy="200055"/>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2017</a:t>
            </a:r>
          </a:p>
        </p:txBody>
      </p:sp>
      <p:sp>
        <p:nvSpPr>
          <p:cNvPr id="13" name="TextBox 12"/>
          <p:cNvSpPr txBox="1"/>
          <p:nvPr/>
        </p:nvSpPr>
        <p:spPr>
          <a:xfrm flipH="1">
            <a:off x="8634548" y="2781421"/>
            <a:ext cx="2862125" cy="200055"/>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August Robotics founded</a:t>
            </a:r>
          </a:p>
        </p:txBody>
      </p:sp>
      <p:sp>
        <p:nvSpPr>
          <p:cNvPr id="14" name="TextBox 13"/>
          <p:cNvSpPr txBox="1"/>
          <p:nvPr/>
        </p:nvSpPr>
        <p:spPr>
          <a:xfrm flipH="1">
            <a:off x="7188926" y="3624344"/>
            <a:ext cx="1027612" cy="200055"/>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Mid 2019</a:t>
            </a:r>
          </a:p>
        </p:txBody>
      </p:sp>
      <p:sp>
        <p:nvSpPr>
          <p:cNvPr id="15" name="TextBox 14"/>
          <p:cNvSpPr txBox="1"/>
          <p:nvPr/>
        </p:nvSpPr>
        <p:spPr>
          <a:xfrm flipH="1">
            <a:off x="8634548" y="3624344"/>
            <a:ext cx="2862125" cy="400110"/>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First Lionel commercially deployed in Germany</a:t>
            </a:r>
          </a:p>
        </p:txBody>
      </p:sp>
      <p:sp>
        <p:nvSpPr>
          <p:cNvPr id="16" name="TextBox 15"/>
          <p:cNvSpPr txBox="1"/>
          <p:nvPr/>
        </p:nvSpPr>
        <p:spPr>
          <a:xfrm flipH="1">
            <a:off x="7188926" y="4467267"/>
            <a:ext cx="1027612" cy="200055"/>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Aug 2022</a:t>
            </a:r>
          </a:p>
        </p:txBody>
      </p:sp>
      <p:sp>
        <p:nvSpPr>
          <p:cNvPr id="17" name="TextBox 16"/>
          <p:cNvSpPr txBox="1"/>
          <p:nvPr/>
        </p:nvSpPr>
        <p:spPr>
          <a:xfrm flipH="1">
            <a:off x="8634548" y="4467267"/>
            <a:ext cx="2862125" cy="200055"/>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Lionel made its 100,000</a:t>
            </a:r>
            <a:r>
              <a:rPr lang="en-AU" sz="1300" baseline="30000" dirty="0">
                <a:latin typeface="Segoe UI" panose="020B0502040204020203" pitchFamily="34" charset="0"/>
                <a:cs typeface="Segoe UI" panose="020B0502040204020203" pitchFamily="34" charset="0"/>
              </a:rPr>
              <a:t>th</a:t>
            </a:r>
            <a:r>
              <a:rPr lang="en-AU" sz="1300" dirty="0">
                <a:latin typeface="Segoe UI" panose="020B0502040204020203" pitchFamily="34" charset="0"/>
                <a:cs typeface="Segoe UI" panose="020B0502040204020203" pitchFamily="34" charset="0"/>
              </a:rPr>
              <a:t> mark</a:t>
            </a:r>
          </a:p>
        </p:txBody>
      </p:sp>
      <p:sp>
        <p:nvSpPr>
          <p:cNvPr id="18" name="TextBox 17"/>
          <p:cNvSpPr txBox="1"/>
          <p:nvPr/>
        </p:nvSpPr>
        <p:spPr>
          <a:xfrm flipH="1">
            <a:off x="7188926" y="5310191"/>
            <a:ext cx="1027612" cy="200055"/>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End 2022</a:t>
            </a:r>
          </a:p>
        </p:txBody>
      </p:sp>
      <p:sp>
        <p:nvSpPr>
          <p:cNvPr id="19" name="TextBox 18"/>
          <p:cNvSpPr txBox="1"/>
          <p:nvPr/>
        </p:nvSpPr>
        <p:spPr>
          <a:xfrm flipH="1">
            <a:off x="8634548" y="5310191"/>
            <a:ext cx="2862125" cy="600164"/>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Launch of lease offering – users can set up and operate Lionel without needing August Robotics’ engineers on-site</a:t>
            </a:r>
          </a:p>
        </p:txBody>
      </p:sp>
      <p:cxnSp>
        <p:nvCxnSpPr>
          <p:cNvPr id="23" name="Straight Connector 22"/>
          <p:cNvCxnSpPr>
            <a:stCxn id="25" idx="4"/>
          </p:cNvCxnSpPr>
          <p:nvPr/>
        </p:nvCxnSpPr>
        <p:spPr>
          <a:xfrm>
            <a:off x="8281543" y="2925421"/>
            <a:ext cx="0" cy="298493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209543" y="2781421"/>
            <a:ext cx="144000" cy="144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p:cNvSpPr/>
          <p:nvPr/>
        </p:nvSpPr>
        <p:spPr>
          <a:xfrm>
            <a:off x="8209543" y="2781421"/>
            <a:ext cx="144000" cy="144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p:cNvSpPr/>
          <p:nvPr/>
        </p:nvSpPr>
        <p:spPr>
          <a:xfrm>
            <a:off x="8209543" y="3624344"/>
            <a:ext cx="144000" cy="144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8209543" y="4467267"/>
            <a:ext cx="144000" cy="144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p:cNvSpPr/>
          <p:nvPr/>
        </p:nvSpPr>
        <p:spPr>
          <a:xfrm>
            <a:off x="8209543" y="5310191"/>
            <a:ext cx="144000" cy="1440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TextBox 31"/>
          <p:cNvSpPr txBox="1"/>
          <p:nvPr/>
        </p:nvSpPr>
        <p:spPr>
          <a:xfrm flipH="1">
            <a:off x="695325" y="2046495"/>
            <a:ext cx="5760000" cy="230832"/>
          </a:xfrm>
          <a:prstGeom prst="rect">
            <a:avLst/>
          </a:prstGeom>
          <a:noFill/>
        </p:spPr>
        <p:txBody>
          <a:bodyPr wrap="square" lIns="0" tIns="0" rIns="0" bIns="0" rtlCol="0">
            <a:spAutoFit/>
          </a:bodyPr>
          <a:lstStyle/>
          <a:p>
            <a:pPr>
              <a:spcBef>
                <a:spcPts val="300"/>
              </a:spcBef>
              <a:spcAft>
                <a:spcPts val="300"/>
              </a:spcAft>
            </a:pPr>
            <a:r>
              <a:rPr lang="en-AU" sz="1500" b="1" dirty="0">
                <a:solidFill>
                  <a:schemeClr val="accent1"/>
                </a:solidFill>
                <a:latin typeface="Segoe UI" panose="020B0502040204020203" pitchFamily="34" charset="0"/>
                <a:cs typeface="Segoe UI" panose="020B0502040204020203" pitchFamily="34" charset="0"/>
              </a:rPr>
              <a:t>Global footprint and dedicated in-market support</a:t>
            </a:r>
          </a:p>
        </p:txBody>
      </p:sp>
      <p:sp>
        <p:nvSpPr>
          <p:cNvPr id="33" name="TextBox 32"/>
          <p:cNvSpPr txBox="1"/>
          <p:nvPr/>
        </p:nvSpPr>
        <p:spPr>
          <a:xfrm flipH="1">
            <a:off x="7188925" y="2046495"/>
            <a:ext cx="4320000" cy="230832"/>
          </a:xfrm>
          <a:prstGeom prst="rect">
            <a:avLst/>
          </a:prstGeom>
          <a:noFill/>
        </p:spPr>
        <p:txBody>
          <a:bodyPr wrap="square" lIns="0" tIns="0" rIns="0" bIns="0" rtlCol="0">
            <a:spAutoFit/>
          </a:bodyPr>
          <a:lstStyle/>
          <a:p>
            <a:pPr>
              <a:spcBef>
                <a:spcPts val="300"/>
              </a:spcBef>
              <a:spcAft>
                <a:spcPts val="300"/>
              </a:spcAft>
            </a:pPr>
            <a:r>
              <a:rPr lang="en-AU" sz="1500" b="1" dirty="0">
                <a:solidFill>
                  <a:schemeClr val="accent1"/>
                </a:solidFill>
                <a:latin typeface="Segoe UI" panose="020B0502040204020203" pitchFamily="34" charset="0"/>
                <a:cs typeface="Segoe UI" panose="020B0502040204020203" pitchFamily="34" charset="0"/>
              </a:rPr>
              <a:t>Pioneer with years of experience</a:t>
            </a:r>
          </a:p>
        </p:txBody>
      </p:sp>
      <p:sp>
        <p:nvSpPr>
          <p:cNvPr id="34" name="Rectangle: Rounded Corners 33"/>
          <p:cNvSpPr/>
          <p:nvPr/>
        </p:nvSpPr>
        <p:spPr>
          <a:xfrm>
            <a:off x="695325" y="2353220"/>
            <a:ext cx="5760000" cy="36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Rounded Corners 34"/>
          <p:cNvSpPr/>
          <p:nvPr/>
        </p:nvSpPr>
        <p:spPr>
          <a:xfrm>
            <a:off x="7188925" y="2353220"/>
            <a:ext cx="4320000" cy="36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p:cNvSpPr txBox="1"/>
          <p:nvPr/>
        </p:nvSpPr>
        <p:spPr>
          <a:xfrm flipH="1">
            <a:off x="695324" y="1402218"/>
            <a:ext cx="10800000" cy="230832"/>
          </a:xfrm>
          <a:prstGeom prst="rect">
            <a:avLst/>
          </a:prstGeom>
          <a:noFill/>
        </p:spPr>
        <p:txBody>
          <a:bodyPr wrap="square" lIns="0" tIns="0" rIns="0" bIns="0" rtlCol="0">
            <a:spAutoFit/>
          </a:bodyPr>
          <a:lstStyle/>
          <a:p>
            <a:pPr>
              <a:spcBef>
                <a:spcPts val="300"/>
              </a:spcBef>
              <a:spcAft>
                <a:spcPts val="300"/>
              </a:spcAft>
            </a:pPr>
            <a:r>
              <a:rPr lang="en-AU" sz="1500" dirty="0">
                <a:latin typeface="Segoe UI" panose="020B0502040204020203" pitchFamily="34" charset="0"/>
                <a:cs typeface="Segoe UI" panose="020B0502040204020203" pitchFamily="34" charset="0"/>
              </a:rPr>
              <a:t>Our mission is to automate dirty, dangerous and dull jobs with user-friendly and affordable robots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p:cNvSpPr/>
          <p:nvPr/>
        </p:nvSpPr>
        <p:spPr>
          <a:xfrm>
            <a:off x="6132720" y="1856532"/>
            <a:ext cx="2651010" cy="4178509"/>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nvPr>
        </p:nvSpPr>
        <p:spPr/>
        <p:txBody>
          <a:bodyPr/>
          <a:lstStyle/>
          <a:p>
            <a:r>
              <a:rPr lang="en-AU" dirty="0"/>
              <a:t>What is in Module 3, On-Site Preparation?</a:t>
            </a:r>
          </a:p>
        </p:txBody>
      </p:sp>
      <p:sp>
        <p:nvSpPr>
          <p:cNvPr id="3" name="Text Placeholder 2"/>
          <p:cNvSpPr>
            <a:spLocks noGrp="1"/>
          </p:cNvSpPr>
          <p:nvPr>
            <p:ph type="body" sz="quarter" idx="10"/>
          </p:nvPr>
        </p:nvSpPr>
        <p:spPr/>
        <p:txBody>
          <a:bodyPr/>
          <a:lstStyle/>
          <a:p>
            <a:r>
              <a:rPr lang="en-AU"/>
              <a:t>MODULE 3: ON-SITE PREPARATION</a:t>
            </a:r>
            <a:endParaRPr lang="en-AU" dirty="0"/>
          </a:p>
        </p:txBody>
      </p:sp>
      <p:sp>
        <p:nvSpPr>
          <p:cNvPr id="4" name="TextBox 3"/>
          <p:cNvSpPr txBox="1"/>
          <p:nvPr/>
        </p:nvSpPr>
        <p:spPr>
          <a:xfrm flipH="1">
            <a:off x="695325" y="3815949"/>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Charge all batteries</a:t>
            </a:r>
          </a:p>
        </p:txBody>
      </p:sp>
      <p:sp>
        <p:nvSpPr>
          <p:cNvPr id="5" name="TextBox 4"/>
          <p:cNvSpPr txBox="1"/>
          <p:nvPr/>
        </p:nvSpPr>
        <p:spPr>
          <a:xfrm flipH="1">
            <a:off x="3491775" y="3554339"/>
            <a:ext cx="2340000"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 on the Map Server</a:t>
            </a:r>
          </a:p>
        </p:txBody>
      </p:sp>
      <p:sp>
        <p:nvSpPr>
          <p:cNvPr id="7" name="TextBox 6"/>
          <p:cNvSpPr txBox="1"/>
          <p:nvPr/>
        </p:nvSpPr>
        <p:spPr>
          <a:xfrm flipH="1">
            <a:off x="6288225" y="3292729"/>
            <a:ext cx="2340000" cy="7848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[Optional] </a:t>
            </a:r>
            <a:r>
              <a:rPr kumimoji="0" lang="en-GB" alt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Pull the </a:t>
            </a: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latest map and/or make last minute edits</a:t>
            </a:r>
          </a:p>
        </p:txBody>
      </p:sp>
      <p:sp>
        <p:nvSpPr>
          <p:cNvPr id="10" name="Rectangle: Rounded Corners 9"/>
          <p:cNvSpPr/>
          <p:nvPr/>
        </p:nvSpPr>
        <p:spPr>
          <a:xfrm>
            <a:off x="695325" y="4186414"/>
            <a:ext cx="234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Rounded Corners 10"/>
          <p:cNvSpPr/>
          <p:nvPr/>
        </p:nvSpPr>
        <p:spPr>
          <a:xfrm>
            <a:off x="3491775" y="4186414"/>
            <a:ext cx="234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ctangle: Rounded Corners 11"/>
          <p:cNvSpPr/>
          <p:nvPr/>
        </p:nvSpPr>
        <p:spPr>
          <a:xfrm>
            <a:off x="6288225" y="4186414"/>
            <a:ext cx="2340000"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TextBox 13"/>
          <p:cNvSpPr txBox="1"/>
          <p:nvPr/>
        </p:nvSpPr>
        <p:spPr>
          <a:xfrm flipH="1">
            <a:off x="69532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The day before...</a:t>
            </a:r>
          </a:p>
        </p:txBody>
      </p:sp>
      <p:sp>
        <p:nvSpPr>
          <p:cNvPr id="15" name="TextBox 14"/>
          <p:cNvSpPr txBox="1"/>
          <p:nvPr/>
        </p:nvSpPr>
        <p:spPr>
          <a:xfrm flipH="1">
            <a:off x="349177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 the day...</a:t>
            </a:r>
          </a:p>
        </p:txBody>
      </p:sp>
      <p:sp>
        <p:nvSpPr>
          <p:cNvPr id="16" name="TextBox 15"/>
          <p:cNvSpPr txBox="1"/>
          <p:nvPr/>
        </p:nvSpPr>
        <p:spPr>
          <a:xfrm flipH="1">
            <a:off x="628822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On the day...</a:t>
            </a:r>
          </a:p>
        </p:txBody>
      </p:sp>
      <p:grpSp>
        <p:nvGrpSpPr>
          <p:cNvPr id="18" name="Group 17"/>
          <p:cNvGrpSpPr/>
          <p:nvPr/>
        </p:nvGrpSpPr>
        <p:grpSpPr>
          <a:xfrm>
            <a:off x="695325" y="1999298"/>
            <a:ext cx="648000" cy="648000"/>
            <a:chOff x="4130040" y="2015253"/>
            <a:chExt cx="648000" cy="648000"/>
          </a:xfrm>
        </p:grpSpPr>
        <p:sp>
          <p:nvSpPr>
            <p:cNvPr id="19" name="Oval 18"/>
            <p:cNvSpPr/>
            <p:nvPr/>
          </p:nvSpPr>
          <p:spPr>
            <a:xfrm>
              <a:off x="4130040" y="2015253"/>
              <a:ext cx="648000" cy="64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0" name="Graphic 19" descr="Battery charging outlin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2040" y="2087253"/>
              <a:ext cx="504000" cy="504000"/>
            </a:xfrm>
            <a:prstGeom prst="rect">
              <a:avLst/>
            </a:prstGeom>
          </p:spPr>
        </p:pic>
      </p:grpSp>
      <p:grpSp>
        <p:nvGrpSpPr>
          <p:cNvPr id="24" name="Group 23"/>
          <p:cNvGrpSpPr/>
          <p:nvPr/>
        </p:nvGrpSpPr>
        <p:grpSpPr>
          <a:xfrm>
            <a:off x="6288225" y="1999298"/>
            <a:ext cx="648000" cy="648000"/>
            <a:chOff x="8208282" y="1678005"/>
            <a:chExt cx="648000" cy="648000"/>
          </a:xfrm>
          <a:solidFill>
            <a:schemeClr val="bg2"/>
          </a:solidFill>
        </p:grpSpPr>
        <p:sp>
          <p:nvSpPr>
            <p:cNvPr id="25" name="Oval 24"/>
            <p:cNvSpPr/>
            <p:nvPr/>
          </p:nvSpPr>
          <p:spPr>
            <a:xfrm>
              <a:off x="8208282" y="1678005"/>
              <a:ext cx="648000" cy="64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6" name="Graphic 25" descr="Double Tap Gesture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0282" y="1750005"/>
              <a:ext cx="504000" cy="504000"/>
            </a:xfrm>
            <a:prstGeom prst="rect">
              <a:avLst/>
            </a:prstGeom>
          </p:spPr>
        </p:pic>
      </p:grpSp>
      <p:grpSp>
        <p:nvGrpSpPr>
          <p:cNvPr id="27" name="Group 26"/>
          <p:cNvGrpSpPr/>
          <p:nvPr/>
        </p:nvGrpSpPr>
        <p:grpSpPr>
          <a:xfrm>
            <a:off x="3491775" y="1999298"/>
            <a:ext cx="648000" cy="648000"/>
            <a:chOff x="695325" y="1678005"/>
            <a:chExt cx="648000" cy="648000"/>
          </a:xfrm>
        </p:grpSpPr>
        <p:sp>
          <p:nvSpPr>
            <p:cNvPr id="28" name="Oval 27"/>
            <p:cNvSpPr/>
            <p:nvPr/>
          </p:nvSpPr>
          <p:spPr>
            <a:xfrm>
              <a:off x="695325" y="1678005"/>
              <a:ext cx="648000" cy="64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9" name="Graphic 28" descr="Power outlin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325" y="1768005"/>
              <a:ext cx="468000" cy="468000"/>
            </a:xfrm>
            <a:prstGeom prst="rect">
              <a:avLst/>
            </a:prstGeom>
          </p:spPr>
        </p:pic>
      </p:grpSp>
      <p:sp>
        <p:nvSpPr>
          <p:cNvPr id="30" name="TextBox 29"/>
          <p:cNvSpPr txBox="1"/>
          <p:nvPr/>
        </p:nvSpPr>
        <p:spPr>
          <a:xfrm flipH="1">
            <a:off x="695325" y="4417403"/>
            <a:ext cx="2340000"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 the charging station to charge all the batteries</a:t>
            </a:r>
          </a:p>
        </p:txBody>
      </p:sp>
      <p:sp>
        <p:nvSpPr>
          <p:cNvPr id="31" name="TextBox 30"/>
          <p:cNvSpPr txBox="1"/>
          <p:nvPr/>
        </p:nvSpPr>
        <p:spPr>
          <a:xfrm flipH="1">
            <a:off x="3491775" y="4417403"/>
            <a:ext cx="2340000" cy="76944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 on the Map Server box and retrieve the Tablet</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You must have internet</a:t>
            </a:r>
          </a:p>
        </p:txBody>
      </p:sp>
      <p:sp>
        <p:nvSpPr>
          <p:cNvPr id="32" name="TextBox 31"/>
          <p:cNvSpPr txBox="1"/>
          <p:nvPr/>
        </p:nvSpPr>
        <p:spPr>
          <a:xfrm flipH="1">
            <a:off x="6288225" y="4417403"/>
            <a:ext cx="2340000" cy="146193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Use the Tablet to access your maps</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Ideally, you will have pulled / downloaded your maps to the Map Server before the job day</a:t>
            </a:r>
          </a:p>
        </p:txBody>
      </p:sp>
      <p:sp>
        <p:nvSpPr>
          <p:cNvPr id="6" name="Rectangle 5"/>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6000" y="3041968"/>
            <a:ext cx="10800000" cy="774065"/>
          </a:xfrm>
        </p:spPr>
        <p:txBody>
          <a:bodyPr/>
          <a:lstStyle/>
          <a:p>
            <a:pPr algn="ctr"/>
            <a:r>
              <a:rPr lang="en-GB" altLang="en-US" sz="2800" dirty="0"/>
              <a:t>If you already have the map on the Map Server, </a:t>
            </a:r>
            <a:br>
              <a:rPr lang="en-GB" altLang="en-US" sz="2800" dirty="0"/>
            </a:br>
            <a:r>
              <a:rPr lang="en-GB" altLang="en-US" sz="2800" dirty="0"/>
              <a:t>you do not need to download/pull maps again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775597"/>
          </a:xfrm>
        </p:spPr>
        <p:txBody>
          <a:bodyPr/>
          <a:lstStyle/>
          <a:p>
            <a:r>
              <a:rPr lang="en-AU" dirty="0"/>
              <a:t>Pull maps from your User Portal to the Map Server</a:t>
            </a:r>
          </a:p>
        </p:txBody>
      </p:sp>
      <p:sp>
        <p:nvSpPr>
          <p:cNvPr id="3" name="Text Placeholder 2"/>
          <p:cNvSpPr>
            <a:spLocks noGrp="1"/>
          </p:cNvSpPr>
          <p:nvPr>
            <p:ph type="body" sz="quarter" idx="10"/>
          </p:nvPr>
        </p:nvSpPr>
        <p:spPr>
          <a:xfrm>
            <a:off x="695325" y="473100"/>
            <a:ext cx="3600000" cy="151765"/>
          </a:xfrm>
        </p:spPr>
        <p:txBody>
          <a:bodyPr/>
          <a:lstStyle/>
          <a:p>
            <a:r>
              <a:rPr lang="en-AU" dirty="0">
                <a:sym typeface="+mn-ea"/>
              </a:rPr>
              <a:t>MODULE 3: ON-SITE PREPARATION</a:t>
            </a:r>
            <a:endParaRPr lang="en-AU" dirty="0"/>
          </a:p>
        </p:txBody>
      </p:sp>
      <p:pic>
        <p:nvPicPr>
          <p:cNvPr id="7" name="Picture 6"/>
          <p:cNvPicPr>
            <a:picLocks noChangeAspect="1"/>
          </p:cNvPicPr>
          <p:nvPr/>
        </p:nvPicPr>
        <p:blipFill>
          <a:blip r:embed="rId2"/>
          <a:stretch>
            <a:fillRect/>
          </a:stretch>
        </p:blipFill>
        <p:spPr>
          <a:xfrm>
            <a:off x="624104" y="1585495"/>
            <a:ext cx="8280000" cy="4751223"/>
          </a:xfrm>
          <a:prstGeom prst="rect">
            <a:avLst/>
          </a:prstGeom>
        </p:spPr>
      </p:pic>
      <p:sp>
        <p:nvSpPr>
          <p:cNvPr id="8" name="TextBox 7"/>
          <p:cNvSpPr txBox="1"/>
          <p:nvPr/>
        </p:nvSpPr>
        <p:spPr>
          <a:xfrm flipH="1">
            <a:off x="9346739" y="1634526"/>
            <a:ext cx="2317286" cy="265713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‘Pull map’ to transfer map(s) from your User Portal to your Map Server</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[Optional] Later, if you have edited your map(s) on the Map Server (e.g. to add a new moveable obstacle), you can also click ‘Push map’ to transfer the updated map(s) back to your User Portal</a:t>
            </a:r>
          </a:p>
        </p:txBody>
      </p:sp>
      <p:sp>
        <p:nvSpPr>
          <p:cNvPr id="15" name="Rectangle 14"/>
          <p:cNvSpPr/>
          <p:nvPr/>
        </p:nvSpPr>
        <p:spPr>
          <a:xfrm>
            <a:off x="8139060" y="2478592"/>
            <a:ext cx="583459" cy="374067"/>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775597"/>
          </a:xfrm>
        </p:spPr>
        <p:txBody>
          <a:bodyPr/>
          <a:lstStyle/>
          <a:p>
            <a:r>
              <a:rPr lang="en-AU" dirty="0"/>
              <a:t>Pull maps from your User Portal to the Map Server</a:t>
            </a:r>
          </a:p>
        </p:txBody>
      </p:sp>
      <p:sp>
        <p:nvSpPr>
          <p:cNvPr id="3" name="Text Placeholder 2"/>
          <p:cNvSpPr>
            <a:spLocks noGrp="1"/>
          </p:cNvSpPr>
          <p:nvPr>
            <p:ph type="body" sz="quarter" idx="10"/>
          </p:nvPr>
        </p:nvSpPr>
        <p:spPr>
          <a:xfrm>
            <a:off x="695325" y="473100"/>
            <a:ext cx="3600000" cy="151765"/>
          </a:xfrm>
        </p:spPr>
        <p:txBody>
          <a:bodyPr/>
          <a:lstStyle/>
          <a:p>
            <a:r>
              <a:rPr lang="en-AU" dirty="0">
                <a:sym typeface="+mn-ea"/>
              </a:rPr>
              <a:t>MODULE 3: ON-SITE PREPARATION</a:t>
            </a:r>
            <a:endParaRPr lang="en-AU" dirty="0"/>
          </a:p>
        </p:txBody>
      </p:sp>
      <p:pic>
        <p:nvPicPr>
          <p:cNvPr id="7" name="Picture 6" descr="C:\Users\AR\Pictures\Screenshots\Screenshot 2024-01-15 140356.pngScreenshot 2024-01-15 140356"/>
          <p:cNvPicPr>
            <a:picLocks noChangeAspect="1"/>
          </p:cNvPicPr>
          <p:nvPr/>
        </p:nvPicPr>
        <p:blipFill>
          <a:blip r:embed="rId2"/>
          <a:srcRect b="21643"/>
          <a:stretch>
            <a:fillRect/>
          </a:stretch>
        </p:blipFill>
        <p:spPr>
          <a:xfrm>
            <a:off x="624205" y="1585595"/>
            <a:ext cx="7986395" cy="4639310"/>
          </a:xfrm>
          <a:prstGeom prst="rect">
            <a:avLst/>
          </a:prstGeom>
        </p:spPr>
      </p:pic>
      <p:sp>
        <p:nvSpPr>
          <p:cNvPr id="8" name="TextBox 7"/>
          <p:cNvSpPr txBox="1"/>
          <p:nvPr/>
        </p:nvSpPr>
        <p:spPr>
          <a:xfrm flipH="1">
            <a:off x="9346739" y="1634526"/>
            <a:ext cx="2317286" cy="384175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your maps on the left side and click </a:t>
            </a:r>
            <a:r>
              <a:rPr kumimoji="0" lang="en-GB" alt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Pull Now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download them</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you see a red yes under “conflict”, be careful.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means the map that is currently on your MSP will be replaced with the one currently on the portal</a:t>
            </a:r>
          </a:p>
          <a:p>
            <a:pPr marL="742950" marR="0" lvl="1"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a:t>
            </a:r>
            <a:r>
              <a:rPr kumimoji="0" lang="en-GB" alt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WILL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lose current mark status, flagged marks and any data stored on the map</a:t>
            </a:r>
          </a:p>
        </p:txBody>
      </p:sp>
      <p:sp>
        <p:nvSpPr>
          <p:cNvPr id="15" name="Rectangle 14"/>
          <p:cNvSpPr/>
          <p:nvPr/>
        </p:nvSpPr>
        <p:spPr>
          <a:xfrm>
            <a:off x="6462395" y="3221355"/>
            <a:ext cx="383540" cy="274320"/>
          </a:xfrm>
          <a:prstGeom prst="rect">
            <a:avLst/>
          </a:prstGeom>
          <a:noFill/>
          <a:ln w="6350">
            <a:solidFill>
              <a:srgbClr val="FF0000"/>
            </a:solidFill>
          </a:ln>
          <a:effectLst>
            <a:glow rad="50800">
              <a:srgbClr val="FF0000">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14"/>
          <p:cNvSpPr/>
          <p:nvPr/>
        </p:nvSpPr>
        <p:spPr>
          <a:xfrm>
            <a:off x="1464945" y="2941955"/>
            <a:ext cx="383540" cy="822325"/>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Rectangle 14"/>
          <p:cNvSpPr/>
          <p:nvPr/>
        </p:nvSpPr>
        <p:spPr>
          <a:xfrm>
            <a:off x="7856220" y="4310380"/>
            <a:ext cx="611505" cy="27940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 name="Picture 5" descr="C:\Users\AR\Pictures\Screenshots\Screenshot 2024-01-15 140356.pngScreenshot 2024-01-15 140356">
            <a:extLst>
              <a:ext uri="{FF2B5EF4-FFF2-40B4-BE49-F238E27FC236}">
                <a16:creationId xmlns:a16="http://schemas.microsoft.com/office/drawing/2014/main" id="{2746F513-EE22-FC29-366C-8EF406C6E28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l="26826" t="37338" r="38630" b="60419"/>
          <a:stretch/>
        </p:blipFill>
        <p:spPr>
          <a:xfrm>
            <a:off x="2766646" y="3790465"/>
            <a:ext cx="2758831" cy="132862"/>
          </a:xfrm>
          <a:prstGeom prst="rect">
            <a:avLst/>
          </a:prstGeom>
        </p:spPr>
      </p:pic>
      <p:sp>
        <p:nvSpPr>
          <p:cNvPr id="9" name="Rectangle 8">
            <a:extLst>
              <a:ext uri="{FF2B5EF4-FFF2-40B4-BE49-F238E27FC236}">
                <a16:creationId xmlns:a16="http://schemas.microsoft.com/office/drawing/2014/main" id="{6A72F1B3-B7B9-3C54-4902-6976694AE907}"/>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Users\AR\Pictures\Screenshots\Screenshot 2024-01-23 150653.pngScreenshot 2024-01-23 150653"/>
          <p:cNvPicPr>
            <a:picLocks noChangeAspect="1"/>
          </p:cNvPicPr>
          <p:nvPr/>
        </p:nvPicPr>
        <p:blipFill>
          <a:blip r:embed="rId2"/>
          <a:srcRect/>
          <a:stretch>
            <a:fillRect/>
          </a:stretch>
        </p:blipFill>
        <p:spPr>
          <a:xfrm>
            <a:off x="1010920" y="1219200"/>
            <a:ext cx="7284720" cy="5361940"/>
          </a:xfrm>
          <a:prstGeom prst="rect">
            <a:avLst/>
          </a:prstGeom>
        </p:spPr>
      </p:pic>
      <p:sp>
        <p:nvSpPr>
          <p:cNvPr id="2" name="Title 1"/>
          <p:cNvSpPr>
            <a:spLocks noGrp="1"/>
          </p:cNvSpPr>
          <p:nvPr>
            <p:ph type="title"/>
          </p:nvPr>
        </p:nvSpPr>
        <p:spPr>
          <a:xfrm>
            <a:off x="695999" y="728663"/>
            <a:ext cx="7914601" cy="386715"/>
          </a:xfrm>
        </p:spPr>
        <p:txBody>
          <a:bodyPr/>
          <a:lstStyle/>
          <a:p>
            <a:r>
              <a:rPr lang="en-AU" dirty="0"/>
              <a:t>Select a map to view </a:t>
            </a:r>
            <a:r>
              <a:rPr lang="en-GB" altLang="en-AU" dirty="0"/>
              <a:t>/ inspect</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3: ON-SITE PREPARATION</a:t>
            </a:r>
          </a:p>
        </p:txBody>
      </p:sp>
      <p:sp>
        <p:nvSpPr>
          <p:cNvPr id="4" name="TextBox 3"/>
          <p:cNvSpPr txBox="1"/>
          <p:nvPr/>
        </p:nvSpPr>
        <p:spPr>
          <a:xfrm flipH="1">
            <a:off x="9346739" y="1634526"/>
            <a:ext cx="2317286" cy="35134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list of maps you have pulled from the User Portal to the Map Server will be shown here</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on the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eye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icon to view and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pencil icon to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edit a map on the Map Server</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Try not to edit maps on the Map Server unless necessary. It is easier to edit maps in the User Portal before the job day</a:t>
            </a:r>
          </a:p>
        </p:txBody>
      </p:sp>
      <p:sp>
        <p:nvSpPr>
          <p:cNvPr id="8" name="Rectangle 7"/>
          <p:cNvSpPr/>
          <p:nvPr/>
        </p:nvSpPr>
        <p:spPr>
          <a:xfrm>
            <a:off x="7498715" y="2790825"/>
            <a:ext cx="360045" cy="286385"/>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Rectangle 4">
            <a:extLst>
              <a:ext uri="{FF2B5EF4-FFF2-40B4-BE49-F238E27FC236}">
                <a16:creationId xmlns:a16="http://schemas.microsoft.com/office/drawing/2014/main" id="{8C006CF6-4CFD-0ACE-7ECC-6A559A0BE3E1}"/>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Updated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ers\AR\Pictures\Screenshots\Screenshot 2024-01-23 132512.pngScreenshot 2024-01-23 132512"/>
          <p:cNvPicPr>
            <a:picLocks noChangeAspect="1"/>
          </p:cNvPicPr>
          <p:nvPr/>
        </p:nvPicPr>
        <p:blipFill>
          <a:blip r:embed="rId2"/>
          <a:srcRect/>
          <a:stretch>
            <a:fillRect/>
          </a:stretch>
        </p:blipFill>
        <p:spPr>
          <a:xfrm>
            <a:off x="695960" y="1219835"/>
            <a:ext cx="7501890" cy="5473700"/>
          </a:xfrm>
          <a:prstGeom prst="rect">
            <a:avLst/>
          </a:prstGeom>
        </p:spPr>
      </p:pic>
      <p:sp>
        <p:nvSpPr>
          <p:cNvPr id="2" name="Title 1"/>
          <p:cNvSpPr>
            <a:spLocks noGrp="1"/>
          </p:cNvSpPr>
          <p:nvPr>
            <p:ph type="title"/>
          </p:nvPr>
        </p:nvSpPr>
        <p:spPr>
          <a:xfrm>
            <a:off x="695999" y="728663"/>
            <a:ext cx="7914601" cy="386715"/>
          </a:xfrm>
        </p:spPr>
        <p:txBody>
          <a:bodyPr/>
          <a:lstStyle/>
          <a:p>
            <a:r>
              <a:rPr lang="en-GB" altLang="en-AU" dirty="0">
                <a:sym typeface="+mn-ea"/>
              </a:rPr>
              <a:t>Inspect </a:t>
            </a:r>
            <a:r>
              <a:rPr lang="en-AU" dirty="0">
                <a:sym typeface="+mn-ea"/>
              </a:rPr>
              <a:t>the map: </a:t>
            </a:r>
            <a:r>
              <a:rPr lang="en-GB" altLang="en-AU" dirty="0">
                <a:sym typeface="+mn-ea"/>
              </a:rPr>
              <a:t>Navigation</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3: ON-SITE PREPARATION</a:t>
            </a:r>
          </a:p>
        </p:txBody>
      </p:sp>
      <p:sp>
        <p:nvSpPr>
          <p:cNvPr id="6" name="TextBox 5"/>
          <p:cNvSpPr txBox="1"/>
          <p:nvPr/>
        </p:nvSpPr>
        <p:spPr>
          <a:xfrm flipH="1">
            <a:off x="9346739" y="1634526"/>
            <a:ext cx="2317286"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Pinch the screen to zoom in on different sections of the map</a:t>
            </a:r>
          </a:p>
        </p:txBody>
      </p:sp>
      <p:pic>
        <p:nvPicPr>
          <p:cNvPr id="103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46739" y="2142551"/>
            <a:ext cx="865391" cy="8653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flipH="1">
            <a:off x="9346738" y="3469148"/>
            <a:ext cx="2391171" cy="38163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There are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4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buttons on the bottom right of the map</a:t>
            </a:r>
          </a:p>
          <a:p>
            <a:pPr marL="457200" marR="0" lvl="1" indent="0" algn="l" defTabSz="914400" rtl="0" eaLnBrk="1" fontAlgn="auto" latinLnBrk="0" hangingPunct="1">
              <a:lnSpc>
                <a:spcPct val="100000"/>
              </a:lnSpc>
              <a:spcBef>
                <a:spcPts val="400"/>
              </a:spcBef>
              <a:spcAft>
                <a:spcPts val="400"/>
              </a:spcAft>
              <a:buClrTx/>
              <a:buSzTx/>
              <a:buFontTx/>
              <a:buNone/>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Z</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oom in/out and move around the map</a:t>
            </a:r>
            <a:b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0000"/>
              </a:lnSpc>
              <a:spcBef>
                <a:spcPts val="400"/>
              </a:spcBef>
              <a:spcAft>
                <a:spcPts val="400"/>
              </a:spcAft>
              <a:buClrTx/>
              <a:buSzTx/>
              <a:buFontTx/>
              <a:buNone/>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rag or click to select marks and obstacles</a:t>
            </a:r>
            <a:b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0000"/>
              </a:lnSpc>
              <a:spcBef>
                <a:spcPts val="400"/>
              </a:spcBef>
              <a:spcAft>
                <a:spcPts val="400"/>
              </a:spcAft>
              <a:buClrTx/>
              <a:buSzTx/>
              <a:buFontTx/>
              <a:buNone/>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lick </a:t>
            </a:r>
            <a:r>
              <a:rPr kumimoji="0" lang="en-GB"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see coordinates on the map</a:t>
            </a:r>
            <a:b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0000"/>
              </a:lnSpc>
              <a:spcBef>
                <a:spcPts val="400"/>
              </a:spcBef>
              <a:spcAft>
                <a:spcPts val="400"/>
              </a:spcAft>
              <a:buClrTx/>
              <a:buSzTx/>
              <a:buFontTx/>
              <a:buNone/>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reset the map view</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1" indent="0" algn="l" defTabSz="914400" rtl="0" eaLnBrk="1" fontAlgn="auto" latinLnBrk="0" hangingPunct="1">
              <a:lnSpc>
                <a:spcPct val="100000"/>
              </a:lnSpc>
              <a:spcBef>
                <a:spcPts val="400"/>
              </a:spcBef>
              <a:spcAft>
                <a:spcPts val="400"/>
              </a:spcAft>
              <a:buClrTx/>
              <a:buSzTx/>
              <a:buFontTx/>
              <a:buNone/>
              <a:tabLst/>
              <a:defRPr/>
            </a:pPr>
            <a:b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457200" marR="0" lvl="1" indent="0" algn="l" defTabSz="914400" rtl="0" eaLnBrk="1" fontAlgn="auto" latinLnBrk="0" hangingPunct="1">
              <a:lnSpc>
                <a:spcPct val="100000"/>
              </a:lnSpc>
              <a:spcBef>
                <a:spcPts val="400"/>
              </a:spcBef>
              <a:spcAft>
                <a:spcPts val="400"/>
              </a:spcAft>
              <a:buClrTx/>
              <a:buSzTx/>
              <a:buFontTx/>
              <a:buNone/>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3" name="Picture 12"/>
          <p:cNvPicPr>
            <a:picLocks noChangeAspect="1"/>
          </p:cNvPicPr>
          <p:nvPr/>
        </p:nvPicPr>
        <p:blipFill rotWithShape="1">
          <a:blip r:embed="rId4"/>
          <a:srcRect l="2577" r="2577"/>
          <a:stretch>
            <a:fillRect/>
          </a:stretch>
        </p:blipFill>
        <p:spPr>
          <a:xfrm>
            <a:off x="9346739" y="4699357"/>
            <a:ext cx="360000" cy="360000"/>
          </a:xfrm>
          <a:prstGeom prst="rect">
            <a:avLst/>
          </a:prstGeom>
        </p:spPr>
      </p:pic>
      <p:pic>
        <p:nvPicPr>
          <p:cNvPr id="15" name="Picture 14"/>
          <p:cNvPicPr>
            <a:picLocks noChangeAspect="1"/>
          </p:cNvPicPr>
          <p:nvPr/>
        </p:nvPicPr>
        <p:blipFill rotWithShape="1">
          <a:blip r:embed="rId5"/>
          <a:srcRect l="3608" r="3608"/>
          <a:stretch>
            <a:fillRect/>
          </a:stretch>
        </p:blipFill>
        <p:spPr>
          <a:xfrm>
            <a:off x="9346739" y="5388955"/>
            <a:ext cx="360000" cy="360000"/>
          </a:xfrm>
          <a:prstGeom prst="rect">
            <a:avLst/>
          </a:prstGeom>
        </p:spPr>
      </p:pic>
      <p:sp>
        <p:nvSpPr>
          <p:cNvPr id="17" name="Rectangle 16"/>
          <p:cNvSpPr/>
          <p:nvPr/>
        </p:nvSpPr>
        <p:spPr>
          <a:xfrm>
            <a:off x="3840480" y="6056630"/>
            <a:ext cx="1146175" cy="29337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4" name="Picture 3"/>
          <p:cNvPicPr>
            <a:picLocks noChangeAspect="1"/>
          </p:cNvPicPr>
          <p:nvPr/>
        </p:nvPicPr>
        <p:blipFill>
          <a:blip r:embed="rId6"/>
          <a:srcRect l="17531" t="9788" r="15309" b="44339"/>
          <a:stretch>
            <a:fillRect/>
          </a:stretch>
        </p:blipFill>
        <p:spPr>
          <a:xfrm>
            <a:off x="9349105" y="6078855"/>
            <a:ext cx="359410" cy="381635"/>
          </a:xfrm>
          <a:prstGeom prst="rect">
            <a:avLst/>
          </a:prstGeom>
        </p:spPr>
      </p:pic>
      <p:pic>
        <p:nvPicPr>
          <p:cNvPr id="5" name="Picture 4"/>
          <p:cNvPicPr>
            <a:picLocks noChangeAspect="1"/>
          </p:cNvPicPr>
          <p:nvPr/>
        </p:nvPicPr>
        <p:blipFill>
          <a:blip r:embed="rId7"/>
          <a:srcRect l="10582" t="5832" r="4056" b="12521"/>
          <a:stretch>
            <a:fillRect/>
          </a:stretch>
        </p:blipFill>
        <p:spPr>
          <a:xfrm>
            <a:off x="9347200" y="4013835"/>
            <a:ext cx="361315" cy="355600"/>
          </a:xfrm>
          <a:prstGeom prst="rect">
            <a:avLst/>
          </a:prstGeom>
        </p:spPr>
      </p:pic>
      <p:sp>
        <p:nvSpPr>
          <p:cNvPr id="7" name="Rectangle 6">
            <a:extLst>
              <a:ext uri="{FF2B5EF4-FFF2-40B4-BE49-F238E27FC236}">
                <a16:creationId xmlns:a16="http://schemas.microsoft.com/office/drawing/2014/main" id="{8C34E4A3-9B02-EF37-DB57-C5028679B152}"/>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Updated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ers\AR\Pictures\Screenshots\Screenshot 2024-01-23 132512.pngScreenshot 2024-01-23 132512"/>
          <p:cNvPicPr>
            <a:picLocks noChangeAspect="1"/>
          </p:cNvPicPr>
          <p:nvPr/>
        </p:nvPicPr>
        <p:blipFill>
          <a:blip r:embed="rId2"/>
          <a:srcRect/>
          <a:stretch>
            <a:fillRect/>
          </a:stretch>
        </p:blipFill>
        <p:spPr>
          <a:xfrm>
            <a:off x="695960" y="1219835"/>
            <a:ext cx="7501890" cy="5473700"/>
          </a:xfrm>
          <a:prstGeom prst="rect">
            <a:avLst/>
          </a:prstGeom>
        </p:spPr>
      </p:pic>
      <p:sp>
        <p:nvSpPr>
          <p:cNvPr id="2" name="Title 1"/>
          <p:cNvSpPr>
            <a:spLocks noGrp="1"/>
          </p:cNvSpPr>
          <p:nvPr>
            <p:ph type="title"/>
          </p:nvPr>
        </p:nvSpPr>
        <p:spPr>
          <a:xfrm>
            <a:off x="695999" y="728663"/>
            <a:ext cx="7914601" cy="386715"/>
          </a:xfrm>
        </p:spPr>
        <p:txBody>
          <a:bodyPr/>
          <a:lstStyle/>
          <a:p>
            <a:r>
              <a:rPr lang="en-GB" altLang="en-AU" dirty="0">
                <a:sym typeface="+mn-ea"/>
              </a:rPr>
              <a:t>Inspect </a:t>
            </a:r>
            <a:r>
              <a:rPr lang="en-AU" dirty="0">
                <a:sym typeface="+mn-ea"/>
              </a:rPr>
              <a:t>the map: </a:t>
            </a:r>
            <a:r>
              <a:rPr lang="en-GB" altLang="en-AU" dirty="0">
                <a:sym typeface="+mn-ea"/>
              </a:rPr>
              <a:t>Legend</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3: ON-SITE PREPARATION</a:t>
            </a:r>
          </a:p>
        </p:txBody>
      </p:sp>
      <p:sp>
        <p:nvSpPr>
          <p:cNvPr id="6" name="TextBox 5"/>
          <p:cNvSpPr txBox="1"/>
          <p:nvPr/>
        </p:nvSpPr>
        <p:spPr>
          <a:xfrm flipH="1">
            <a:off x="9347200" y="1634490"/>
            <a:ext cx="2418715" cy="371348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The multicolored button on the left opens a</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 pop-up window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to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view/hide and/or highlight specific type of marks and information</a:t>
            </a: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Clicking </a:t>
            </a:r>
            <a:r>
              <a:rPr kumimoji="0" lang="en-GB" alt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Flagged Marks</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  highlights marks which may not be perfectly painted on the floor</a:t>
            </a: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Clicking </a:t>
            </a:r>
            <a:r>
              <a:rPr kumimoji="0" lang="en-GB" alt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Unpainted Marks</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highlights marks which still need to be painted</a:t>
            </a: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Clicking </a:t>
            </a:r>
            <a:r>
              <a:rPr kumimoji="0" lang="en-GB" alt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Unreachable Marks</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 highlights marks the system may not be able to reach</a:t>
            </a: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stretch>
            <a:fillRect/>
          </a:stretch>
        </p:blipFill>
        <p:spPr>
          <a:xfrm>
            <a:off x="1366520" y="1583690"/>
            <a:ext cx="1593850" cy="2282190"/>
          </a:xfrm>
          <a:prstGeom prst="rect">
            <a:avLst/>
          </a:prstGeom>
        </p:spPr>
      </p:pic>
      <p:sp>
        <p:nvSpPr>
          <p:cNvPr id="17" name="Rectangle 16"/>
          <p:cNvSpPr/>
          <p:nvPr/>
        </p:nvSpPr>
        <p:spPr>
          <a:xfrm>
            <a:off x="1366520" y="1634490"/>
            <a:ext cx="727075" cy="300355"/>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3">
            <a:extLst>
              <a:ext uri="{FF2B5EF4-FFF2-40B4-BE49-F238E27FC236}">
                <a16:creationId xmlns:a16="http://schemas.microsoft.com/office/drawing/2014/main" id="{6F7B4430-2AC3-38FE-CE04-34B423FEDBD7}"/>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Updated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386715"/>
          </a:xfrm>
        </p:spPr>
        <p:txBody>
          <a:bodyPr/>
          <a:lstStyle/>
          <a:p>
            <a:r>
              <a:rPr lang="en-GB" altLang="en-AU" dirty="0"/>
              <a:t>Inspect </a:t>
            </a:r>
            <a:r>
              <a:rPr lang="en-AU" dirty="0"/>
              <a:t>the map: </a:t>
            </a:r>
            <a:r>
              <a:rPr lang="en-GB" altLang="en-AU" dirty="0"/>
              <a:t>O</a:t>
            </a:r>
            <a:r>
              <a:rPr lang="en-AU" dirty="0"/>
              <a:t>verview</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3: ON-SITE PREPARATION</a:t>
            </a:r>
          </a:p>
        </p:txBody>
      </p:sp>
      <p:sp>
        <p:nvSpPr>
          <p:cNvPr id="6" name="TextBox 5"/>
          <p:cNvSpPr txBox="1"/>
          <p:nvPr/>
        </p:nvSpPr>
        <p:spPr>
          <a:xfrm flipH="1">
            <a:off x="9346739" y="1634526"/>
            <a:ext cx="2317286" cy="464742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marks and obstacles for this map are displayed here</a:t>
            </a:r>
          </a:p>
          <a:p>
            <a:pPr marL="0" marR="0" lvl="0" indent="0" algn="l" defTabSz="914400" rtl="0" eaLnBrk="1" fontAlgn="auto" latinLnBrk="0" hangingPunct="1">
              <a:lnSpc>
                <a:spcPct val="100000"/>
              </a:lnSpc>
              <a:spcBef>
                <a:spcPts val="400"/>
              </a:spcBef>
              <a:spcAft>
                <a:spcPts val="400"/>
              </a:spcAft>
              <a:buClrTx/>
              <a:buSzTx/>
              <a:buFontTx/>
              <a:buNone/>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bottom left panel is the map overview</a:t>
            </a:r>
          </a:p>
          <a:p>
            <a:pPr marL="177800" marR="0" lvl="0" indent="-17780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AU"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Enabled</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marks are marks that the user has requested Lionel to paint. They may be</a:t>
            </a:r>
          </a:p>
          <a:p>
            <a:pPr marL="447675" marR="0" lvl="1" indent="-17780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‘Painted’ (Lionel has physically painted the mark)</a:t>
            </a:r>
          </a:p>
          <a:p>
            <a:pPr marL="447675" marR="0" lvl="1" indent="-17780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‘Unpainted’ (Lionel has not yet painted the mark)</a:t>
            </a:r>
          </a:p>
          <a:p>
            <a:pPr marL="177800" marR="0" lvl="0" indent="-17780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AU"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Disabled</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marks are marks that the user has requested Lionel to </a:t>
            </a:r>
            <a:r>
              <a:rPr kumimoji="0" lang="en-AU" sz="11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not</a:t>
            </a: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paint. They may be</a:t>
            </a:r>
          </a:p>
          <a:p>
            <a:pPr marL="447675" marR="0" lvl="1" indent="-17780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tab pos="625475" algn="l"/>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Painted (rare)</a:t>
            </a:r>
          </a:p>
          <a:p>
            <a:pPr marL="447675" marR="0" lvl="1" indent="-17780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tab pos="625475" algn="l"/>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Unpainted</a:t>
            </a:r>
          </a:p>
          <a:p>
            <a:pPr marL="171450" marR="0" lvl="0" indent="-17145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‘Enabled’ and ‘Disabled’ describe the user’s choice. ‘Painted’ and ‘Unpainted’ describe Lionel’s progress</a:t>
            </a:r>
          </a:p>
          <a:p>
            <a:pPr marL="171450" marR="0" lvl="0" indent="-17145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r>
              <a:rPr kumimoji="0" lang="en-AU"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Total marks = Enabled marks + Disabled marks</a:t>
            </a:r>
          </a:p>
        </p:txBody>
      </p:sp>
      <p:pic>
        <p:nvPicPr>
          <p:cNvPr id="8" name="Picture 7" descr="C:\Users\AR\Pictures\Screenshots\Screenshot 2024-01-23 132512.pngScreenshot 2024-01-23 132512"/>
          <p:cNvPicPr>
            <a:picLocks noChangeAspect="1"/>
          </p:cNvPicPr>
          <p:nvPr/>
        </p:nvPicPr>
        <p:blipFill>
          <a:blip r:embed="rId2"/>
          <a:srcRect/>
          <a:stretch>
            <a:fillRect/>
          </a:stretch>
        </p:blipFill>
        <p:spPr>
          <a:xfrm>
            <a:off x="695960" y="1219835"/>
            <a:ext cx="7501890" cy="5473700"/>
          </a:xfrm>
          <a:prstGeom prst="rect">
            <a:avLst/>
          </a:prstGeom>
        </p:spPr>
      </p:pic>
      <p:sp>
        <p:nvSpPr>
          <p:cNvPr id="9" name="Rectangle 8"/>
          <p:cNvSpPr/>
          <p:nvPr/>
        </p:nvSpPr>
        <p:spPr>
          <a:xfrm>
            <a:off x="1882775" y="5333365"/>
            <a:ext cx="3775710" cy="103759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3">
            <a:extLst>
              <a:ext uri="{FF2B5EF4-FFF2-40B4-BE49-F238E27FC236}">
                <a16:creationId xmlns:a16="http://schemas.microsoft.com/office/drawing/2014/main" id="{973B7476-1E30-5ECB-3D6B-883672006968}"/>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Updated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p:cNvSpPr/>
          <p:nvPr/>
        </p:nvSpPr>
        <p:spPr>
          <a:xfrm>
            <a:off x="8929170" y="1856532"/>
            <a:ext cx="2651010" cy="4178509"/>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nvPr>
        </p:nvSpPr>
        <p:spPr/>
        <p:txBody>
          <a:bodyPr/>
          <a:lstStyle/>
          <a:p>
            <a:r>
              <a:rPr lang="en-AU" dirty="0"/>
              <a:t>What is in Module 3, On-Site Preparation?</a:t>
            </a:r>
          </a:p>
        </p:txBody>
      </p:sp>
      <p:sp>
        <p:nvSpPr>
          <p:cNvPr id="3" name="Text Placeholder 2"/>
          <p:cNvSpPr>
            <a:spLocks noGrp="1"/>
          </p:cNvSpPr>
          <p:nvPr>
            <p:ph type="body" sz="quarter" idx="10"/>
          </p:nvPr>
        </p:nvSpPr>
        <p:spPr/>
        <p:txBody>
          <a:bodyPr/>
          <a:lstStyle/>
          <a:p>
            <a:r>
              <a:rPr lang="en-AU"/>
              <a:t>MODULE 3: ON-SITE PREPARATION</a:t>
            </a:r>
            <a:endParaRPr lang="en-AU" dirty="0"/>
          </a:p>
        </p:txBody>
      </p:sp>
      <p:sp>
        <p:nvSpPr>
          <p:cNvPr id="4" name="TextBox 3"/>
          <p:cNvSpPr txBox="1"/>
          <p:nvPr/>
        </p:nvSpPr>
        <p:spPr>
          <a:xfrm flipH="1">
            <a:off x="695325" y="3815949"/>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Charge all batteries</a:t>
            </a:r>
          </a:p>
        </p:txBody>
      </p:sp>
      <p:sp>
        <p:nvSpPr>
          <p:cNvPr id="5" name="TextBox 4"/>
          <p:cNvSpPr txBox="1"/>
          <p:nvPr/>
        </p:nvSpPr>
        <p:spPr>
          <a:xfrm flipH="1">
            <a:off x="3491775" y="3554339"/>
            <a:ext cx="2340000"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 on the Map Server</a:t>
            </a:r>
          </a:p>
        </p:txBody>
      </p:sp>
      <p:sp>
        <p:nvSpPr>
          <p:cNvPr id="7" name="TextBox 6"/>
          <p:cNvSpPr txBox="1"/>
          <p:nvPr/>
        </p:nvSpPr>
        <p:spPr>
          <a:xfrm flipH="1">
            <a:off x="6288225" y="3292729"/>
            <a:ext cx="2340000" cy="7848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[Optional] </a:t>
            </a:r>
            <a:r>
              <a:rPr kumimoji="0" lang="en-US"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Pull the latest map and/or make last minute edits</a:t>
            </a:r>
            <a:endPar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p:cNvSpPr txBox="1"/>
          <p:nvPr/>
        </p:nvSpPr>
        <p:spPr>
          <a:xfrm flipH="1">
            <a:off x="9084675" y="3815949"/>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Add the paint</a:t>
            </a:r>
          </a:p>
        </p:txBody>
      </p:sp>
      <p:sp>
        <p:nvSpPr>
          <p:cNvPr id="10" name="Rectangle: Rounded Corners 9"/>
          <p:cNvSpPr/>
          <p:nvPr/>
        </p:nvSpPr>
        <p:spPr>
          <a:xfrm>
            <a:off x="695325" y="4186414"/>
            <a:ext cx="234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Rounded Corners 10"/>
          <p:cNvSpPr/>
          <p:nvPr/>
        </p:nvSpPr>
        <p:spPr>
          <a:xfrm>
            <a:off x="3491775" y="4186414"/>
            <a:ext cx="234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ctangle: Rounded Corners 11"/>
          <p:cNvSpPr/>
          <p:nvPr/>
        </p:nvSpPr>
        <p:spPr>
          <a:xfrm>
            <a:off x="6288225" y="4186414"/>
            <a:ext cx="2340000" cy="45719"/>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Rectangle: Rounded Corners 12"/>
          <p:cNvSpPr/>
          <p:nvPr/>
        </p:nvSpPr>
        <p:spPr>
          <a:xfrm>
            <a:off x="9084675" y="4186414"/>
            <a:ext cx="2340000" cy="45719"/>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TextBox 13"/>
          <p:cNvSpPr txBox="1"/>
          <p:nvPr/>
        </p:nvSpPr>
        <p:spPr>
          <a:xfrm flipH="1">
            <a:off x="69532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The day before...</a:t>
            </a:r>
          </a:p>
        </p:txBody>
      </p:sp>
      <p:sp>
        <p:nvSpPr>
          <p:cNvPr id="15" name="TextBox 14"/>
          <p:cNvSpPr txBox="1"/>
          <p:nvPr/>
        </p:nvSpPr>
        <p:spPr>
          <a:xfrm flipH="1">
            <a:off x="349177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 the day...</a:t>
            </a:r>
          </a:p>
        </p:txBody>
      </p:sp>
      <p:sp>
        <p:nvSpPr>
          <p:cNvPr id="16" name="TextBox 15"/>
          <p:cNvSpPr txBox="1"/>
          <p:nvPr/>
        </p:nvSpPr>
        <p:spPr>
          <a:xfrm flipH="1">
            <a:off x="628822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 the day...</a:t>
            </a:r>
          </a:p>
        </p:txBody>
      </p:sp>
      <p:sp>
        <p:nvSpPr>
          <p:cNvPr id="17" name="TextBox 16"/>
          <p:cNvSpPr txBox="1"/>
          <p:nvPr/>
        </p:nvSpPr>
        <p:spPr>
          <a:xfrm flipH="1">
            <a:off x="9084675" y="2893921"/>
            <a:ext cx="2340000"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On the day...</a:t>
            </a:r>
          </a:p>
        </p:txBody>
      </p:sp>
      <p:grpSp>
        <p:nvGrpSpPr>
          <p:cNvPr id="18" name="Group 17"/>
          <p:cNvGrpSpPr/>
          <p:nvPr/>
        </p:nvGrpSpPr>
        <p:grpSpPr>
          <a:xfrm>
            <a:off x="695325" y="1999298"/>
            <a:ext cx="648000" cy="648000"/>
            <a:chOff x="4130040" y="2015253"/>
            <a:chExt cx="648000" cy="648000"/>
          </a:xfrm>
        </p:grpSpPr>
        <p:sp>
          <p:nvSpPr>
            <p:cNvPr id="19" name="Oval 18"/>
            <p:cNvSpPr/>
            <p:nvPr/>
          </p:nvSpPr>
          <p:spPr>
            <a:xfrm>
              <a:off x="4130040" y="2015253"/>
              <a:ext cx="648000" cy="64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0" name="Graphic 19" descr="Battery charging outlin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2040" y="2087253"/>
              <a:ext cx="504000" cy="504000"/>
            </a:xfrm>
            <a:prstGeom prst="rect">
              <a:avLst/>
            </a:prstGeom>
          </p:spPr>
        </p:pic>
      </p:grpSp>
      <p:grpSp>
        <p:nvGrpSpPr>
          <p:cNvPr id="21" name="Group 20"/>
          <p:cNvGrpSpPr/>
          <p:nvPr/>
        </p:nvGrpSpPr>
        <p:grpSpPr>
          <a:xfrm>
            <a:off x="9084675" y="1999298"/>
            <a:ext cx="648000" cy="648000"/>
            <a:chOff x="4140682" y="4257972"/>
            <a:chExt cx="648000" cy="648000"/>
          </a:xfrm>
          <a:solidFill>
            <a:schemeClr val="bg2"/>
          </a:solidFill>
        </p:grpSpPr>
        <p:sp>
          <p:nvSpPr>
            <p:cNvPr id="22" name="Oval 21"/>
            <p:cNvSpPr/>
            <p:nvPr/>
          </p:nvSpPr>
          <p:spPr>
            <a:xfrm>
              <a:off x="4140682" y="4257972"/>
              <a:ext cx="648000" cy="64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3" name="Graphic 22" descr="Fuel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0682" y="4347972"/>
              <a:ext cx="468000" cy="468000"/>
            </a:xfrm>
            <a:prstGeom prst="rect">
              <a:avLst/>
            </a:prstGeom>
          </p:spPr>
        </p:pic>
      </p:grpSp>
      <p:grpSp>
        <p:nvGrpSpPr>
          <p:cNvPr id="24" name="Group 23"/>
          <p:cNvGrpSpPr/>
          <p:nvPr/>
        </p:nvGrpSpPr>
        <p:grpSpPr>
          <a:xfrm>
            <a:off x="6288225" y="1999298"/>
            <a:ext cx="648000" cy="648000"/>
            <a:chOff x="8208282" y="1678005"/>
            <a:chExt cx="648000" cy="648000"/>
          </a:xfrm>
        </p:grpSpPr>
        <p:sp>
          <p:nvSpPr>
            <p:cNvPr id="25" name="Oval 24"/>
            <p:cNvSpPr/>
            <p:nvPr/>
          </p:nvSpPr>
          <p:spPr>
            <a:xfrm>
              <a:off x="8208282" y="1678005"/>
              <a:ext cx="648000" cy="64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6" name="Graphic 25" descr="Double Tap Gesture outlin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0282" y="1750005"/>
              <a:ext cx="504000" cy="504000"/>
            </a:xfrm>
            <a:prstGeom prst="rect">
              <a:avLst/>
            </a:prstGeom>
          </p:spPr>
        </p:pic>
      </p:grpSp>
      <p:grpSp>
        <p:nvGrpSpPr>
          <p:cNvPr id="27" name="Group 26"/>
          <p:cNvGrpSpPr/>
          <p:nvPr/>
        </p:nvGrpSpPr>
        <p:grpSpPr>
          <a:xfrm>
            <a:off x="3491775" y="1999298"/>
            <a:ext cx="648000" cy="648000"/>
            <a:chOff x="695325" y="1678005"/>
            <a:chExt cx="648000" cy="648000"/>
          </a:xfrm>
        </p:grpSpPr>
        <p:sp>
          <p:nvSpPr>
            <p:cNvPr id="28" name="Oval 27"/>
            <p:cNvSpPr/>
            <p:nvPr/>
          </p:nvSpPr>
          <p:spPr>
            <a:xfrm>
              <a:off x="695325" y="1678005"/>
              <a:ext cx="648000" cy="64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pic>
          <p:nvPicPr>
            <p:cNvPr id="29" name="Graphic 28" descr="Power outli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5325" y="1768005"/>
              <a:ext cx="468000" cy="468000"/>
            </a:xfrm>
            <a:prstGeom prst="rect">
              <a:avLst/>
            </a:prstGeom>
          </p:spPr>
        </p:pic>
      </p:grpSp>
      <p:sp>
        <p:nvSpPr>
          <p:cNvPr id="30" name="TextBox 29"/>
          <p:cNvSpPr txBox="1"/>
          <p:nvPr/>
        </p:nvSpPr>
        <p:spPr>
          <a:xfrm flipH="1">
            <a:off x="695325" y="4417403"/>
            <a:ext cx="2340000"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 the charging station to charge all the batteries</a:t>
            </a:r>
          </a:p>
        </p:txBody>
      </p:sp>
      <p:sp>
        <p:nvSpPr>
          <p:cNvPr id="31" name="TextBox 30"/>
          <p:cNvSpPr txBox="1"/>
          <p:nvPr/>
        </p:nvSpPr>
        <p:spPr>
          <a:xfrm flipH="1">
            <a:off x="3491775" y="4417403"/>
            <a:ext cx="2340000" cy="76944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 on the Map Server box and retrieve the Tablet</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You must have internet</a:t>
            </a:r>
          </a:p>
        </p:txBody>
      </p:sp>
      <p:sp>
        <p:nvSpPr>
          <p:cNvPr id="32" name="TextBox 31"/>
          <p:cNvSpPr txBox="1"/>
          <p:nvPr/>
        </p:nvSpPr>
        <p:spPr>
          <a:xfrm flipH="1">
            <a:off x="6288225" y="4417403"/>
            <a:ext cx="2340000" cy="146193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 the Tablet to access your maps</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Ideally, you will have pulled / downloaded your maps to the Map Server before the job day</a:t>
            </a:r>
          </a:p>
        </p:txBody>
      </p:sp>
      <p:sp>
        <p:nvSpPr>
          <p:cNvPr id="33" name="TextBox 32"/>
          <p:cNvSpPr txBox="1"/>
          <p:nvPr/>
        </p:nvSpPr>
        <p:spPr>
          <a:xfrm flipH="1">
            <a:off x="9084675" y="4417403"/>
            <a:ext cx="2340000"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Choose the correct paint </a:t>
            </a:r>
            <a:r>
              <a:rPr kumimoji="0" lang="en-US" sz="15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colour</a:t>
            </a:r>
            <a:r>
              <a:rPr kumimoji="0" lang="en-US"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for the show and install the bottle into the robot</a:t>
            </a:r>
          </a:p>
        </p:txBody>
      </p:sp>
      <p:sp>
        <p:nvSpPr>
          <p:cNvPr id="6" name="Rectangle 5"/>
          <p:cNvSpPr/>
          <p:nvPr/>
        </p:nvSpPr>
        <p:spPr>
          <a:xfrm>
            <a:off x="10032000" y="-634530"/>
            <a:ext cx="2160000" cy="51473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March 2024</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387798"/>
          </a:xfrm>
        </p:spPr>
        <p:txBody>
          <a:bodyPr/>
          <a:lstStyle/>
          <a:p>
            <a:r>
              <a:rPr lang="en-AU" dirty="0"/>
              <a:t>Prepare the paint</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3: ON-SITE PREPARATION</a:t>
            </a:r>
          </a:p>
        </p:txBody>
      </p:sp>
      <p:pic>
        <p:nvPicPr>
          <p:cNvPr id="9" name="Picture 8" descr="A group of bottles of pain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529" t="5923" b="6492"/>
          <a:stretch>
            <a:fillRect/>
          </a:stretch>
        </p:blipFill>
        <p:spPr>
          <a:xfrm>
            <a:off x="695325" y="1628775"/>
            <a:ext cx="5505844" cy="3708400"/>
          </a:xfrm>
          <a:prstGeom prst="rect">
            <a:avLst/>
          </a:prstGeom>
        </p:spPr>
      </p:pic>
      <p:sp>
        <p:nvSpPr>
          <p:cNvPr id="13" name="TextBox 12"/>
          <p:cNvSpPr txBox="1"/>
          <p:nvPr/>
        </p:nvSpPr>
        <p:spPr>
          <a:xfrm flipH="1">
            <a:off x="6967549" y="1628775"/>
            <a:ext cx="4459298" cy="241554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August Robotics offers a range of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washable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paint colours:</a:t>
            </a:r>
          </a:p>
          <a:p>
            <a:pPr marL="360680" marR="0" lvl="0" indent="-26860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White</a:t>
            </a:r>
          </a:p>
          <a:p>
            <a:pPr marL="360680" marR="0" lvl="0" indent="-26860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Yellow</a:t>
            </a:r>
          </a:p>
          <a:p>
            <a:pPr marL="360680" marR="0" lvl="0" indent="-26860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Blue</a:t>
            </a:r>
          </a:p>
          <a:p>
            <a:pPr marL="360680" marR="0" lvl="0" indent="-26860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Green</a:t>
            </a:r>
          </a:p>
          <a:p>
            <a:pPr marL="360680" marR="0" lvl="0" indent="-26860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Red</a:t>
            </a:r>
          </a:p>
          <a:p>
            <a:pPr marL="360680" marR="0" lvl="0" indent="-26860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Pink</a:t>
            </a:r>
          </a:p>
          <a:p>
            <a:pPr marL="360680" marR="0" lvl="0" indent="-26860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Orange</a:t>
            </a:r>
          </a:p>
          <a:p>
            <a:pPr marL="360680" marR="0" lvl="0" indent="-268605"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Purple</a:t>
            </a:r>
          </a:p>
        </p:txBody>
      </p:sp>
      <p:sp>
        <p:nvSpPr>
          <p:cNvPr id="4" name="TextBox 3"/>
          <p:cNvSpPr txBox="1"/>
          <p:nvPr/>
        </p:nvSpPr>
        <p:spPr>
          <a:xfrm flipH="1">
            <a:off x="6967549" y="5929282"/>
            <a:ext cx="4459298"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Contact August Robotics if you wish to order more paint</a:t>
            </a:r>
          </a:p>
        </p:txBody>
      </p:sp>
      <p:sp>
        <p:nvSpPr>
          <p:cNvPr id="5" name="TextBox 4"/>
          <p:cNvSpPr txBox="1"/>
          <p:nvPr/>
        </p:nvSpPr>
        <p:spPr>
          <a:xfrm flipH="1">
            <a:off x="6967549" y="4640803"/>
            <a:ext cx="4459298" cy="6921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5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Before using, shake the paint bottle</a:t>
            </a:r>
            <a:r>
              <a:rPr kumimoji="0" lang="en-GB" altLang="en-AU" sz="15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 WELL</a:t>
            </a:r>
            <a:r>
              <a:rPr kumimoji="0" lang="en-AU" sz="15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 to make sure the mixture is even and has no sediment – bad paint leads to bad marks</a:t>
            </a:r>
          </a:p>
        </p:txBody>
      </p:sp>
      <p:sp>
        <p:nvSpPr>
          <p:cNvPr id="6" name="Oval 5"/>
          <p:cNvSpPr/>
          <p:nvPr/>
        </p:nvSpPr>
        <p:spPr>
          <a:xfrm>
            <a:off x="7005320" y="1899138"/>
            <a:ext cx="180000" cy="180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Oval 6"/>
          <p:cNvSpPr/>
          <p:nvPr/>
        </p:nvSpPr>
        <p:spPr>
          <a:xfrm>
            <a:off x="7005320" y="2175894"/>
            <a:ext cx="180000" cy="180000"/>
          </a:xfrm>
          <a:prstGeom prst="ellipse">
            <a:avLst/>
          </a:prstGeom>
          <a:solidFill>
            <a:srgbClr val="FFFF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Oval 7"/>
          <p:cNvSpPr/>
          <p:nvPr/>
        </p:nvSpPr>
        <p:spPr>
          <a:xfrm>
            <a:off x="7005320" y="2452650"/>
            <a:ext cx="180000" cy="180000"/>
          </a:xfrm>
          <a:prstGeom prst="ellipse">
            <a:avLst/>
          </a:prstGeom>
          <a:solidFill>
            <a:srgbClr val="3399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Oval 9"/>
          <p:cNvSpPr/>
          <p:nvPr/>
        </p:nvSpPr>
        <p:spPr>
          <a:xfrm>
            <a:off x="7005320" y="2729406"/>
            <a:ext cx="180000" cy="18000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Oval 10"/>
          <p:cNvSpPr/>
          <p:nvPr/>
        </p:nvSpPr>
        <p:spPr>
          <a:xfrm>
            <a:off x="7005320" y="3006162"/>
            <a:ext cx="180000" cy="180000"/>
          </a:xfrm>
          <a:prstGeom prst="ellipse">
            <a:avLst/>
          </a:prstGeom>
          <a:solidFill>
            <a:srgbClr val="FF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Oval 11"/>
          <p:cNvSpPr/>
          <p:nvPr/>
        </p:nvSpPr>
        <p:spPr>
          <a:xfrm>
            <a:off x="7005320" y="3282918"/>
            <a:ext cx="180000" cy="180000"/>
          </a:xfrm>
          <a:prstGeom prst="ellipse">
            <a:avLst/>
          </a:prstGeom>
          <a:solidFill>
            <a:srgbClr val="FF66C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Oval 13"/>
          <p:cNvSpPr/>
          <p:nvPr/>
        </p:nvSpPr>
        <p:spPr>
          <a:xfrm>
            <a:off x="7005320" y="3559674"/>
            <a:ext cx="180000" cy="180000"/>
          </a:xfrm>
          <a:prstGeom prst="ellipse">
            <a:avLst/>
          </a:prstGeom>
          <a:solidFill>
            <a:srgbClr val="FF66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Oval 14"/>
          <p:cNvSpPr/>
          <p:nvPr/>
        </p:nvSpPr>
        <p:spPr>
          <a:xfrm>
            <a:off x="7005320" y="3836430"/>
            <a:ext cx="180000" cy="180000"/>
          </a:xfrm>
          <a:prstGeom prst="ellipse">
            <a:avLst/>
          </a:prstGeom>
          <a:solidFill>
            <a:srgbClr val="9966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6" name="Rectangle 15"/>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New page</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00" y="727206"/>
            <a:ext cx="8994100" cy="387798"/>
          </a:xfrm>
        </p:spPr>
        <p:txBody>
          <a:bodyPr/>
          <a:lstStyle/>
          <a:p>
            <a:r>
              <a:rPr lang="en-AU" dirty="0"/>
              <a:t>Lionel is August Robotics’ flagship solution</a:t>
            </a:r>
          </a:p>
        </p:txBody>
      </p:sp>
      <p:sp>
        <p:nvSpPr>
          <p:cNvPr id="3" name="Text Placeholder 2"/>
          <p:cNvSpPr>
            <a:spLocks noGrp="1"/>
          </p:cNvSpPr>
          <p:nvPr>
            <p:ph type="body" sz="quarter" idx="10"/>
          </p:nvPr>
        </p:nvSpPr>
        <p:spPr/>
        <p:txBody>
          <a:bodyPr/>
          <a:lstStyle/>
          <a:p>
            <a:r>
              <a:rPr lang="en-AU" dirty="0"/>
              <a:t>Module 0: introduction</a:t>
            </a:r>
          </a:p>
        </p:txBody>
      </p:sp>
      <p:sp>
        <p:nvSpPr>
          <p:cNvPr id="4" name="TextBox 3"/>
          <p:cNvSpPr txBox="1"/>
          <p:nvPr/>
        </p:nvSpPr>
        <p:spPr>
          <a:xfrm flipH="1">
            <a:off x="1635125" y="1998227"/>
            <a:ext cx="1529715"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Fast</a:t>
            </a:r>
          </a:p>
        </p:txBody>
      </p:sp>
      <p:sp>
        <p:nvSpPr>
          <p:cNvPr id="5" name="TextBox 4"/>
          <p:cNvSpPr txBox="1"/>
          <p:nvPr/>
        </p:nvSpPr>
        <p:spPr>
          <a:xfrm flipH="1">
            <a:off x="1635125" y="3824849"/>
            <a:ext cx="1529715"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Accurate</a:t>
            </a:r>
          </a:p>
        </p:txBody>
      </p:sp>
      <p:sp>
        <p:nvSpPr>
          <p:cNvPr id="6" name="TextBox 5"/>
          <p:cNvSpPr txBox="1"/>
          <p:nvPr/>
        </p:nvSpPr>
        <p:spPr>
          <a:xfrm flipH="1">
            <a:off x="1635125" y="4738160"/>
            <a:ext cx="1529715"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Flexible</a:t>
            </a:r>
          </a:p>
        </p:txBody>
      </p:sp>
      <p:sp>
        <p:nvSpPr>
          <p:cNvPr id="9" name="TextBox 8"/>
          <p:cNvSpPr txBox="1"/>
          <p:nvPr/>
        </p:nvSpPr>
        <p:spPr>
          <a:xfrm flipH="1">
            <a:off x="1635125" y="2911538"/>
            <a:ext cx="1529715"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Autonomous</a:t>
            </a:r>
          </a:p>
        </p:txBody>
      </p:sp>
      <p:sp>
        <p:nvSpPr>
          <p:cNvPr id="10" name="TextBox 9"/>
          <p:cNvSpPr txBox="1"/>
          <p:nvPr/>
        </p:nvSpPr>
        <p:spPr>
          <a:xfrm flipH="1">
            <a:off x="3456622" y="1998227"/>
            <a:ext cx="5794584" cy="400110"/>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A single robot makes an average of 80 marks per hour, allowing you to speed up floor marking and the exhibition set-up process</a:t>
            </a:r>
          </a:p>
        </p:txBody>
      </p:sp>
      <p:sp>
        <p:nvSpPr>
          <p:cNvPr id="11" name="TextBox 10"/>
          <p:cNvSpPr txBox="1"/>
          <p:nvPr/>
        </p:nvSpPr>
        <p:spPr>
          <a:xfrm flipH="1">
            <a:off x="3456620" y="3824849"/>
            <a:ext cx="5794583" cy="400110"/>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Lionel marks with sub-5mm precision and without the accumulation of errors, resulting in a hassle-free perfect layout</a:t>
            </a:r>
          </a:p>
        </p:txBody>
      </p:sp>
      <p:sp>
        <p:nvSpPr>
          <p:cNvPr id="12" name="TextBox 11"/>
          <p:cNvSpPr txBox="1"/>
          <p:nvPr/>
        </p:nvSpPr>
        <p:spPr>
          <a:xfrm flipH="1">
            <a:off x="3456622" y="4738160"/>
            <a:ext cx="5794581" cy="400110"/>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Lionel is purpose-built for exhibition layouts and can mark anything you need – booth corners, numbers, text and other symbols</a:t>
            </a:r>
          </a:p>
        </p:txBody>
      </p:sp>
      <p:sp>
        <p:nvSpPr>
          <p:cNvPr id="13" name="TextBox 12"/>
          <p:cNvSpPr txBox="1"/>
          <p:nvPr/>
        </p:nvSpPr>
        <p:spPr>
          <a:xfrm flipH="1">
            <a:off x="3456621" y="2911538"/>
            <a:ext cx="5794584" cy="400110"/>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Once Lionel starts working, it is fully autonomous and requires minimal supervision, freeing you up for other activities</a:t>
            </a:r>
          </a:p>
        </p:txBody>
      </p:sp>
      <p:grpSp>
        <p:nvGrpSpPr>
          <p:cNvPr id="30" name="Group 29"/>
          <p:cNvGrpSpPr/>
          <p:nvPr/>
        </p:nvGrpSpPr>
        <p:grpSpPr>
          <a:xfrm>
            <a:off x="740344" y="4630043"/>
            <a:ext cx="540000" cy="540000"/>
            <a:chOff x="740345" y="4559365"/>
            <a:chExt cx="612000" cy="612000"/>
          </a:xfrm>
        </p:grpSpPr>
        <p:sp>
          <p:nvSpPr>
            <p:cNvPr id="25" name="Oval 24"/>
            <p:cNvSpPr/>
            <p:nvPr/>
          </p:nvSpPr>
          <p:spPr>
            <a:xfrm>
              <a:off x="740345" y="4559365"/>
              <a:ext cx="612000" cy="612000"/>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Graphic 20" descr="Scribble outli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869" y="4651870"/>
              <a:ext cx="456972" cy="456972"/>
            </a:xfrm>
            <a:prstGeom prst="rect">
              <a:avLst/>
            </a:prstGeom>
          </p:spPr>
        </p:pic>
      </p:grpSp>
      <p:grpSp>
        <p:nvGrpSpPr>
          <p:cNvPr id="31" name="Group 30"/>
          <p:cNvGrpSpPr/>
          <p:nvPr/>
        </p:nvGrpSpPr>
        <p:grpSpPr>
          <a:xfrm>
            <a:off x="740344" y="3715294"/>
            <a:ext cx="540000" cy="540000"/>
            <a:chOff x="740345" y="3526963"/>
            <a:chExt cx="612000" cy="612000"/>
          </a:xfrm>
        </p:grpSpPr>
        <p:sp>
          <p:nvSpPr>
            <p:cNvPr id="24" name="Oval 23"/>
            <p:cNvSpPr/>
            <p:nvPr/>
          </p:nvSpPr>
          <p:spPr>
            <a:xfrm>
              <a:off x="740345" y="3526963"/>
              <a:ext cx="612000" cy="612000"/>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Graphic 18" descr="Bullseye outline"/>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4345" y="3580963"/>
              <a:ext cx="504000" cy="504000"/>
            </a:xfrm>
            <a:prstGeom prst="rect">
              <a:avLst/>
            </a:prstGeom>
          </p:spPr>
        </p:pic>
      </p:grpSp>
      <p:grpSp>
        <p:nvGrpSpPr>
          <p:cNvPr id="28" name="Group 27"/>
          <p:cNvGrpSpPr/>
          <p:nvPr/>
        </p:nvGrpSpPr>
        <p:grpSpPr>
          <a:xfrm>
            <a:off x="740344" y="2800545"/>
            <a:ext cx="540000" cy="540000"/>
            <a:chOff x="740345" y="2494560"/>
            <a:chExt cx="612000" cy="612000"/>
          </a:xfrm>
        </p:grpSpPr>
        <p:sp>
          <p:nvSpPr>
            <p:cNvPr id="23" name="Oval 22"/>
            <p:cNvSpPr/>
            <p:nvPr/>
          </p:nvSpPr>
          <p:spPr>
            <a:xfrm>
              <a:off x="740345" y="2494560"/>
              <a:ext cx="612000" cy="612000"/>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Graphic 16" descr="Brain outline"/>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345" y="2560761"/>
              <a:ext cx="504000" cy="504000"/>
            </a:xfrm>
            <a:prstGeom prst="rect">
              <a:avLst/>
            </a:prstGeom>
          </p:spPr>
        </p:pic>
      </p:grpSp>
      <p:grpSp>
        <p:nvGrpSpPr>
          <p:cNvPr id="29" name="Group 28"/>
          <p:cNvGrpSpPr/>
          <p:nvPr/>
        </p:nvGrpSpPr>
        <p:grpSpPr>
          <a:xfrm>
            <a:off x="740344" y="1998227"/>
            <a:ext cx="540000" cy="540000"/>
            <a:chOff x="740345" y="1462157"/>
            <a:chExt cx="612000" cy="612000"/>
          </a:xfrm>
        </p:grpSpPr>
        <p:sp>
          <p:nvSpPr>
            <p:cNvPr id="22" name="Oval 21"/>
            <p:cNvSpPr/>
            <p:nvPr/>
          </p:nvSpPr>
          <p:spPr>
            <a:xfrm>
              <a:off x="740345" y="1462157"/>
              <a:ext cx="612000" cy="612000"/>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Graphic 14" descr="Stopwatch outline"/>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345" y="1502441"/>
              <a:ext cx="504000" cy="504000"/>
            </a:xfrm>
            <a:prstGeom prst="rect">
              <a:avLst/>
            </a:prstGeom>
          </p:spPr>
        </p:pic>
      </p:grpSp>
      <p:sp>
        <p:nvSpPr>
          <p:cNvPr id="26" name="TextBox 25"/>
          <p:cNvSpPr txBox="1"/>
          <p:nvPr/>
        </p:nvSpPr>
        <p:spPr>
          <a:xfrm flipH="1">
            <a:off x="1635125" y="5651471"/>
            <a:ext cx="1529715" cy="261610"/>
          </a:xfrm>
          <a:prstGeom prst="rect">
            <a:avLst/>
          </a:prstGeom>
          <a:noFill/>
        </p:spPr>
        <p:txBody>
          <a:bodyPr wrap="square" lIns="0" tIns="0" rIns="0" bIns="0" rtlCol="0">
            <a:spAutoFit/>
          </a:bodyPr>
          <a:lstStyle/>
          <a:p>
            <a:pPr>
              <a:spcBef>
                <a:spcPts val="300"/>
              </a:spcBef>
              <a:spcAft>
                <a:spcPts val="300"/>
              </a:spcAft>
            </a:pPr>
            <a:r>
              <a:rPr lang="en-AU" sz="1700" b="1" dirty="0">
                <a:latin typeface="Segoe UI" panose="020B0502040204020203" pitchFamily="34" charset="0"/>
                <a:cs typeface="Segoe UI" panose="020B0502040204020203" pitchFamily="34" charset="0"/>
              </a:rPr>
              <a:t>Easy</a:t>
            </a:r>
          </a:p>
        </p:txBody>
      </p:sp>
      <p:sp>
        <p:nvSpPr>
          <p:cNvPr id="27" name="TextBox 26"/>
          <p:cNvSpPr txBox="1"/>
          <p:nvPr/>
        </p:nvSpPr>
        <p:spPr>
          <a:xfrm flipH="1">
            <a:off x="3456622" y="5589917"/>
            <a:ext cx="5794580" cy="400110"/>
          </a:xfrm>
          <a:prstGeom prst="rect">
            <a:avLst/>
          </a:prstGeom>
          <a:noFill/>
        </p:spPr>
        <p:txBody>
          <a:bodyPr wrap="square" lIns="0" tIns="0" rIns="0" bIns="0" rtlCol="0">
            <a:spAutoFit/>
          </a:bodyPr>
          <a:lstStyle/>
          <a:p>
            <a:pPr>
              <a:spcBef>
                <a:spcPts val="300"/>
              </a:spcBef>
              <a:spcAft>
                <a:spcPts val="300"/>
              </a:spcAft>
            </a:pPr>
            <a:r>
              <a:rPr lang="en-AU" sz="1300" dirty="0">
                <a:latin typeface="Segoe UI" panose="020B0502040204020203" pitchFamily="34" charset="0"/>
                <a:cs typeface="Segoe UI" panose="020B0502040204020203" pitchFamily="34" charset="0"/>
              </a:rPr>
              <a:t>Lionel can be used by anyone – no robotics or engineering experience is required</a:t>
            </a:r>
          </a:p>
        </p:txBody>
      </p:sp>
      <p:grpSp>
        <p:nvGrpSpPr>
          <p:cNvPr id="37" name="Group 36"/>
          <p:cNvGrpSpPr/>
          <p:nvPr/>
        </p:nvGrpSpPr>
        <p:grpSpPr>
          <a:xfrm>
            <a:off x="740344" y="5651471"/>
            <a:ext cx="540000" cy="540000"/>
            <a:chOff x="740345" y="5544791"/>
            <a:chExt cx="612000" cy="612000"/>
          </a:xfrm>
        </p:grpSpPr>
        <p:sp>
          <p:nvSpPr>
            <p:cNvPr id="33" name="Oval 32"/>
            <p:cNvSpPr/>
            <p:nvPr/>
          </p:nvSpPr>
          <p:spPr>
            <a:xfrm>
              <a:off x="740345" y="5544791"/>
              <a:ext cx="612000" cy="612000"/>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Graphic 35" descr="Thumbs up sign outline"/>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4345" y="5573391"/>
              <a:ext cx="504000" cy="504000"/>
            </a:xfrm>
            <a:prstGeom prst="rect">
              <a:avLst/>
            </a:prstGeom>
          </p:spPr>
        </p:pic>
      </p:grpSp>
      <p:sp>
        <p:nvSpPr>
          <p:cNvPr id="7" name="TextBox 6"/>
          <p:cNvSpPr txBox="1"/>
          <p:nvPr/>
        </p:nvSpPr>
        <p:spPr>
          <a:xfrm flipH="1">
            <a:off x="695324" y="1402218"/>
            <a:ext cx="10800000" cy="230832"/>
          </a:xfrm>
          <a:prstGeom prst="rect">
            <a:avLst/>
          </a:prstGeom>
          <a:noFill/>
        </p:spPr>
        <p:txBody>
          <a:bodyPr wrap="square" lIns="0" tIns="0" rIns="0" bIns="0" rtlCol="0">
            <a:spAutoFit/>
          </a:bodyPr>
          <a:lstStyle/>
          <a:p>
            <a:pPr>
              <a:spcBef>
                <a:spcPts val="300"/>
              </a:spcBef>
              <a:spcAft>
                <a:spcPts val="300"/>
              </a:spcAft>
            </a:pPr>
            <a:r>
              <a:rPr lang="en-AU" sz="1500" dirty="0">
                <a:latin typeface="Segoe UI" panose="020B0502040204020203" pitchFamily="34" charset="0"/>
                <a:cs typeface="Segoe UI" panose="020B0502040204020203" pitchFamily="34" charset="0"/>
              </a:rPr>
              <a:t>Lionel is the smarter way to mark exhibition floors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steps on a light green pastel background"/>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010" b="6407"/>
          <a:stretch>
            <a:fillRect/>
          </a:stretch>
        </p:blipFill>
        <p:spPr>
          <a:xfrm>
            <a:off x="0" y="0"/>
            <a:ext cx="12192000" cy="6856838"/>
          </a:xfrm>
          <a:prstGeom prst="rect">
            <a:avLst/>
          </a:prstGeom>
        </p:spPr>
      </p:pic>
      <p:sp>
        <p:nvSpPr>
          <p:cNvPr id="2" name="Title 1"/>
          <p:cNvSpPr>
            <a:spLocks noGrp="1"/>
          </p:cNvSpPr>
          <p:nvPr>
            <p:ph type="ctrTitle"/>
          </p:nvPr>
        </p:nvSpPr>
        <p:spPr>
          <a:xfrm>
            <a:off x="696000" y="3048126"/>
            <a:ext cx="10800000" cy="761747"/>
          </a:xfrm>
        </p:spPr>
        <p:txBody>
          <a:bodyPr/>
          <a:lstStyle/>
          <a:p>
            <a:r>
              <a:rPr lang="en-AU" dirty="0"/>
              <a:t>Module 4: Equipment Set-Up</a:t>
            </a:r>
          </a:p>
        </p:txBody>
      </p:sp>
      <p:sp>
        <p:nvSpPr>
          <p:cNvPr id="4" name="TextBox 3"/>
          <p:cNvSpPr txBox="1"/>
          <p:nvPr/>
        </p:nvSpPr>
        <p:spPr>
          <a:xfrm>
            <a:off x="696000" y="2367280"/>
            <a:ext cx="1075940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24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Lionel Training Course</a:t>
            </a:r>
          </a:p>
        </p:txBody>
      </p:sp>
      <p:pic>
        <p:nvPicPr>
          <p:cNvPr id="9" name="Graphic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0" y="806832"/>
            <a:ext cx="2520000" cy="717231"/>
          </a:xfrm>
          <a:prstGeom prst="rect">
            <a:avLst/>
          </a:prstGeom>
        </p:spPr>
      </p:pic>
      <p:sp>
        <p:nvSpPr>
          <p:cNvPr id="3" name="TextBox 2"/>
          <p:cNvSpPr txBox="1"/>
          <p:nvPr/>
        </p:nvSpPr>
        <p:spPr>
          <a:xfrm>
            <a:off x="695999" y="5800298"/>
            <a:ext cx="10799999"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Last updated March 2024| Go to the User Portal to download the latest version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Confidential – do not distribute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are we?</a:t>
            </a:r>
          </a:p>
        </p:txBody>
      </p:sp>
      <p:sp>
        <p:nvSpPr>
          <p:cNvPr id="3" name="Text Placeholder 2"/>
          <p:cNvSpPr>
            <a:spLocks noGrp="1"/>
          </p:cNvSpPr>
          <p:nvPr>
            <p:ph type="body" sz="quarter" idx="10"/>
          </p:nvPr>
        </p:nvSpPr>
        <p:spPr/>
        <p:txBody>
          <a:bodyPr/>
          <a:lstStyle/>
          <a:p>
            <a:r>
              <a:rPr lang="en-AU" dirty="0"/>
              <a:t>MODULE 4: EQUIPMENT SET-UP</a:t>
            </a:r>
          </a:p>
        </p:txBody>
      </p:sp>
      <p:sp>
        <p:nvSpPr>
          <p:cNvPr id="23" name="Rectangle 22"/>
          <p:cNvSpPr/>
          <p:nvPr/>
        </p:nvSpPr>
        <p:spPr>
          <a:xfrm>
            <a:off x="20935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Overview</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Introducing the components of the Lionel system – Robot, Guiding Station, Reference Beacon, Map Server – and how they work together</a:t>
            </a:r>
          </a:p>
        </p:txBody>
      </p:sp>
      <p:sp>
        <p:nvSpPr>
          <p:cNvPr id="24" name="Rectangle: Rounded Corners 23"/>
          <p:cNvSpPr/>
          <p:nvPr/>
        </p:nvSpPr>
        <p:spPr>
          <a:xfrm>
            <a:off x="273313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1</a:t>
            </a:r>
          </a:p>
        </p:txBody>
      </p:sp>
      <p:sp>
        <p:nvSpPr>
          <p:cNvPr id="25" name="Rectangle 24"/>
          <p:cNvSpPr/>
          <p:nvPr/>
        </p:nvSpPr>
        <p:spPr>
          <a:xfrm>
            <a:off x="489000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Upload</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Walking through how to use the User Portal to upload, process and edit your maps</a:t>
            </a:r>
          </a:p>
        </p:txBody>
      </p:sp>
      <p:sp>
        <p:nvSpPr>
          <p:cNvPr id="26" name="Rectangle: Rounded Corners 25"/>
          <p:cNvSpPr/>
          <p:nvPr/>
        </p:nvSpPr>
        <p:spPr>
          <a:xfrm>
            <a:off x="552958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2</a:t>
            </a:r>
          </a:p>
        </p:txBody>
      </p:sp>
      <p:sp>
        <p:nvSpPr>
          <p:cNvPr id="27" name="Rectangle 26"/>
          <p:cNvSpPr/>
          <p:nvPr/>
        </p:nvSpPr>
        <p:spPr>
          <a:xfrm>
            <a:off x="76864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On-Site Preparation</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steps to take on-site before the job: charging batteries, opening the Map Server Box, syncing the latest map and preparing the paint</a:t>
            </a:r>
          </a:p>
        </p:txBody>
      </p:sp>
      <p:sp>
        <p:nvSpPr>
          <p:cNvPr id="28" name="Rectangle: Rounded Corners 27"/>
          <p:cNvSpPr/>
          <p:nvPr/>
        </p:nvSpPr>
        <p:spPr>
          <a:xfrm>
            <a:off x="8326030" y="1802443"/>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3</a:t>
            </a:r>
          </a:p>
        </p:txBody>
      </p:sp>
      <p:sp>
        <p:nvSpPr>
          <p:cNvPr id="29" name="Rectangle 28"/>
          <p:cNvSpPr/>
          <p:nvPr/>
        </p:nvSpPr>
        <p:spPr>
          <a:xfrm>
            <a:off x="695325" y="439517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Equipment Set-Up</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how to set up and calibrate the equipment on-site (the Reference Beacons, Guiding Station and Lionel Robot)</a:t>
            </a:r>
          </a:p>
        </p:txBody>
      </p:sp>
      <p:sp>
        <p:nvSpPr>
          <p:cNvPr id="30" name="Rectangle: Rounded Corners 29"/>
          <p:cNvSpPr/>
          <p:nvPr/>
        </p:nvSpPr>
        <p:spPr>
          <a:xfrm>
            <a:off x="13349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4</a:t>
            </a:r>
          </a:p>
        </p:txBody>
      </p:sp>
      <p:sp>
        <p:nvSpPr>
          <p:cNvPr id="31" name="Rectangle 30"/>
          <p:cNvSpPr/>
          <p:nvPr/>
        </p:nvSpPr>
        <p:spPr>
          <a:xfrm>
            <a:off x="3491775" y="439517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Job Supervision</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how to use the Map Server to monitor Lionel as it marks your floors</a:t>
            </a:r>
          </a:p>
        </p:txBody>
      </p:sp>
      <p:sp>
        <p:nvSpPr>
          <p:cNvPr id="32" name="Rectangle: Rounded Corners 31"/>
          <p:cNvSpPr/>
          <p:nvPr/>
        </p:nvSpPr>
        <p:spPr>
          <a:xfrm>
            <a:off x="41313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5</a:t>
            </a:r>
          </a:p>
        </p:txBody>
      </p:sp>
      <p:sp>
        <p:nvSpPr>
          <p:cNvPr id="33" name="Rectangle 32"/>
          <p:cNvSpPr/>
          <p:nvPr/>
        </p:nvSpPr>
        <p:spPr>
          <a:xfrm>
            <a:off x="6288225" y="4395179"/>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Clean Up</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the steps you need to take after Lionel completes a job to care for the equipment</a:t>
            </a:r>
          </a:p>
        </p:txBody>
      </p:sp>
      <p:sp>
        <p:nvSpPr>
          <p:cNvPr id="34" name="Rectangle: Rounded Corners 33"/>
          <p:cNvSpPr/>
          <p:nvPr/>
        </p:nvSpPr>
        <p:spPr>
          <a:xfrm>
            <a:off x="69278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6</a:t>
            </a:r>
          </a:p>
        </p:txBody>
      </p:sp>
      <p:sp>
        <p:nvSpPr>
          <p:cNvPr id="35" name="Rectangle 34"/>
          <p:cNvSpPr/>
          <p:nvPr/>
        </p:nvSpPr>
        <p:spPr>
          <a:xfrm>
            <a:off x="9084675" y="4395177"/>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Proactive Care &amp; Troubleshooting</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the proactive maintenance processes you need to perform and the common reactive troubleshooting methods </a:t>
            </a:r>
          </a:p>
        </p:txBody>
      </p:sp>
      <p:sp>
        <p:nvSpPr>
          <p:cNvPr id="36" name="Rectangle: Rounded Corners 35"/>
          <p:cNvSpPr/>
          <p:nvPr/>
        </p:nvSpPr>
        <p:spPr>
          <a:xfrm>
            <a:off x="97242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7</a:t>
            </a:r>
          </a:p>
        </p:txBody>
      </p:sp>
      <p:sp>
        <p:nvSpPr>
          <p:cNvPr id="37" name="Rectangle: Rounded Corners 36"/>
          <p:cNvSpPr/>
          <p:nvPr/>
        </p:nvSpPr>
        <p:spPr>
          <a:xfrm>
            <a:off x="10047288" y="1200236"/>
            <a:ext cx="288000" cy="1361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8" name="TextBox 37"/>
          <p:cNvSpPr txBox="1"/>
          <p:nvPr/>
        </p:nvSpPr>
        <p:spPr>
          <a:xfrm flipH="1">
            <a:off x="10454003" y="1183697"/>
            <a:ext cx="1132839"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 the office</a:t>
            </a:r>
          </a:p>
        </p:txBody>
      </p:sp>
      <p:sp>
        <p:nvSpPr>
          <p:cNvPr id="39" name="Rectangle: Rounded Corners 38"/>
          <p:cNvSpPr/>
          <p:nvPr/>
        </p:nvSpPr>
        <p:spPr>
          <a:xfrm>
            <a:off x="10047288" y="1432694"/>
            <a:ext cx="288000" cy="13619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0" name="TextBox 39"/>
          <p:cNvSpPr txBox="1"/>
          <p:nvPr/>
        </p:nvSpPr>
        <p:spPr>
          <a:xfrm flipH="1">
            <a:off x="10454003" y="1416155"/>
            <a:ext cx="1132839"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On-site</a:t>
            </a:r>
          </a:p>
        </p:txBody>
      </p:sp>
      <p:sp>
        <p:nvSpPr>
          <p:cNvPr id="4" name="Rectangle 3"/>
          <p:cNvSpPr/>
          <p:nvPr/>
        </p:nvSpPr>
        <p:spPr>
          <a:xfrm>
            <a:off x="3418841" y="4099539"/>
            <a:ext cx="8404530"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Rectangle 4"/>
          <p:cNvSpPr/>
          <p:nvPr/>
        </p:nvSpPr>
        <p:spPr>
          <a:xfrm>
            <a:off x="1932727" y="1647835"/>
            <a:ext cx="8313988"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ectangle 5"/>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00" y="727206"/>
            <a:ext cx="8994100" cy="885190"/>
          </a:xfrm>
        </p:spPr>
        <p:txBody>
          <a:bodyPr/>
          <a:lstStyle/>
          <a:p>
            <a:r>
              <a:rPr lang="en-GB" altLang="en-AU" sz="3600" dirty="0"/>
              <a:t>Simple steps to start running:</a:t>
            </a:r>
            <a:br>
              <a:rPr lang="en-GB" altLang="en-AU" dirty="0"/>
            </a:br>
            <a:endParaRPr lang="en-AU" dirty="0"/>
          </a:p>
        </p:txBody>
      </p:sp>
      <p:sp>
        <p:nvSpPr>
          <p:cNvPr id="3" name="Text Placeholder 2"/>
          <p:cNvSpPr>
            <a:spLocks noGrp="1"/>
          </p:cNvSpPr>
          <p:nvPr>
            <p:ph type="body" sz="quarter" idx="10"/>
          </p:nvPr>
        </p:nvSpPr>
        <p:spPr/>
        <p:txBody>
          <a:bodyPr/>
          <a:lstStyle/>
          <a:p>
            <a:r>
              <a:rPr lang="en-AU" dirty="0"/>
              <a:t>MODULE 4: EQUIPMENT SET-UP</a:t>
            </a:r>
          </a:p>
        </p:txBody>
      </p:sp>
      <p:sp>
        <p:nvSpPr>
          <p:cNvPr id="22" name="TextBox 21"/>
          <p:cNvSpPr txBox="1"/>
          <p:nvPr/>
        </p:nvSpPr>
        <p:spPr>
          <a:xfrm flipH="1">
            <a:off x="695325" y="1713865"/>
            <a:ext cx="9361170" cy="4586605"/>
          </a:xfrm>
          <a:prstGeom prst="rect">
            <a:avLst/>
          </a:prstGeom>
          <a:noFill/>
        </p:spPr>
        <p:txBody>
          <a:bodyPr wrap="square" lIns="0" tIns="0" rIns="0" bIns="0" rtlCol="0" anchor="ctr" anchorCtr="0">
            <a:noAutofit/>
          </a:bodyPr>
          <a:lstStyle/>
          <a:p>
            <a:pPr marL="342900" marR="0" lvl="0" indent="-342900" algn="l" defTabSz="914400" rtl="0" eaLnBrk="1" fontAlgn="auto" latinLnBrk="0" hangingPunct="1">
              <a:lnSpc>
                <a:spcPct val="150000"/>
              </a:lnSpc>
              <a:spcBef>
                <a:spcPts val="500"/>
              </a:spcBef>
              <a:spcAft>
                <a:spcPts val="500"/>
              </a:spcAft>
              <a:buClrTx/>
              <a:buSzTx/>
              <a:buFontTx/>
              <a:buAutoNum type="arabicPeriod"/>
              <a:tabLst/>
              <a:defRPr/>
            </a:pPr>
            <a:r>
              <a:rPr kumimoji="0" lang="en-GB" altLang="en-AU"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Turn on Map Server</a:t>
            </a:r>
          </a:p>
          <a:p>
            <a:pPr marL="342900" marR="0" lvl="0" indent="-342900" algn="l" defTabSz="914400" rtl="0" eaLnBrk="1" fontAlgn="auto" latinLnBrk="0" hangingPunct="1">
              <a:lnSpc>
                <a:spcPct val="150000"/>
              </a:lnSpc>
              <a:spcBef>
                <a:spcPts val="500"/>
              </a:spcBef>
              <a:spcAft>
                <a:spcPts val="500"/>
              </a:spcAft>
              <a:buClrTx/>
              <a:buSzTx/>
              <a:buFontTx/>
              <a:buAutoNum type="arabicPeriod"/>
              <a:tabLst/>
              <a:defRPr/>
            </a:pPr>
            <a:r>
              <a:rPr kumimoji="0" lang="en-GB" altLang="en-AU"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Turn on Tablet and connect Tablet to Map Server Wi-Fi</a:t>
            </a:r>
          </a:p>
          <a:p>
            <a:pPr marL="342900" marR="0" lvl="0" indent="-342900" algn="l" defTabSz="914400" rtl="0" eaLnBrk="1" fontAlgn="auto" latinLnBrk="0" hangingPunct="1">
              <a:lnSpc>
                <a:spcPct val="150000"/>
              </a:lnSpc>
              <a:spcBef>
                <a:spcPts val="500"/>
              </a:spcBef>
              <a:spcAft>
                <a:spcPts val="500"/>
              </a:spcAft>
              <a:buClrTx/>
              <a:buSzTx/>
              <a:buFontTx/>
              <a:buAutoNum type="arabicPeriod"/>
              <a:tabLst/>
              <a:defRPr/>
            </a:pPr>
            <a:r>
              <a:rPr kumimoji="0" lang="en-GB" altLang="en-AU"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Open the Map Server Interface </a:t>
            </a:r>
          </a:p>
          <a:p>
            <a:pPr marL="342900" marR="0" lvl="0" indent="-342900" algn="l" defTabSz="914400" rtl="0" eaLnBrk="1" fontAlgn="auto" latinLnBrk="0" hangingPunct="1">
              <a:lnSpc>
                <a:spcPct val="150000"/>
              </a:lnSpc>
              <a:spcBef>
                <a:spcPts val="500"/>
              </a:spcBef>
              <a:spcAft>
                <a:spcPts val="500"/>
              </a:spcAft>
              <a:buClrTx/>
              <a:buSzTx/>
              <a:buFontTx/>
              <a:buAutoNum type="arabicPeriod"/>
              <a:tabLst/>
              <a:defRPr/>
            </a:pPr>
            <a:r>
              <a:rPr kumimoji="0" lang="en-GB" altLang="en-AU"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Connect Map Server to the internet</a:t>
            </a:r>
          </a:p>
          <a:p>
            <a:pPr marL="342900" marR="0" lvl="0" indent="-342900" algn="l" defTabSz="914400" rtl="0" eaLnBrk="1" fontAlgn="auto" latinLnBrk="0" hangingPunct="1">
              <a:lnSpc>
                <a:spcPct val="150000"/>
              </a:lnSpc>
              <a:spcBef>
                <a:spcPts val="500"/>
              </a:spcBef>
              <a:spcAft>
                <a:spcPts val="500"/>
              </a:spcAft>
              <a:buClrTx/>
              <a:buSzTx/>
              <a:buFontTx/>
              <a:buAutoNum type="arabicPeriod"/>
              <a:tabLst/>
              <a:defRPr/>
            </a:pPr>
            <a:r>
              <a:rPr kumimoji="0" lang="en-GB" altLang="en-AU"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Inspect map/s</a:t>
            </a:r>
          </a:p>
          <a:p>
            <a:pPr marL="342900" marR="0" lvl="0" indent="-342900" algn="l" defTabSz="914400" rtl="0" eaLnBrk="1" fontAlgn="auto" latinLnBrk="0" hangingPunct="1">
              <a:lnSpc>
                <a:spcPct val="150000"/>
              </a:lnSpc>
              <a:spcBef>
                <a:spcPts val="500"/>
              </a:spcBef>
              <a:spcAft>
                <a:spcPts val="500"/>
              </a:spcAft>
              <a:buClrTx/>
              <a:buSzTx/>
              <a:buFontTx/>
              <a:buAutoNum type="arabicPeriod"/>
              <a:tabLst/>
              <a:defRPr/>
            </a:pPr>
            <a:r>
              <a:rPr kumimoji="0" lang="en-GB" altLang="en-AU"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Follow setup checklist</a:t>
            </a:r>
          </a:p>
          <a:p>
            <a:pPr marL="342900" marR="0" lvl="0" indent="-342900" algn="l" defTabSz="914400" rtl="0" eaLnBrk="1" fontAlgn="auto" latinLnBrk="0" hangingPunct="1">
              <a:lnSpc>
                <a:spcPct val="150000"/>
              </a:lnSpc>
              <a:spcBef>
                <a:spcPts val="500"/>
              </a:spcBef>
              <a:spcAft>
                <a:spcPts val="500"/>
              </a:spcAft>
              <a:buClrTx/>
              <a:buSzTx/>
              <a:buFontTx/>
              <a:buAutoNum type="arabicPeriod"/>
              <a:tabLst/>
              <a:defRPr/>
            </a:pPr>
            <a:r>
              <a:rPr kumimoji="0" lang="en-GB" altLang="en-AU"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Calibrate Guiding Station/s and Lionel/s</a:t>
            </a:r>
          </a:p>
          <a:p>
            <a:pPr marL="342900" marR="0" lvl="0" indent="-342900" algn="l" defTabSz="914400" rtl="0" eaLnBrk="1" fontAlgn="auto" latinLnBrk="0" hangingPunct="1">
              <a:lnSpc>
                <a:spcPct val="150000"/>
              </a:lnSpc>
              <a:spcBef>
                <a:spcPts val="500"/>
              </a:spcBef>
              <a:spcAft>
                <a:spcPts val="500"/>
              </a:spcAft>
              <a:buClrTx/>
              <a:buSzTx/>
              <a:buFontTx/>
              <a:buAutoNum type="arabicPeriod"/>
              <a:tabLst/>
              <a:defRPr/>
            </a:pPr>
            <a:r>
              <a:rPr kumimoji="0" lang="en-GB" altLang="en-AU"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Start map</a:t>
            </a:r>
          </a:p>
          <a:p>
            <a:pPr marL="342900" marR="0" lvl="0" indent="-342900" algn="l" defTabSz="914400" rtl="0" eaLnBrk="1" fontAlgn="auto" latinLnBrk="0" hangingPunct="1">
              <a:lnSpc>
                <a:spcPct val="150000"/>
              </a:lnSpc>
              <a:spcBef>
                <a:spcPts val="500"/>
              </a:spcBef>
              <a:spcAft>
                <a:spcPts val="500"/>
              </a:spcAft>
              <a:buClrTx/>
              <a:buSzTx/>
              <a:buFontTx/>
              <a:buAutoNum type="arabicPeriod"/>
              <a:tabLst/>
              <a:defRPr/>
            </a:pPr>
            <a:r>
              <a:rPr kumimoji="0" lang="en-GB" altLang="en-AU"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Start Lionels</a:t>
            </a:r>
            <a:endParaRPr kumimoji="0" lang="en-GB" altLang="en-AU" sz="15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Oval 3">
            <a:extLst>
              <a:ext uri="{FF2B5EF4-FFF2-40B4-BE49-F238E27FC236}">
                <a16:creationId xmlns:a16="http://schemas.microsoft.com/office/drawing/2014/main" id="{02483ED5-430D-D05C-EEC1-BE90C710C286}"/>
              </a:ext>
            </a:extLst>
          </p:cNvPr>
          <p:cNvSpPr/>
          <p:nvPr/>
        </p:nvSpPr>
        <p:spPr>
          <a:xfrm>
            <a:off x="533575" y="1688806"/>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prstClr val="white"/>
                </a:solidFill>
                <a:effectLst/>
                <a:uLnTx/>
                <a:uFillTx/>
                <a:latin typeface="Arial"/>
                <a:ea typeface="+mn-ea"/>
                <a:cs typeface="+mn-cs"/>
              </a:rPr>
              <a:t>1</a:t>
            </a:r>
          </a:p>
        </p:txBody>
      </p:sp>
      <p:sp>
        <p:nvSpPr>
          <p:cNvPr id="5" name="Oval 4">
            <a:extLst>
              <a:ext uri="{FF2B5EF4-FFF2-40B4-BE49-F238E27FC236}">
                <a16:creationId xmlns:a16="http://schemas.microsoft.com/office/drawing/2014/main" id="{F3F5FE0B-9D03-7ECC-875C-F7EF8B9EA3D3}"/>
              </a:ext>
            </a:extLst>
          </p:cNvPr>
          <p:cNvSpPr/>
          <p:nvPr/>
        </p:nvSpPr>
        <p:spPr>
          <a:xfrm>
            <a:off x="533575" y="3294232"/>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prstClr val="white"/>
                </a:solidFill>
                <a:effectLst/>
                <a:uLnTx/>
                <a:uFillTx/>
                <a:latin typeface="Arial"/>
                <a:ea typeface="+mn-ea"/>
                <a:cs typeface="+mn-cs"/>
              </a:rPr>
              <a:t>4</a:t>
            </a:r>
          </a:p>
        </p:txBody>
      </p:sp>
      <p:sp>
        <p:nvSpPr>
          <p:cNvPr id="6" name="Oval 5">
            <a:extLst>
              <a:ext uri="{FF2B5EF4-FFF2-40B4-BE49-F238E27FC236}">
                <a16:creationId xmlns:a16="http://schemas.microsoft.com/office/drawing/2014/main" id="{4D658BA2-2782-E993-B311-AE623B888178}"/>
              </a:ext>
            </a:extLst>
          </p:cNvPr>
          <p:cNvSpPr/>
          <p:nvPr/>
        </p:nvSpPr>
        <p:spPr>
          <a:xfrm>
            <a:off x="533575" y="2223948"/>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prstClr val="white"/>
                </a:solidFill>
                <a:effectLst/>
                <a:uLnTx/>
                <a:uFillTx/>
                <a:latin typeface="Arial"/>
                <a:ea typeface="+mn-ea"/>
                <a:cs typeface="+mn-cs"/>
              </a:rPr>
              <a:t>2</a:t>
            </a:r>
          </a:p>
        </p:txBody>
      </p:sp>
      <p:sp>
        <p:nvSpPr>
          <p:cNvPr id="7" name="Oval 6">
            <a:extLst>
              <a:ext uri="{FF2B5EF4-FFF2-40B4-BE49-F238E27FC236}">
                <a16:creationId xmlns:a16="http://schemas.microsoft.com/office/drawing/2014/main" id="{66660A6F-2A32-2B61-056F-67767DFBE097}"/>
              </a:ext>
            </a:extLst>
          </p:cNvPr>
          <p:cNvSpPr/>
          <p:nvPr/>
        </p:nvSpPr>
        <p:spPr>
          <a:xfrm>
            <a:off x="533575" y="3829374"/>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prstClr val="white"/>
                </a:solidFill>
                <a:effectLst/>
                <a:uLnTx/>
                <a:uFillTx/>
                <a:latin typeface="Arial"/>
                <a:ea typeface="+mn-ea"/>
                <a:cs typeface="+mn-cs"/>
              </a:rPr>
              <a:t>5</a:t>
            </a:r>
          </a:p>
        </p:txBody>
      </p:sp>
      <p:sp>
        <p:nvSpPr>
          <p:cNvPr id="8" name="Oval 7">
            <a:extLst>
              <a:ext uri="{FF2B5EF4-FFF2-40B4-BE49-F238E27FC236}">
                <a16:creationId xmlns:a16="http://schemas.microsoft.com/office/drawing/2014/main" id="{E75AF451-44F3-FB19-5E10-4603F09ED4BE}"/>
              </a:ext>
            </a:extLst>
          </p:cNvPr>
          <p:cNvSpPr/>
          <p:nvPr/>
        </p:nvSpPr>
        <p:spPr>
          <a:xfrm>
            <a:off x="533575" y="2759090"/>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prstClr val="white"/>
                </a:solidFill>
                <a:effectLst/>
                <a:uLnTx/>
                <a:uFillTx/>
                <a:latin typeface="Arial"/>
                <a:ea typeface="+mn-ea"/>
                <a:cs typeface="+mn-cs"/>
              </a:rPr>
              <a:t>3</a:t>
            </a:r>
          </a:p>
        </p:txBody>
      </p:sp>
      <p:sp>
        <p:nvSpPr>
          <p:cNvPr id="9" name="Oval 8">
            <a:extLst>
              <a:ext uri="{FF2B5EF4-FFF2-40B4-BE49-F238E27FC236}">
                <a16:creationId xmlns:a16="http://schemas.microsoft.com/office/drawing/2014/main" id="{22F7AEA6-3249-758B-9F31-4B4363FEB979}"/>
              </a:ext>
            </a:extLst>
          </p:cNvPr>
          <p:cNvSpPr/>
          <p:nvPr/>
        </p:nvSpPr>
        <p:spPr>
          <a:xfrm>
            <a:off x="533575" y="4364516"/>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prstClr val="white"/>
                </a:solidFill>
                <a:effectLst/>
                <a:uLnTx/>
                <a:uFillTx/>
                <a:latin typeface="Arial"/>
                <a:ea typeface="+mn-ea"/>
                <a:cs typeface="+mn-cs"/>
              </a:rPr>
              <a:t>6</a:t>
            </a:r>
          </a:p>
        </p:txBody>
      </p:sp>
      <p:sp>
        <p:nvSpPr>
          <p:cNvPr id="11" name="Oval 10">
            <a:extLst>
              <a:ext uri="{FF2B5EF4-FFF2-40B4-BE49-F238E27FC236}">
                <a16:creationId xmlns:a16="http://schemas.microsoft.com/office/drawing/2014/main" id="{D48762CA-9CA3-653E-D95D-B784D35AEE8F}"/>
              </a:ext>
            </a:extLst>
          </p:cNvPr>
          <p:cNvSpPr/>
          <p:nvPr/>
        </p:nvSpPr>
        <p:spPr>
          <a:xfrm>
            <a:off x="533575" y="4899658"/>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prstClr val="white"/>
                </a:solidFill>
                <a:effectLst/>
                <a:uLnTx/>
                <a:uFillTx/>
                <a:latin typeface="Arial"/>
                <a:ea typeface="+mn-ea"/>
                <a:cs typeface="+mn-cs"/>
              </a:rPr>
              <a:t>7</a:t>
            </a:r>
          </a:p>
        </p:txBody>
      </p:sp>
      <p:sp>
        <p:nvSpPr>
          <p:cNvPr id="12" name="Oval 11">
            <a:extLst>
              <a:ext uri="{FF2B5EF4-FFF2-40B4-BE49-F238E27FC236}">
                <a16:creationId xmlns:a16="http://schemas.microsoft.com/office/drawing/2014/main" id="{D6459AB8-1B7B-FAB7-4BBE-6A3AC71F2F62}"/>
              </a:ext>
            </a:extLst>
          </p:cNvPr>
          <p:cNvSpPr/>
          <p:nvPr/>
        </p:nvSpPr>
        <p:spPr>
          <a:xfrm>
            <a:off x="533575" y="5434800"/>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prstClr val="white"/>
                </a:solidFill>
                <a:effectLst/>
                <a:uLnTx/>
                <a:uFillTx/>
                <a:latin typeface="Arial"/>
                <a:ea typeface="+mn-ea"/>
                <a:cs typeface="+mn-cs"/>
              </a:rPr>
              <a:t>8</a:t>
            </a:r>
          </a:p>
        </p:txBody>
      </p:sp>
      <p:sp>
        <p:nvSpPr>
          <p:cNvPr id="13" name="Oval 12">
            <a:extLst>
              <a:ext uri="{FF2B5EF4-FFF2-40B4-BE49-F238E27FC236}">
                <a16:creationId xmlns:a16="http://schemas.microsoft.com/office/drawing/2014/main" id="{DD4815E8-4FC5-57F0-2710-1A5CC3E13681}"/>
              </a:ext>
            </a:extLst>
          </p:cNvPr>
          <p:cNvSpPr/>
          <p:nvPr/>
        </p:nvSpPr>
        <p:spPr>
          <a:xfrm>
            <a:off x="533575" y="5969939"/>
            <a:ext cx="432000" cy="432000"/>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1" i="0" u="none" strike="noStrike" kern="1200" cap="none" spc="0" normalizeH="0" baseline="0" noProof="0" dirty="0">
                <a:ln>
                  <a:noFill/>
                </a:ln>
                <a:solidFill>
                  <a:prstClr val="white"/>
                </a:solidFill>
                <a:effectLst/>
                <a:uLnTx/>
                <a:uFillTx/>
                <a:latin typeface="Arial"/>
                <a:ea typeface="+mn-ea"/>
                <a:cs typeface="+mn-cs"/>
              </a:rPr>
              <a:t>9</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728663"/>
            <a:ext cx="9019500" cy="386715"/>
          </a:xfrm>
        </p:spPr>
        <p:txBody>
          <a:bodyPr/>
          <a:lstStyle/>
          <a:p>
            <a:r>
              <a:rPr lang="en-GB" altLang="en-AU" dirty="0"/>
              <a:t>O</a:t>
            </a:r>
            <a:r>
              <a:rPr lang="en-AU" dirty="0"/>
              <a:t>pen the Map Server Box</a:t>
            </a:r>
            <a:r>
              <a:rPr lang="en-GB" altLang="en-AU" dirty="0"/>
              <a:t>, flip the power switch</a:t>
            </a:r>
          </a:p>
        </p:txBody>
      </p:sp>
      <p:sp>
        <p:nvSpPr>
          <p:cNvPr id="3" name="Text Placeholder 2"/>
          <p:cNvSpPr>
            <a:spLocks noGrp="1"/>
          </p:cNvSpPr>
          <p:nvPr>
            <p:ph type="body" sz="quarter" idx="10"/>
          </p:nvPr>
        </p:nvSpPr>
        <p:spPr>
          <a:xfrm>
            <a:off x="695325" y="473100"/>
            <a:ext cx="3600000" cy="151765"/>
          </a:xfrm>
        </p:spPr>
        <p:txBody>
          <a:bodyPr/>
          <a:lstStyle/>
          <a:p>
            <a:r>
              <a:rPr lang="en-AU" dirty="0"/>
              <a:t>MODULE </a:t>
            </a:r>
            <a:r>
              <a:rPr lang="en-GB" altLang="en-AU" dirty="0"/>
              <a:t>4</a:t>
            </a:r>
            <a:r>
              <a:rPr lang="en-AU" dirty="0"/>
              <a:t>: equipment set-up</a:t>
            </a:r>
          </a:p>
        </p:txBody>
      </p:sp>
      <p:pic>
        <p:nvPicPr>
          <p:cNvPr id="4" name="Picture 3" descr="Graphical user interface&#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545" t="4630" r="3173" b="6898"/>
          <a:stretch>
            <a:fillRect/>
          </a:stretch>
        </p:blipFill>
        <p:spPr>
          <a:xfrm>
            <a:off x="3645552" y="2040465"/>
            <a:ext cx="4900896" cy="4254500"/>
          </a:xfrm>
          <a:prstGeom prst="rect">
            <a:avLst/>
          </a:prstGeom>
        </p:spPr>
      </p:pic>
      <p:sp>
        <p:nvSpPr>
          <p:cNvPr id="7" name="TextBox 6"/>
          <p:cNvSpPr txBox="1"/>
          <p:nvPr/>
        </p:nvSpPr>
        <p:spPr>
          <a:xfrm flipH="1">
            <a:off x="8839199" y="3742719"/>
            <a:ext cx="2657476" cy="677108"/>
          </a:xfrm>
          <a:prstGeom prst="rect">
            <a:avLst/>
          </a:prstGeom>
          <a:noFill/>
        </p:spPr>
        <p:txBody>
          <a:bodyPr wrap="square" lIns="10800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Server</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“brain” that controls the equipment in the system</a:t>
            </a:r>
          </a:p>
        </p:txBody>
      </p:sp>
      <p:sp>
        <p:nvSpPr>
          <p:cNvPr id="13" name="TextBox 12"/>
          <p:cNvSpPr txBox="1"/>
          <p:nvPr/>
        </p:nvSpPr>
        <p:spPr>
          <a:xfrm flipH="1">
            <a:off x="695324" y="3372182"/>
            <a:ext cx="2657476" cy="477054"/>
          </a:xfrm>
          <a:prstGeom prst="rect">
            <a:avLst/>
          </a:prstGeom>
          <a:noFill/>
        </p:spPr>
        <p:txBody>
          <a:bodyPr wrap="square" lIns="0" tIns="0" rIns="10800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Power switch</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turn on the Map Server box</a:t>
            </a:r>
          </a:p>
        </p:txBody>
      </p:sp>
      <p:cxnSp>
        <p:nvCxnSpPr>
          <p:cNvPr id="15" name="Straight Connector 14"/>
          <p:cNvCxnSpPr>
            <a:stCxn id="13" idx="1"/>
          </p:cNvCxnSpPr>
          <p:nvPr/>
        </p:nvCxnSpPr>
        <p:spPr>
          <a:xfrm>
            <a:off x="3352800" y="3610709"/>
            <a:ext cx="2128520"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588760" y="4081273"/>
            <a:ext cx="2250439"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8" name="Rectangles 7"/>
          <p:cNvSpPr/>
          <p:nvPr/>
        </p:nvSpPr>
        <p:spPr>
          <a:xfrm>
            <a:off x="5532755" y="3489960"/>
            <a:ext cx="139065" cy="184150"/>
          </a:xfrm>
          <a:prstGeom prst="rect">
            <a:avLst/>
          </a:prstGeom>
          <a:solidFill>
            <a:srgbClr val="FF0000">
              <a:alpha val="34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Arial"/>
              <a:ea typeface="+mn-ea"/>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noAutofit/>
          </a:bodyPr>
          <a:lstStyle/>
          <a:p>
            <a:r>
              <a:rPr lang="en-AU" dirty="0">
                <a:sym typeface="+mn-ea"/>
              </a:rPr>
              <a:t>Turn on the Tablet and open Settings to connect to the Map Server Wi-Fi</a:t>
            </a:r>
            <a:endParaRPr lang="en-GB" altLang="en-US" dirty="0"/>
          </a:p>
        </p:txBody>
      </p:sp>
      <p:sp>
        <p:nvSpPr>
          <p:cNvPr id="5" name="Text Placeholder 4"/>
          <p:cNvSpPr>
            <a:spLocks noGrp="1"/>
          </p:cNvSpPr>
          <p:nvPr>
            <p:ph type="body" sz="quarter" idx="10"/>
          </p:nvPr>
        </p:nvSpPr>
        <p:spPr/>
        <p:txBody>
          <a:bodyPr/>
          <a:lstStyle/>
          <a:p>
            <a:r>
              <a:rPr lang="en-AU" dirty="0">
                <a:sym typeface="+mn-ea"/>
              </a:rPr>
              <a:t>MODULE 4: equipment set-up</a:t>
            </a:r>
            <a:endParaRPr lang="en-GB" altLang="en-US" dirty="0"/>
          </a:p>
        </p:txBody>
      </p:sp>
      <p:pic>
        <p:nvPicPr>
          <p:cNvPr id="6" name="Picture 5" descr="Screenshot_20240115-113602"/>
          <p:cNvPicPr>
            <a:picLocks noChangeAspect="1"/>
          </p:cNvPicPr>
          <p:nvPr/>
        </p:nvPicPr>
        <p:blipFill>
          <a:blip r:embed="rId2"/>
          <a:stretch>
            <a:fillRect/>
          </a:stretch>
        </p:blipFill>
        <p:spPr>
          <a:xfrm>
            <a:off x="695325" y="1623391"/>
            <a:ext cx="7934627" cy="4761509"/>
          </a:xfrm>
          <a:prstGeom prst="rect">
            <a:avLst/>
          </a:prstGeom>
        </p:spPr>
      </p:pic>
      <p:sp>
        <p:nvSpPr>
          <p:cNvPr id="3" name="Rectangle 5">
            <a:extLst>
              <a:ext uri="{FF2B5EF4-FFF2-40B4-BE49-F238E27FC236}">
                <a16:creationId xmlns:a16="http://schemas.microsoft.com/office/drawing/2014/main" id="{F628F595-2E57-83E7-2BCA-67A2DFD70C9F}"/>
              </a:ext>
            </a:extLst>
          </p:cNvPr>
          <p:cNvSpPr/>
          <p:nvPr/>
        </p:nvSpPr>
        <p:spPr>
          <a:xfrm>
            <a:off x="3836505" y="5658885"/>
            <a:ext cx="543339" cy="483704"/>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1F8EA769-B1AE-18D9-3EB4-C978E112F37D}"/>
              </a:ext>
            </a:extLst>
          </p:cNvPr>
          <p:cNvSpPr txBox="1"/>
          <p:nvPr/>
        </p:nvSpPr>
        <p:spPr>
          <a:xfrm flipH="1">
            <a:off x="9346739" y="1634526"/>
            <a:ext cx="2317286" cy="200055"/>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the Settings icon </a:t>
            </a:r>
          </a:p>
        </p:txBody>
      </p:sp>
      <p:pic>
        <p:nvPicPr>
          <p:cNvPr id="11" name="Graphic 10" descr="Single gear outline">
            <a:extLst>
              <a:ext uri="{FF2B5EF4-FFF2-40B4-BE49-F238E27FC236}">
                <a16:creationId xmlns:a16="http://schemas.microsoft.com/office/drawing/2014/main" id="{868AD583-5974-5475-C874-B5C3ECB125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9590" y="1552335"/>
            <a:ext cx="364435" cy="364435"/>
          </a:xfrm>
          <a:prstGeom prst="rect">
            <a:avLst/>
          </a:prstGeom>
        </p:spPr>
      </p:pic>
      <p:sp>
        <p:nvSpPr>
          <p:cNvPr id="12" name="Rectangle 11">
            <a:extLst>
              <a:ext uri="{FF2B5EF4-FFF2-40B4-BE49-F238E27FC236}">
                <a16:creationId xmlns:a16="http://schemas.microsoft.com/office/drawing/2014/main" id="{04DCD7DC-8A7C-C3B2-C752-A6FCE1786C48}"/>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5999" y="728663"/>
            <a:ext cx="7699131" cy="387798"/>
          </a:xfrm>
        </p:spPr>
        <p:txBody>
          <a:bodyPr anchor="t" anchorCtr="0">
            <a:noAutofit/>
          </a:bodyPr>
          <a:lstStyle/>
          <a:p>
            <a:r>
              <a:rPr lang="en-GB" altLang="en-US" dirty="0"/>
              <a:t>Connect Tablet to Map Server (MSP1-00xx) Wi-Fi</a:t>
            </a:r>
          </a:p>
        </p:txBody>
      </p:sp>
      <p:sp>
        <p:nvSpPr>
          <p:cNvPr id="5" name="Text Placeholder 4"/>
          <p:cNvSpPr>
            <a:spLocks noGrp="1"/>
          </p:cNvSpPr>
          <p:nvPr>
            <p:ph type="body" sz="quarter" idx="10"/>
          </p:nvPr>
        </p:nvSpPr>
        <p:spPr/>
        <p:txBody>
          <a:bodyPr/>
          <a:lstStyle/>
          <a:p>
            <a:r>
              <a:rPr lang="en-AU" dirty="0">
                <a:sym typeface="+mn-ea"/>
              </a:rPr>
              <a:t>MODULE 4: equipment set-up</a:t>
            </a:r>
            <a:endParaRPr lang="en-GB" altLang="en-US" dirty="0"/>
          </a:p>
        </p:txBody>
      </p:sp>
      <p:grpSp>
        <p:nvGrpSpPr>
          <p:cNvPr id="8" name="Group 7">
            <a:extLst>
              <a:ext uri="{FF2B5EF4-FFF2-40B4-BE49-F238E27FC236}">
                <a16:creationId xmlns:a16="http://schemas.microsoft.com/office/drawing/2014/main" id="{0B7A44D0-82C5-8741-A310-AB646CC8A45C}"/>
              </a:ext>
            </a:extLst>
          </p:cNvPr>
          <p:cNvGrpSpPr/>
          <p:nvPr/>
        </p:nvGrpSpPr>
        <p:grpSpPr>
          <a:xfrm>
            <a:off x="695325" y="1682785"/>
            <a:ext cx="7746310" cy="4804154"/>
            <a:chOff x="695326" y="1308266"/>
            <a:chExt cx="7580826" cy="4549195"/>
          </a:xfrm>
        </p:grpSpPr>
        <p:pic>
          <p:nvPicPr>
            <p:cNvPr id="6" name="Picture 5" descr="C:\Users\AR\Downloads\Screenshot_20240115-113642.pngScreenshot_20240115-113642"/>
            <p:cNvPicPr>
              <a:picLocks noChangeAspect="1"/>
            </p:cNvPicPr>
            <p:nvPr/>
          </p:nvPicPr>
          <p:blipFill>
            <a:blip r:embed="rId2"/>
            <a:srcRect l="13" r="13"/>
            <a:stretch>
              <a:fillRect/>
            </a:stretch>
          </p:blipFill>
          <p:spPr>
            <a:xfrm>
              <a:off x="695326" y="1308266"/>
              <a:ext cx="7580826" cy="4549195"/>
            </a:xfrm>
            <a:prstGeom prst="rect">
              <a:avLst/>
            </a:prstGeom>
          </p:spPr>
        </p:pic>
        <p:sp>
          <p:nvSpPr>
            <p:cNvPr id="3" name="Rectangle 5"/>
            <p:cNvSpPr/>
            <p:nvPr/>
          </p:nvSpPr>
          <p:spPr>
            <a:xfrm>
              <a:off x="941153" y="3052446"/>
              <a:ext cx="2330308" cy="278784"/>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5"/>
            <p:cNvSpPr/>
            <p:nvPr/>
          </p:nvSpPr>
          <p:spPr>
            <a:xfrm>
              <a:off x="3868227" y="2532850"/>
              <a:ext cx="4109579" cy="345273"/>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 name="Picture 6" descr="C:\Users\AR\Downloads\Screenshot_20240115-113642.pngScreenshot_20240115-113642">
              <a:extLst>
                <a:ext uri="{FF2B5EF4-FFF2-40B4-BE49-F238E27FC236}">
                  <a16:creationId xmlns:a16="http://schemas.microsoft.com/office/drawing/2014/main" id="{246BA96D-C084-CAEA-FAB9-BBDE39C4CD2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ass trans="15000" scaling="100"/>
                      </a14:imgEffect>
                    </a14:imgLayer>
                  </a14:imgProps>
                </a:ext>
              </a:extLst>
            </a:blip>
            <a:srcRect l="41857" t="42758" r="4821"/>
            <a:stretch/>
          </p:blipFill>
          <p:spPr>
            <a:xfrm>
              <a:off x="3868226" y="3253409"/>
              <a:ext cx="4043321" cy="2604051"/>
            </a:xfrm>
            <a:prstGeom prst="rect">
              <a:avLst/>
            </a:prstGeom>
          </p:spPr>
        </p:pic>
      </p:grpSp>
      <p:sp>
        <p:nvSpPr>
          <p:cNvPr id="10" name="TextBox 9">
            <a:extLst>
              <a:ext uri="{FF2B5EF4-FFF2-40B4-BE49-F238E27FC236}">
                <a16:creationId xmlns:a16="http://schemas.microsoft.com/office/drawing/2014/main" id="{AC3EED48-3E43-E647-9518-5A7FADE9D829}"/>
              </a:ext>
            </a:extLst>
          </p:cNvPr>
          <p:cNvSpPr txBox="1"/>
          <p:nvPr/>
        </p:nvSpPr>
        <p:spPr>
          <a:xfrm flipH="1">
            <a:off x="9346739" y="1634526"/>
            <a:ext cx="2317286" cy="145680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Mark sure you’re connected to MSP1-00xx</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Password for the network MSP1-00xx is ‘</a:t>
            </a:r>
            <a:r>
              <a:rPr kumimoji="0" lang="en-AU" sz="13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augustbase</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2" name="Rounded Rectangle 1"/>
          <p:cNvSpPr/>
          <p:nvPr/>
        </p:nvSpPr>
        <p:spPr>
          <a:xfrm>
            <a:off x="4810539" y="1803175"/>
            <a:ext cx="3399695" cy="1537450"/>
          </a:xfrm>
          <a:prstGeom prst="round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6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Network: </a:t>
            </a:r>
            <a:r>
              <a:rPr kumimoji="0" lang="en-GB" altLang="en-US" sz="1600" b="0"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MSP1-00XX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altLang="en-US" sz="16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Password: </a:t>
            </a:r>
            <a:r>
              <a:rPr kumimoji="0" lang="en-GB" altLang="en-US" sz="1600" b="0" i="0" u="none" strike="noStrike" kern="1200" cap="none" spc="0" normalizeH="0" baseline="0" noProof="0" dirty="0" err="1">
                <a:ln>
                  <a:noFill/>
                </a:ln>
                <a:solidFill>
                  <a:srgbClr val="4192EC"/>
                </a:solidFill>
                <a:effectLst/>
                <a:uLnTx/>
                <a:uFillTx/>
                <a:latin typeface="Segoe UI" panose="020B0502040204020203" pitchFamily="34" charset="0"/>
                <a:ea typeface="+mn-ea"/>
                <a:cs typeface="Segoe UI" panose="020B0502040204020203" pitchFamily="34" charset="0"/>
              </a:rPr>
              <a:t>augustbase</a:t>
            </a:r>
            <a:endParaRPr kumimoji="0" lang="en-GB" altLang="en-US" sz="1600" b="0"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BB902F9D-8C3A-AE01-A33E-9DFBA2E9C0AE}"/>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noAutofit/>
          </a:bodyPr>
          <a:lstStyle/>
          <a:p>
            <a:r>
              <a:rPr lang="en-GB" altLang="en-US" dirty="0"/>
              <a:t>Open the Map Server Interface </a:t>
            </a:r>
            <a:br>
              <a:rPr lang="en-GB" altLang="en-US" dirty="0"/>
            </a:br>
            <a:br>
              <a:rPr lang="en-GB" altLang="en-US" dirty="0"/>
            </a:br>
            <a:endParaRPr lang="en-GB" altLang="en-US" dirty="0"/>
          </a:p>
        </p:txBody>
      </p:sp>
      <p:sp>
        <p:nvSpPr>
          <p:cNvPr id="5" name="Text Placeholder 4"/>
          <p:cNvSpPr>
            <a:spLocks noGrp="1"/>
          </p:cNvSpPr>
          <p:nvPr>
            <p:ph type="body" sz="quarter" idx="10"/>
          </p:nvPr>
        </p:nvSpPr>
        <p:spPr/>
        <p:txBody>
          <a:bodyPr/>
          <a:lstStyle/>
          <a:p>
            <a:r>
              <a:rPr lang="en-AU" dirty="0">
                <a:sym typeface="+mn-ea"/>
              </a:rPr>
              <a:t>MODULE 4: equipment set-up</a:t>
            </a:r>
            <a:endParaRPr lang="en-GB" altLang="en-US" dirty="0"/>
          </a:p>
        </p:txBody>
      </p:sp>
      <p:pic>
        <p:nvPicPr>
          <p:cNvPr id="6" name="Picture 5" descr="C:\Users\AR\Downloads\Screenshot_20240115-130942.pngScreenshot_20240115-130942"/>
          <p:cNvPicPr>
            <a:picLocks noChangeAspect="1"/>
          </p:cNvPicPr>
          <p:nvPr/>
        </p:nvPicPr>
        <p:blipFill>
          <a:blip r:embed="rId2"/>
          <a:srcRect l="13" r="13"/>
          <a:stretch>
            <a:fillRect/>
          </a:stretch>
        </p:blipFill>
        <p:spPr>
          <a:xfrm>
            <a:off x="695325" y="1672293"/>
            <a:ext cx="7613710" cy="4568929"/>
          </a:xfrm>
          <a:prstGeom prst="rect">
            <a:avLst/>
          </a:prstGeom>
        </p:spPr>
      </p:pic>
      <p:pic>
        <p:nvPicPr>
          <p:cNvPr id="11" name="Picture 10" descr="Screenshot_20240115-110645"/>
          <p:cNvPicPr>
            <a:picLocks noChangeAspect="1"/>
          </p:cNvPicPr>
          <p:nvPr/>
        </p:nvPicPr>
        <p:blipFill>
          <a:blip r:embed="rId3"/>
          <a:srcRect t="31241" r="77911" b="32259"/>
          <a:stretch>
            <a:fillRect/>
          </a:stretch>
        </p:blipFill>
        <p:spPr>
          <a:xfrm>
            <a:off x="5173784" y="3833370"/>
            <a:ext cx="2315770" cy="2295967"/>
          </a:xfrm>
          <a:prstGeom prst="rect">
            <a:avLst/>
          </a:prstGeom>
          <a:effectLst>
            <a:glow rad="101600">
              <a:schemeClr val="accent5">
                <a:satMod val="175000"/>
                <a:alpha val="40000"/>
              </a:schemeClr>
            </a:glow>
          </a:effectLst>
        </p:spPr>
      </p:pic>
      <p:sp>
        <p:nvSpPr>
          <p:cNvPr id="7" name="TextBox 6">
            <a:extLst>
              <a:ext uri="{FF2B5EF4-FFF2-40B4-BE49-F238E27FC236}">
                <a16:creationId xmlns:a16="http://schemas.microsoft.com/office/drawing/2014/main" id="{C707C4D8-AB4D-25F2-4DBB-54780F34553A}"/>
              </a:ext>
            </a:extLst>
          </p:cNvPr>
          <p:cNvSpPr txBox="1"/>
          <p:nvPr/>
        </p:nvSpPr>
        <p:spPr>
          <a:xfrm flipH="1">
            <a:off x="9346739" y="1634526"/>
            <a:ext cx="2317286" cy="238526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can open the Map Server Interface in two ways:</a:t>
            </a:r>
          </a:p>
          <a:p>
            <a:pPr marL="800100" marR="0" lvl="1" indent="-342900" algn="l" defTabSz="914400" rtl="0" eaLnBrk="1" fontAlgn="auto" latinLnBrk="0" hangingPunct="1">
              <a:lnSpc>
                <a:spcPct val="100000"/>
              </a:lnSpc>
              <a:spcBef>
                <a:spcPts val="500"/>
              </a:spcBef>
              <a:spcAft>
                <a:spcPts val="500"/>
              </a:spcAft>
              <a:buClrTx/>
              <a:buSzTx/>
              <a:buFont typeface="+mj-lt"/>
              <a:buAutoNum type="alphaUcPeriod"/>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on the shortcut with the August Robotics logo</a:t>
            </a:r>
          </a:p>
          <a:p>
            <a:pPr marL="800100" marR="0" lvl="1" indent="-342900" algn="l" defTabSz="914400" rtl="0" eaLnBrk="1" fontAlgn="auto" latinLnBrk="0" hangingPunct="1">
              <a:lnSpc>
                <a:spcPct val="100000"/>
              </a:lnSpc>
              <a:spcBef>
                <a:spcPts val="500"/>
              </a:spcBef>
              <a:spcAft>
                <a:spcPts val="500"/>
              </a:spcAft>
              <a:buClrTx/>
              <a:buSzTx/>
              <a:buFont typeface="+mj-lt"/>
              <a:buAutoNum type="alphaUcPeriod"/>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Open Firefox and enter the IP address: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192.168.59.99</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 name="Rectangle 5">
            <a:extLst>
              <a:ext uri="{FF2B5EF4-FFF2-40B4-BE49-F238E27FC236}">
                <a16:creationId xmlns:a16="http://schemas.microsoft.com/office/drawing/2014/main" id="{4F463FAD-F184-2611-72C4-501F8129804A}"/>
              </a:ext>
            </a:extLst>
          </p:cNvPr>
          <p:cNvSpPr/>
          <p:nvPr/>
        </p:nvSpPr>
        <p:spPr>
          <a:xfrm>
            <a:off x="1586523" y="1936798"/>
            <a:ext cx="695569" cy="743879"/>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5">
            <a:extLst>
              <a:ext uri="{FF2B5EF4-FFF2-40B4-BE49-F238E27FC236}">
                <a16:creationId xmlns:a16="http://schemas.microsoft.com/office/drawing/2014/main" id="{0BC58AC8-35A0-6185-147D-7741973A1152}"/>
              </a:ext>
            </a:extLst>
          </p:cNvPr>
          <p:cNvSpPr/>
          <p:nvPr/>
        </p:nvSpPr>
        <p:spPr>
          <a:xfrm>
            <a:off x="4354303" y="5246614"/>
            <a:ext cx="695569" cy="743879"/>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Oval 11">
            <a:extLst>
              <a:ext uri="{FF2B5EF4-FFF2-40B4-BE49-F238E27FC236}">
                <a16:creationId xmlns:a16="http://schemas.microsoft.com/office/drawing/2014/main" id="{908DBE80-1174-9B1E-868D-7421DCDEB2C6}"/>
              </a:ext>
            </a:extLst>
          </p:cNvPr>
          <p:cNvSpPr/>
          <p:nvPr/>
        </p:nvSpPr>
        <p:spPr>
          <a:xfrm>
            <a:off x="1473200" y="1823475"/>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A</a:t>
            </a:r>
          </a:p>
        </p:txBody>
      </p:sp>
      <p:sp>
        <p:nvSpPr>
          <p:cNvPr id="13" name="Oval 12">
            <a:extLst>
              <a:ext uri="{FF2B5EF4-FFF2-40B4-BE49-F238E27FC236}">
                <a16:creationId xmlns:a16="http://schemas.microsoft.com/office/drawing/2014/main" id="{FF4B9676-9CF1-6FDE-C5BC-C1A34FF43BD3}"/>
              </a:ext>
            </a:extLst>
          </p:cNvPr>
          <p:cNvSpPr/>
          <p:nvPr/>
        </p:nvSpPr>
        <p:spPr>
          <a:xfrm>
            <a:off x="4210285" y="5072384"/>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B</a:t>
            </a:r>
          </a:p>
        </p:txBody>
      </p:sp>
      <p:sp>
        <p:nvSpPr>
          <p:cNvPr id="15" name="Oval 14">
            <a:extLst>
              <a:ext uri="{FF2B5EF4-FFF2-40B4-BE49-F238E27FC236}">
                <a16:creationId xmlns:a16="http://schemas.microsoft.com/office/drawing/2014/main" id="{B80D1B1D-71DE-5E16-1E4A-17D65D883AFD}"/>
              </a:ext>
            </a:extLst>
          </p:cNvPr>
          <p:cNvSpPr/>
          <p:nvPr/>
        </p:nvSpPr>
        <p:spPr>
          <a:xfrm>
            <a:off x="5032034" y="3720047"/>
            <a:ext cx="226646" cy="22664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300" b="1" i="0" u="none" strike="noStrike" kern="1200" cap="none" spc="0" normalizeH="0" baseline="0" noProof="0" dirty="0">
                <a:ln>
                  <a:noFill/>
                </a:ln>
                <a:solidFill>
                  <a:prstClr val="white"/>
                </a:solidFill>
                <a:effectLst/>
                <a:uLnTx/>
                <a:uFillTx/>
                <a:latin typeface="Arial"/>
                <a:ea typeface="+mn-ea"/>
                <a:cs typeface="+mn-cs"/>
              </a:rPr>
              <a:t>B</a:t>
            </a:r>
          </a:p>
        </p:txBody>
      </p:sp>
      <p:sp>
        <p:nvSpPr>
          <p:cNvPr id="16" name="Rectangle 15">
            <a:extLst>
              <a:ext uri="{FF2B5EF4-FFF2-40B4-BE49-F238E27FC236}">
                <a16:creationId xmlns:a16="http://schemas.microsoft.com/office/drawing/2014/main" id="{AC303291-6327-C0F3-7E9F-AF5CD62C2D94}"/>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695325" y="1392890"/>
          <a:ext cx="7663164" cy="5087340"/>
        </p:xfrm>
        <a:graphic>
          <a:graphicData uri="http://schemas.openxmlformats.org/presentationml/2006/ole">
            <mc:AlternateContent xmlns:mc="http://schemas.openxmlformats.org/markup-compatibility/2006">
              <mc:Choice xmlns:v="urn:schemas-microsoft-com:vml" Requires="v">
                <p:oleObj r:id="rId2" imgW="10162540" imgH="8915400" progId="Paint.Picture">
                  <p:embed/>
                </p:oleObj>
              </mc:Choice>
              <mc:Fallback>
                <p:oleObj r:id="rId2" imgW="10162540" imgH="8915400" progId="Paint.Picture">
                  <p:embed/>
                  <p:pic>
                    <p:nvPicPr>
                      <p:cNvPr id="7" name="Object 6"/>
                      <p:cNvPicPr/>
                      <p:nvPr/>
                    </p:nvPicPr>
                    <p:blipFill>
                      <a:blip r:embed="rId3"/>
                      <a:stretch>
                        <a:fillRect/>
                      </a:stretch>
                    </p:blipFill>
                    <p:spPr>
                      <a:xfrm>
                        <a:off x="695325" y="1392890"/>
                        <a:ext cx="7663164" cy="5087340"/>
                      </a:xfrm>
                      <a:prstGeom prst="rect">
                        <a:avLst/>
                      </a:prstGeom>
                    </p:spPr>
                  </p:pic>
                </p:oleObj>
              </mc:Fallback>
            </mc:AlternateContent>
          </a:graphicData>
        </a:graphic>
      </p:graphicFrame>
      <p:sp>
        <p:nvSpPr>
          <p:cNvPr id="5" name="Text Placeholder 4"/>
          <p:cNvSpPr>
            <a:spLocks noGrp="1"/>
          </p:cNvSpPr>
          <p:nvPr>
            <p:ph type="body" sz="quarter" idx="10"/>
          </p:nvPr>
        </p:nvSpPr>
        <p:spPr/>
        <p:txBody>
          <a:bodyPr/>
          <a:lstStyle/>
          <a:p>
            <a:r>
              <a:rPr lang="en-AU" dirty="0">
                <a:sym typeface="+mn-ea"/>
              </a:rPr>
              <a:t>MODULE 4: equipment set-up</a:t>
            </a:r>
            <a:endParaRPr lang="en-GB" altLang="en-US" dirty="0"/>
          </a:p>
        </p:txBody>
      </p:sp>
      <p:sp>
        <p:nvSpPr>
          <p:cNvPr id="13" name="Rounded Rectangle 12"/>
          <p:cNvSpPr/>
          <p:nvPr/>
        </p:nvSpPr>
        <p:spPr>
          <a:xfrm>
            <a:off x="5128782" y="3538415"/>
            <a:ext cx="3260969" cy="1347519"/>
          </a:xfrm>
          <a:prstGeom prst="round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4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Username: </a:t>
            </a:r>
            <a:r>
              <a:rPr kumimoji="0" lang="en-GB" altLang="en-US" sz="1400" b="0"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operator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4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Password: 	</a:t>
            </a:r>
            <a:r>
              <a:rPr kumimoji="0" lang="en-GB" altLang="en-US" sz="1400" b="0" i="0" u="none" strike="noStrike" kern="1200" cap="none" spc="0" normalizeH="0" baseline="0" noProof="0" dirty="0" err="1">
                <a:ln>
                  <a:noFill/>
                </a:ln>
                <a:solidFill>
                  <a:srgbClr val="4192EC"/>
                </a:solidFill>
                <a:effectLst/>
                <a:uLnTx/>
                <a:uFillTx/>
                <a:latin typeface="Segoe UI" panose="020B0502040204020203" pitchFamily="34" charset="0"/>
                <a:ea typeface="+mn-ea"/>
                <a:cs typeface="Segoe UI" panose="020B0502040204020203" pitchFamily="34" charset="0"/>
              </a:rPr>
              <a:t>aug</a:t>
            </a:r>
            <a:endParaRPr kumimoji="0" lang="en-GB" altLang="en-US" sz="1400" b="0"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endParaRPr>
          </a:p>
        </p:txBody>
      </p:sp>
      <p:sp>
        <p:nvSpPr>
          <p:cNvPr id="3" name="Title 2">
            <a:extLst>
              <a:ext uri="{FF2B5EF4-FFF2-40B4-BE49-F238E27FC236}">
                <a16:creationId xmlns:a16="http://schemas.microsoft.com/office/drawing/2014/main" id="{047B67FF-05E2-9729-462C-DB9C89F60B06}"/>
              </a:ext>
            </a:extLst>
          </p:cNvPr>
          <p:cNvSpPr>
            <a:spLocks noGrp="1"/>
          </p:cNvSpPr>
          <p:nvPr>
            <p:ph type="title"/>
          </p:nvPr>
        </p:nvSpPr>
        <p:spPr/>
        <p:txBody>
          <a:bodyPr/>
          <a:lstStyle/>
          <a:p>
            <a:r>
              <a:rPr lang="en-HK" dirty="0"/>
              <a:t>Log into the Map Server Interface</a:t>
            </a:r>
          </a:p>
        </p:txBody>
      </p:sp>
      <p:sp>
        <p:nvSpPr>
          <p:cNvPr id="6" name="TextBox 5">
            <a:extLst>
              <a:ext uri="{FF2B5EF4-FFF2-40B4-BE49-F238E27FC236}">
                <a16:creationId xmlns:a16="http://schemas.microsoft.com/office/drawing/2014/main" id="{8F477F0B-79D4-3130-F467-37303484AD3F}"/>
              </a:ext>
            </a:extLst>
          </p:cNvPr>
          <p:cNvSpPr txBox="1"/>
          <p:nvPr/>
        </p:nvSpPr>
        <p:spPr>
          <a:xfrm flipH="1">
            <a:off x="9346739" y="1634526"/>
            <a:ext cx="2317286" cy="92845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Log in by entering the Username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operator</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and Password ‘</a:t>
            </a:r>
            <a:r>
              <a:rPr kumimoji="0" lang="en-AU" sz="13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aug</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6E3D16B9-4F58-75D4-B8B5-9F69B529F4B4}"/>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noAutofit/>
          </a:bodyPr>
          <a:lstStyle/>
          <a:p>
            <a:r>
              <a:rPr lang="en-GB" altLang="en-US" dirty="0"/>
              <a:t>Connect the Map Server (MSP) to the internet</a:t>
            </a:r>
            <a:br>
              <a:rPr lang="en-GB" altLang="en-US" dirty="0"/>
            </a:br>
            <a:br>
              <a:rPr lang="en-GB" altLang="en-US" sz="1600" b="0" dirty="0"/>
            </a:br>
            <a:endParaRPr lang="en-GB" altLang="en-US" dirty="0"/>
          </a:p>
        </p:txBody>
      </p:sp>
      <p:sp>
        <p:nvSpPr>
          <p:cNvPr id="5" name="Text Placeholder 4"/>
          <p:cNvSpPr>
            <a:spLocks noGrp="1"/>
          </p:cNvSpPr>
          <p:nvPr>
            <p:ph type="body" sz="quarter" idx="10"/>
          </p:nvPr>
        </p:nvSpPr>
        <p:spPr>
          <a:xfrm>
            <a:off x="695325" y="473100"/>
            <a:ext cx="3600000" cy="432939"/>
          </a:xfrm>
        </p:spPr>
        <p:txBody>
          <a:bodyPr/>
          <a:lstStyle/>
          <a:p>
            <a:r>
              <a:rPr lang="en-AU" dirty="0">
                <a:sym typeface="+mn-ea"/>
              </a:rPr>
              <a:t>MODULE 4: equipment set-up</a:t>
            </a:r>
            <a:endParaRPr lang="en-GB" altLang="en-US" dirty="0"/>
          </a:p>
          <a:p>
            <a:endParaRPr lang="en-GB" altLang="en-US" dirty="0"/>
          </a:p>
        </p:txBody>
      </p:sp>
      <p:pic>
        <p:nvPicPr>
          <p:cNvPr id="6" name="Picture 5" descr="C:\Users\AR\Pictures\Screenshots\Screenshot 2024-01-15 132603.pngScreenshot 2024-01-15 132603"/>
          <p:cNvPicPr>
            <a:picLocks noChangeAspect="1"/>
          </p:cNvPicPr>
          <p:nvPr/>
        </p:nvPicPr>
        <p:blipFill>
          <a:blip r:embed="rId2"/>
          <a:srcRect/>
          <a:stretch>
            <a:fillRect/>
          </a:stretch>
        </p:blipFill>
        <p:spPr>
          <a:xfrm>
            <a:off x="578485" y="1368107"/>
            <a:ext cx="8253095" cy="4809490"/>
          </a:xfrm>
          <a:prstGeom prst="rect">
            <a:avLst/>
          </a:prstGeom>
        </p:spPr>
      </p:pic>
      <p:graphicFrame>
        <p:nvGraphicFramePr>
          <p:cNvPr id="7" name="Object 6"/>
          <p:cNvGraphicFramePr>
            <a:graphicFrameLocks noChangeAspect="1"/>
          </p:cNvGraphicFramePr>
          <p:nvPr/>
        </p:nvGraphicFramePr>
        <p:xfrm>
          <a:off x="6384730" y="1645874"/>
          <a:ext cx="2059305" cy="2653665"/>
        </p:xfrm>
        <a:graphic>
          <a:graphicData uri="http://schemas.openxmlformats.org/presentationml/2006/ole">
            <mc:AlternateContent xmlns:mc="http://schemas.openxmlformats.org/markup-compatibility/2006">
              <mc:Choice xmlns:v="urn:schemas-microsoft-com:vml" Requires="v">
                <p:oleObj r:id="rId3" imgW="4772025" imgH="6410325" progId="Paint.Picture">
                  <p:embed/>
                </p:oleObj>
              </mc:Choice>
              <mc:Fallback>
                <p:oleObj r:id="rId3" imgW="4772025" imgH="6410325" progId="Paint.Picture">
                  <p:embed/>
                  <p:pic>
                    <p:nvPicPr>
                      <p:cNvPr id="7" name="Object 6"/>
                      <p:cNvPicPr/>
                      <p:nvPr/>
                    </p:nvPicPr>
                    <p:blipFill>
                      <a:blip r:embed="rId4"/>
                      <a:stretch>
                        <a:fillRect/>
                      </a:stretch>
                    </p:blipFill>
                    <p:spPr>
                      <a:xfrm>
                        <a:off x="6384730" y="1645874"/>
                        <a:ext cx="2059305" cy="2653665"/>
                      </a:xfrm>
                      <a:prstGeom prst="rect">
                        <a:avLst/>
                      </a:prstGeom>
                    </p:spPr>
                  </p:pic>
                </p:oleObj>
              </mc:Fallback>
            </mc:AlternateContent>
          </a:graphicData>
        </a:graphic>
      </p:graphicFrame>
      <p:grpSp>
        <p:nvGrpSpPr>
          <p:cNvPr id="15" name="Group 14"/>
          <p:cNvGrpSpPr/>
          <p:nvPr/>
        </p:nvGrpSpPr>
        <p:grpSpPr>
          <a:xfrm>
            <a:off x="9282129" y="2104097"/>
            <a:ext cx="2446506" cy="412457"/>
            <a:chOff x="1301" y="4720"/>
            <a:chExt cx="4014" cy="680"/>
          </a:xfrm>
        </p:grpSpPr>
        <p:pic>
          <p:nvPicPr>
            <p:cNvPr id="12" name="Picture 11"/>
            <p:cNvPicPr>
              <a:picLocks noChangeAspect="1"/>
            </p:cNvPicPr>
            <p:nvPr/>
          </p:nvPicPr>
          <p:blipFill>
            <a:blip r:embed="rId5"/>
            <a:srcRect l="37004" b="3898"/>
            <a:stretch>
              <a:fillRect/>
            </a:stretch>
          </p:blipFill>
          <p:spPr>
            <a:xfrm>
              <a:off x="1301" y="4720"/>
              <a:ext cx="4014" cy="680"/>
            </a:xfrm>
            <a:prstGeom prst="rect">
              <a:avLst/>
            </a:prstGeom>
          </p:spPr>
        </p:pic>
        <p:sp>
          <p:nvSpPr>
            <p:cNvPr id="13" name="Rectangle 5"/>
            <p:cNvSpPr/>
            <p:nvPr/>
          </p:nvSpPr>
          <p:spPr>
            <a:xfrm>
              <a:off x="2359" y="4808"/>
              <a:ext cx="713" cy="592"/>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4" name="Rectangle 5"/>
          <p:cNvSpPr/>
          <p:nvPr/>
        </p:nvSpPr>
        <p:spPr>
          <a:xfrm>
            <a:off x="6384730" y="1679706"/>
            <a:ext cx="2059940" cy="259080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 name="Picture 1"/>
          <p:cNvPicPr>
            <a:picLocks noChangeAspect="1"/>
          </p:cNvPicPr>
          <p:nvPr/>
        </p:nvPicPr>
        <p:blipFill>
          <a:blip r:embed="rId6"/>
          <a:stretch>
            <a:fillRect/>
          </a:stretch>
        </p:blipFill>
        <p:spPr>
          <a:xfrm>
            <a:off x="6290750" y="4954859"/>
            <a:ext cx="2247900" cy="1778000"/>
          </a:xfrm>
          <a:prstGeom prst="rect">
            <a:avLst/>
          </a:prstGeom>
          <a:noFill/>
          <a:ln w="19050">
            <a:solidFill>
              <a:schemeClr val="accent5"/>
            </a:solidFill>
          </a:ln>
          <a:effectLst>
            <a:glow rad="50800">
              <a:schemeClr val="accent5">
                <a:satMod val="175000"/>
                <a:alpha val="50000"/>
              </a:schemeClr>
            </a:glow>
          </a:effectLst>
        </p:spPr>
      </p:pic>
      <p:sp>
        <p:nvSpPr>
          <p:cNvPr id="3" name="Down Arrow 2"/>
          <p:cNvSpPr/>
          <p:nvPr/>
        </p:nvSpPr>
        <p:spPr>
          <a:xfrm>
            <a:off x="7276905" y="4396059"/>
            <a:ext cx="262255" cy="385445"/>
          </a:xfrm>
          <a:prstGeom prst="downArrow">
            <a:avLst/>
          </a:prstGeom>
        </p:spPr>
        <p:style>
          <a:lnRef idx="2">
            <a:schemeClr val="accent5"/>
          </a:lnRef>
          <a:fillRef idx="0">
            <a:srgbClr val="FFFFFF"/>
          </a:fillRef>
          <a:effectRef idx="0">
            <a:srgbClr val="FFFFFF"/>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8" name="Rectangles 7"/>
          <p:cNvSpPr/>
          <p:nvPr/>
        </p:nvSpPr>
        <p:spPr>
          <a:xfrm>
            <a:off x="7320720" y="5518104"/>
            <a:ext cx="1080770" cy="1593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 name="Picture 9"/>
          <p:cNvPicPr>
            <a:picLocks noChangeAspect="1"/>
          </p:cNvPicPr>
          <p:nvPr/>
        </p:nvPicPr>
        <p:blipFill>
          <a:blip r:embed="rId7"/>
          <a:stretch>
            <a:fillRect/>
          </a:stretch>
        </p:blipFill>
        <p:spPr>
          <a:xfrm>
            <a:off x="7861105" y="1439093"/>
            <a:ext cx="207645" cy="189865"/>
          </a:xfrm>
          <a:prstGeom prst="rect">
            <a:avLst/>
          </a:prstGeom>
        </p:spPr>
      </p:pic>
      <p:sp>
        <p:nvSpPr>
          <p:cNvPr id="16" name="TextBox 15">
            <a:extLst>
              <a:ext uri="{FF2B5EF4-FFF2-40B4-BE49-F238E27FC236}">
                <a16:creationId xmlns:a16="http://schemas.microsoft.com/office/drawing/2014/main" id="{71B0921D-DBAD-D3DD-FD38-980ADBBEA566}"/>
              </a:ext>
            </a:extLst>
          </p:cNvPr>
          <p:cNvSpPr txBox="1"/>
          <p:nvPr/>
        </p:nvSpPr>
        <p:spPr>
          <a:xfrm flipH="1">
            <a:off x="9346739" y="1671890"/>
            <a:ext cx="2317286" cy="4539704"/>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on the Wi-Fi symbol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Select your Wi-Fi Network</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Input the password</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can connect the MSP to your hall/office Wi-Fi, or phone hotspot</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537CF91F-8B80-D091-9AFD-2794FD41B34B}"/>
              </a:ext>
            </a:extLst>
          </p:cNvPr>
          <p:cNvSpPr/>
          <p:nvPr/>
        </p:nvSpPr>
        <p:spPr>
          <a:xfrm>
            <a:off x="10032000" y="-526565"/>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Added March 2024</a:t>
            </a:r>
            <a:endParaRPr kumimoji="0" lang="zh-CN" alt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6000" y="2930843"/>
            <a:ext cx="10800000" cy="996315"/>
          </a:xfrm>
        </p:spPr>
        <p:txBody>
          <a:bodyPr anchor="ctr" anchorCtr="0"/>
          <a:lstStyle/>
          <a:p>
            <a:pPr algn="ctr"/>
            <a:r>
              <a:rPr lang="en-GB" altLang="en-US" sz="3600"/>
              <a:t>If you have not pulled the map/s yet,</a:t>
            </a:r>
            <a:br>
              <a:rPr lang="en-GB" altLang="en-US" sz="3600"/>
            </a:br>
            <a:r>
              <a:rPr lang="en-GB" altLang="en-US" sz="3600"/>
              <a:t>please use the process in Module 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steps on a light green pastel background"/>
          <p:cNvPicPr>
            <a:picLocks noChangeAspect="1"/>
          </p:cNvPicPr>
          <p:nvPr/>
        </p:nvPicPr>
        <p:blipFill rotWithShape="1">
          <a:blip r:embed="rId2" cstate="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7010" b="6407"/>
          <a:stretch>
            <a:fillRect/>
          </a:stretch>
        </p:blipFill>
        <p:spPr>
          <a:xfrm>
            <a:off x="0" y="0"/>
            <a:ext cx="12192000" cy="6856838"/>
          </a:xfrm>
          <a:prstGeom prst="rect">
            <a:avLst/>
          </a:prstGeom>
        </p:spPr>
      </p:pic>
      <p:sp>
        <p:nvSpPr>
          <p:cNvPr id="2" name="Title 1"/>
          <p:cNvSpPr>
            <a:spLocks noGrp="1"/>
          </p:cNvSpPr>
          <p:nvPr>
            <p:ph type="ctrTitle"/>
          </p:nvPr>
        </p:nvSpPr>
        <p:spPr>
          <a:xfrm>
            <a:off x="696000" y="3048126"/>
            <a:ext cx="10800000" cy="761747"/>
          </a:xfrm>
        </p:spPr>
        <p:txBody>
          <a:bodyPr/>
          <a:lstStyle/>
          <a:p>
            <a:r>
              <a:rPr lang="en-AU" dirty="0"/>
              <a:t>Module 1: Overview</a:t>
            </a:r>
          </a:p>
        </p:txBody>
      </p:sp>
      <p:sp>
        <p:nvSpPr>
          <p:cNvPr id="4" name="TextBox 3"/>
          <p:cNvSpPr txBox="1"/>
          <p:nvPr/>
        </p:nvSpPr>
        <p:spPr>
          <a:xfrm>
            <a:off x="696000" y="2367280"/>
            <a:ext cx="1075940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24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Lionel Training Course</a:t>
            </a:r>
          </a:p>
        </p:txBody>
      </p:sp>
      <p:pic>
        <p:nvPicPr>
          <p:cNvPr id="9" name="Graphic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000" y="806832"/>
            <a:ext cx="2520000" cy="717231"/>
          </a:xfrm>
          <a:prstGeom prst="rect">
            <a:avLst/>
          </a:prstGeom>
        </p:spPr>
      </p:pic>
      <p:sp>
        <p:nvSpPr>
          <p:cNvPr id="3" name="TextBox 2"/>
          <p:cNvSpPr txBox="1"/>
          <p:nvPr/>
        </p:nvSpPr>
        <p:spPr>
          <a:xfrm>
            <a:off x="695999" y="5800298"/>
            <a:ext cx="10799999"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Last updated March 2024 | Go to the User Portal to download the latest version</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Confidential – do not distribute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775597"/>
          </a:xfrm>
        </p:spPr>
        <p:txBody>
          <a:bodyPr/>
          <a:lstStyle/>
          <a:p>
            <a:r>
              <a:rPr lang="en-GB" altLang="en-AU" dirty="0"/>
              <a:t>Select</a:t>
            </a:r>
            <a:r>
              <a:rPr lang="en-AU" dirty="0"/>
              <a:t> the maps from your User Portal that you would like to </a:t>
            </a:r>
            <a:r>
              <a:rPr lang="en-GB" altLang="en-AU" dirty="0"/>
              <a:t>mark</a:t>
            </a:r>
          </a:p>
        </p:txBody>
      </p:sp>
      <p:sp>
        <p:nvSpPr>
          <p:cNvPr id="3" name="Text Placeholder 2"/>
          <p:cNvSpPr>
            <a:spLocks noGrp="1"/>
          </p:cNvSpPr>
          <p:nvPr>
            <p:ph type="body" sz="quarter" idx="10"/>
          </p:nvPr>
        </p:nvSpPr>
        <p:spPr>
          <a:xfrm>
            <a:off x="695325" y="473100"/>
            <a:ext cx="3600000" cy="431800"/>
          </a:xfrm>
        </p:spPr>
        <p:txBody>
          <a:bodyPr/>
          <a:lstStyle/>
          <a:p>
            <a:r>
              <a:rPr lang="en-AU" dirty="0">
                <a:sym typeface="+mn-ea"/>
              </a:rPr>
              <a:t>MODULE 4: EQUIPMENT SET-UP</a:t>
            </a:r>
            <a:endParaRPr lang="en-AU" dirty="0"/>
          </a:p>
          <a:p>
            <a:endParaRPr lang="en-AU" dirty="0"/>
          </a:p>
        </p:txBody>
      </p:sp>
      <p:pic>
        <p:nvPicPr>
          <p:cNvPr id="7" name="Picture 6" descr="C:\Users\AR\Pictures\Screenshots\Screenshot 2024-01-15 160318.pngScreenshot 2024-01-15 160318"/>
          <p:cNvPicPr>
            <a:picLocks noChangeAspect="1"/>
          </p:cNvPicPr>
          <p:nvPr/>
        </p:nvPicPr>
        <p:blipFill>
          <a:blip r:embed="rId2"/>
          <a:srcRect t="10567" b="10567"/>
          <a:stretch>
            <a:fillRect/>
          </a:stretch>
        </p:blipFill>
        <p:spPr>
          <a:xfrm>
            <a:off x="624205" y="1585595"/>
            <a:ext cx="7986395" cy="4639310"/>
          </a:xfrm>
          <a:prstGeom prst="rect">
            <a:avLst/>
          </a:prstGeom>
        </p:spPr>
      </p:pic>
      <p:sp>
        <p:nvSpPr>
          <p:cNvPr id="8" name="TextBox 7"/>
          <p:cNvSpPr txBox="1"/>
          <p:nvPr/>
        </p:nvSpPr>
        <p:spPr>
          <a:xfrm flipH="1">
            <a:off x="9346739" y="1634526"/>
            <a:ext cx="2317286" cy="238526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can mark multiple shows at the same time, simply select more than one map and click on “Start Job”</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If you </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select multiple</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 maps for a job, the maps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must </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be for the same hall</a:t>
            </a: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mn-ea"/>
              </a:rPr>
              <a:t>.</a:t>
            </a: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endPar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 name="Rectangle 14"/>
          <p:cNvSpPr/>
          <p:nvPr/>
        </p:nvSpPr>
        <p:spPr>
          <a:xfrm>
            <a:off x="1271270" y="2861310"/>
            <a:ext cx="335915" cy="118364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14"/>
          <p:cNvSpPr/>
          <p:nvPr/>
        </p:nvSpPr>
        <p:spPr>
          <a:xfrm>
            <a:off x="7914005" y="1734185"/>
            <a:ext cx="666115" cy="346710"/>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386715"/>
          </a:xfrm>
        </p:spPr>
        <p:txBody>
          <a:bodyPr/>
          <a:lstStyle/>
          <a:p>
            <a:r>
              <a:rPr lang="en-GB" altLang="en-AU" dirty="0"/>
              <a:t>Preview job and click Confirm</a:t>
            </a:r>
          </a:p>
        </p:txBody>
      </p:sp>
      <p:sp>
        <p:nvSpPr>
          <p:cNvPr id="3" name="Text Placeholder 2"/>
          <p:cNvSpPr>
            <a:spLocks noGrp="1"/>
          </p:cNvSpPr>
          <p:nvPr>
            <p:ph type="body" sz="quarter" idx="10"/>
          </p:nvPr>
        </p:nvSpPr>
        <p:spPr>
          <a:xfrm>
            <a:off x="695325" y="473100"/>
            <a:ext cx="3600000" cy="431800"/>
          </a:xfrm>
        </p:spPr>
        <p:txBody>
          <a:bodyPr/>
          <a:lstStyle/>
          <a:p>
            <a:r>
              <a:rPr lang="en-AU" dirty="0">
                <a:sym typeface="+mn-ea"/>
              </a:rPr>
              <a:t>MODULE 4: EQUIPMENT SET-UP</a:t>
            </a:r>
            <a:endParaRPr lang="en-AU" dirty="0"/>
          </a:p>
          <a:p>
            <a:r>
              <a:rPr lang="en-GB" altLang="en-AU" dirty="0"/>
              <a:t> </a:t>
            </a:r>
          </a:p>
        </p:txBody>
      </p:sp>
      <p:pic>
        <p:nvPicPr>
          <p:cNvPr id="7" name="Picture 6" descr="C:\Users\AR\Pictures\Screenshots\Screenshot 2024-01-15 160414.pngScreenshot 2024-01-15 160414"/>
          <p:cNvPicPr>
            <a:picLocks noChangeAspect="1"/>
          </p:cNvPicPr>
          <p:nvPr/>
        </p:nvPicPr>
        <p:blipFill>
          <a:blip r:embed="rId2"/>
          <a:srcRect/>
          <a:stretch>
            <a:fillRect/>
          </a:stretch>
        </p:blipFill>
        <p:spPr>
          <a:xfrm>
            <a:off x="624205" y="1286510"/>
            <a:ext cx="7659370" cy="5571490"/>
          </a:xfrm>
          <a:prstGeom prst="rect">
            <a:avLst/>
          </a:prstGeom>
        </p:spPr>
      </p:pic>
      <p:sp>
        <p:nvSpPr>
          <p:cNvPr id="8" name="TextBox 7"/>
          <p:cNvSpPr txBox="1"/>
          <p:nvPr/>
        </p:nvSpPr>
        <p:spPr>
          <a:xfrm flipH="1">
            <a:off x="9347200" y="1634490"/>
            <a:ext cx="2317115" cy="4243070"/>
          </a:xfrm>
          <a:prstGeom prst="rect">
            <a:avLst/>
          </a:prstGeom>
          <a:noFill/>
        </p:spPr>
        <p:txBody>
          <a:bodyPr wrap="square" lIns="0" tIns="0" rIns="0" bIns="0" rtlCol="0" anchor="ctr" anchorCtr="0">
            <a:no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Here you can quickly inspect the map/s. </a:t>
            </a:r>
          </a:p>
          <a:p>
            <a:pPr marL="742950" marR="0" lvl="1"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Check to see that all booths appear to be in the correct location and nothing seems abnormal</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If acceptable, click confirm</a:t>
            </a:r>
          </a:p>
        </p:txBody>
      </p:sp>
      <p:sp>
        <p:nvSpPr>
          <p:cNvPr id="15" name="Rectangle 14"/>
          <p:cNvSpPr/>
          <p:nvPr/>
        </p:nvSpPr>
        <p:spPr>
          <a:xfrm>
            <a:off x="6337300" y="6250940"/>
            <a:ext cx="1740535" cy="321945"/>
          </a:xfrm>
          <a:prstGeom prst="rect">
            <a:avLst/>
          </a:prstGeom>
          <a:noFill/>
          <a:ln w="19050">
            <a:solidFill>
              <a:schemeClr val="accent5"/>
            </a:solid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s 3"/>
          <p:cNvSpPr/>
          <p:nvPr/>
        </p:nvSpPr>
        <p:spPr>
          <a:xfrm>
            <a:off x="3642360" y="2036445"/>
            <a:ext cx="1645285" cy="79692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Arial"/>
              <a:ea typeface="+mn-ea"/>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00" y="727206"/>
            <a:ext cx="8994100" cy="386715"/>
          </a:xfrm>
        </p:spPr>
        <p:txBody>
          <a:bodyPr/>
          <a:lstStyle/>
          <a:p>
            <a:r>
              <a:rPr lang="en-GB" dirty="0"/>
              <a:t>Equipment Set-up</a:t>
            </a:r>
          </a:p>
        </p:txBody>
      </p:sp>
      <p:sp>
        <p:nvSpPr>
          <p:cNvPr id="3" name="Text Placeholder 2"/>
          <p:cNvSpPr>
            <a:spLocks noGrp="1"/>
          </p:cNvSpPr>
          <p:nvPr>
            <p:ph type="body" sz="quarter" idx="10"/>
          </p:nvPr>
        </p:nvSpPr>
        <p:spPr/>
        <p:txBody>
          <a:bodyPr/>
          <a:lstStyle/>
          <a:p>
            <a:r>
              <a:rPr lang="en-AU" dirty="0"/>
              <a:t>MODULE 4: EQUIPMENT SET-UP</a:t>
            </a:r>
          </a:p>
        </p:txBody>
      </p:sp>
      <p:sp>
        <p:nvSpPr>
          <p:cNvPr id="9" name="Rectangle: Rounded Corners 8"/>
          <p:cNvSpPr/>
          <p:nvPr/>
        </p:nvSpPr>
        <p:spPr>
          <a:xfrm>
            <a:off x="695325"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Rectangle: Rounded Corners 9"/>
          <p:cNvSpPr/>
          <p:nvPr/>
        </p:nvSpPr>
        <p:spPr>
          <a:xfrm>
            <a:off x="2917262"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Rounded Corners 10"/>
          <p:cNvSpPr/>
          <p:nvPr/>
        </p:nvSpPr>
        <p:spPr>
          <a:xfrm>
            <a:off x="5139199"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ctangle: Rounded Corners 11"/>
          <p:cNvSpPr/>
          <p:nvPr/>
        </p:nvSpPr>
        <p:spPr>
          <a:xfrm>
            <a:off x="7361136"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Rectangle: Rounded Corners 12"/>
          <p:cNvSpPr/>
          <p:nvPr/>
        </p:nvSpPr>
        <p:spPr>
          <a:xfrm>
            <a:off x="9583074"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23" name="Group 22"/>
          <p:cNvGrpSpPr/>
          <p:nvPr/>
        </p:nvGrpSpPr>
        <p:grpSpPr>
          <a:xfrm>
            <a:off x="1208467" y="3827088"/>
            <a:ext cx="887312" cy="1107907"/>
            <a:chOff x="1007549" y="3770531"/>
            <a:chExt cx="887312" cy="1107907"/>
          </a:xfrm>
        </p:grpSpPr>
        <p:pic>
          <p:nvPicPr>
            <p:cNvPr id="14" name="Picture 13"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007549" y="3770531"/>
              <a:ext cx="370281" cy="1107907"/>
            </a:xfrm>
            <a:prstGeom prst="rect">
              <a:avLst/>
            </a:prstGeom>
          </p:spPr>
        </p:pic>
        <p:pic>
          <p:nvPicPr>
            <p:cNvPr id="15" name="Picture 14"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524580" y="3770531"/>
              <a:ext cx="370281" cy="1107907"/>
            </a:xfrm>
            <a:prstGeom prst="rect">
              <a:avLst/>
            </a:prstGeom>
          </p:spPr>
        </p:pic>
      </p:grpSp>
      <p:pic>
        <p:nvPicPr>
          <p:cNvPr id="17" name="Picture 16"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5490890" y="3218001"/>
            <a:ext cx="1210223" cy="1945594"/>
          </a:xfrm>
          <a:prstGeom prst="rect">
            <a:avLst/>
          </a:prstGeom>
        </p:spPr>
      </p:pic>
      <p:pic>
        <p:nvPicPr>
          <p:cNvPr id="18" name="Picture 17"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3411085" y="3213813"/>
            <a:ext cx="925955" cy="1949782"/>
          </a:xfrm>
          <a:prstGeom prst="rect">
            <a:avLst/>
          </a:prstGeom>
        </p:spPr>
      </p:pic>
      <p:sp>
        <p:nvSpPr>
          <p:cNvPr id="4" name="TextBox 3"/>
          <p:cNvSpPr txBox="1"/>
          <p:nvPr/>
        </p:nvSpPr>
        <p:spPr>
          <a:xfrm flipH="1">
            <a:off x="695325"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Reference Beacons</a:t>
            </a:r>
          </a:p>
        </p:txBody>
      </p:sp>
      <p:sp>
        <p:nvSpPr>
          <p:cNvPr id="5" name="TextBox 4"/>
          <p:cNvSpPr txBox="1"/>
          <p:nvPr/>
        </p:nvSpPr>
        <p:spPr>
          <a:xfrm flipH="1">
            <a:off x="2917264"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Guiding Station</a:t>
            </a:r>
          </a:p>
        </p:txBody>
      </p:sp>
      <p:sp>
        <p:nvSpPr>
          <p:cNvPr id="6" name="TextBox 5"/>
          <p:cNvSpPr txBox="1"/>
          <p:nvPr/>
        </p:nvSpPr>
        <p:spPr>
          <a:xfrm flipH="1">
            <a:off x="5139203"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Lionel</a:t>
            </a:r>
          </a:p>
        </p:txBody>
      </p:sp>
      <p:sp>
        <p:nvSpPr>
          <p:cNvPr id="7" name="TextBox 6"/>
          <p:cNvSpPr txBox="1"/>
          <p:nvPr/>
        </p:nvSpPr>
        <p:spPr>
          <a:xfrm flipH="1">
            <a:off x="7361142"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the Guiding Station</a:t>
            </a:r>
          </a:p>
        </p:txBody>
      </p:sp>
      <p:sp>
        <p:nvSpPr>
          <p:cNvPr id="8" name="TextBox 7"/>
          <p:cNvSpPr txBox="1"/>
          <p:nvPr/>
        </p:nvSpPr>
        <p:spPr>
          <a:xfrm flipH="1">
            <a:off x="9583079"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Lionel</a:t>
            </a:r>
          </a:p>
        </p:txBody>
      </p:sp>
      <p:pic>
        <p:nvPicPr>
          <p:cNvPr id="25" name="Picture 24"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7854963" y="3213813"/>
            <a:ext cx="925955" cy="1949782"/>
          </a:xfrm>
          <a:prstGeom prst="rect">
            <a:avLst/>
          </a:prstGeom>
        </p:spPr>
      </p:pic>
      <p:pic>
        <p:nvPicPr>
          <p:cNvPr id="26" name="Picture 25"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9934766" y="3218001"/>
            <a:ext cx="1210223" cy="1945594"/>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7291011" y="1989138"/>
            <a:ext cx="3950810" cy="4040263"/>
          </a:xfrm>
          <a:prstGeom prst="rect">
            <a:avLst/>
          </a:prstGeom>
        </p:spPr>
      </p:pic>
      <p:sp>
        <p:nvSpPr>
          <p:cNvPr id="2" name="Title 1"/>
          <p:cNvSpPr>
            <a:spLocks noGrp="1"/>
          </p:cNvSpPr>
          <p:nvPr>
            <p:ph type="title"/>
          </p:nvPr>
        </p:nvSpPr>
        <p:spPr/>
        <p:txBody>
          <a:bodyPr/>
          <a:lstStyle/>
          <a:p>
            <a:r>
              <a:rPr lang="en-AU" dirty="0"/>
              <a:t>Recap of how the system works</a:t>
            </a:r>
          </a:p>
        </p:txBody>
      </p:sp>
      <p:sp>
        <p:nvSpPr>
          <p:cNvPr id="3" name="Text Placeholder 2"/>
          <p:cNvSpPr>
            <a:spLocks noGrp="1"/>
          </p:cNvSpPr>
          <p:nvPr>
            <p:ph type="body" sz="quarter" idx="10"/>
          </p:nvPr>
        </p:nvSpPr>
        <p:spPr>
          <a:xfrm>
            <a:off x="695325" y="473100"/>
            <a:ext cx="3600000" cy="152349"/>
          </a:xfrm>
        </p:spPr>
        <p:txBody>
          <a:bodyPr/>
          <a:lstStyle/>
          <a:p>
            <a:r>
              <a:rPr lang="en-AU" dirty="0"/>
              <a:t>MODULE 4: EQUIPMENT SET-UP</a:t>
            </a:r>
          </a:p>
        </p:txBody>
      </p:sp>
      <p:pic>
        <p:nvPicPr>
          <p:cNvPr id="5" name="Picture 4" descr="A picture containing lighter&#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9107110" y="3062342"/>
            <a:ext cx="427170" cy="899491"/>
          </a:xfrm>
          <a:prstGeom prst="rect">
            <a:avLst/>
          </a:prstGeom>
        </p:spPr>
      </p:pic>
      <p:sp>
        <p:nvSpPr>
          <p:cNvPr id="6" name="TextBox 5"/>
          <p:cNvSpPr txBox="1"/>
          <p:nvPr/>
        </p:nvSpPr>
        <p:spPr>
          <a:xfrm flipH="1">
            <a:off x="8990759" y="2726912"/>
            <a:ext cx="659871"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Guiding Station</a:t>
            </a:r>
          </a:p>
        </p:txBody>
      </p:sp>
      <p:cxnSp>
        <p:nvCxnSpPr>
          <p:cNvPr id="7" name="Straight Connector 6"/>
          <p:cNvCxnSpPr/>
          <p:nvPr/>
        </p:nvCxnSpPr>
        <p:spPr>
          <a:xfrm flipV="1">
            <a:off x="8125255" y="3325605"/>
            <a:ext cx="1141161" cy="548971"/>
          </a:xfrm>
          <a:prstGeom prst="line">
            <a:avLst/>
          </a:prstGeom>
          <a:ln w="15875">
            <a:solidFill>
              <a:schemeClr val="accent5"/>
            </a:solidFill>
            <a:prstDash val="dash"/>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8163081" y="3906514"/>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Beacon</a:t>
            </a:r>
          </a:p>
        </p:txBody>
      </p:sp>
      <p:pic>
        <p:nvPicPr>
          <p:cNvPr id="9" name="Graphic 8" descr="Badge Cross outline"/>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9472" y="4387040"/>
            <a:ext cx="335157" cy="335157"/>
          </a:xfrm>
          <a:prstGeom prst="rect">
            <a:avLst/>
          </a:prstGeom>
        </p:spPr>
      </p:pic>
      <p:pic>
        <p:nvPicPr>
          <p:cNvPr id="10" name="Graphic 9" descr="Badge Cross outline"/>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9396" y="4387040"/>
            <a:ext cx="335157" cy="335157"/>
          </a:xfrm>
          <a:prstGeom prst="rect">
            <a:avLst/>
          </a:prstGeom>
        </p:spPr>
      </p:pic>
      <p:sp>
        <p:nvSpPr>
          <p:cNvPr id="11" name="TextBox 10"/>
          <p:cNvSpPr txBox="1"/>
          <p:nvPr/>
        </p:nvSpPr>
        <p:spPr>
          <a:xfrm flipH="1">
            <a:off x="7697796"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sp>
        <p:nvSpPr>
          <p:cNvPr id="12" name="TextBox 11"/>
          <p:cNvSpPr txBox="1"/>
          <p:nvPr/>
        </p:nvSpPr>
        <p:spPr>
          <a:xfrm flipH="1">
            <a:off x="10167720" y="4697379"/>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pic>
        <p:nvPicPr>
          <p:cNvPr id="13" name="Picture 12" descr="A picture containing engineering drawing&#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7969052" y="3910637"/>
            <a:ext cx="250890" cy="750681"/>
          </a:xfrm>
          <a:prstGeom prst="rect">
            <a:avLst/>
          </a:prstGeom>
        </p:spPr>
      </p:pic>
      <p:pic>
        <p:nvPicPr>
          <p:cNvPr id="14" name="Picture 13" descr="A picture containing engineering drawing&#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0454276" y="3910637"/>
            <a:ext cx="250890" cy="750681"/>
          </a:xfrm>
          <a:prstGeom prst="rect">
            <a:avLst/>
          </a:prstGeom>
        </p:spPr>
      </p:pic>
      <p:sp>
        <p:nvSpPr>
          <p:cNvPr id="15" name="TextBox 14"/>
          <p:cNvSpPr txBox="1"/>
          <p:nvPr/>
        </p:nvSpPr>
        <p:spPr>
          <a:xfrm flipH="1">
            <a:off x="9730792" y="3906514"/>
            <a:ext cx="758508" cy="411257"/>
          </a:xfrm>
          <a:prstGeom prst="rect">
            <a:avLst/>
          </a:prstGeom>
          <a:solidFill>
            <a:schemeClr val="bg1">
              <a:alpha val="50000"/>
            </a:schemeClr>
          </a:solidFill>
        </p:spPr>
        <p:txBody>
          <a:bodyPr wrap="square" lIns="36000" tIns="36000" rIns="36000" bIns="36000" rtlCol="0">
            <a:spAutoFit/>
          </a:bodyPr>
          <a:lstStyle/>
          <a:p>
            <a:pPr marL="0" marR="0" lvl="0" indent="0" algn="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Beacon</a:t>
            </a:r>
          </a:p>
        </p:txBody>
      </p:sp>
      <p:cxnSp>
        <p:nvCxnSpPr>
          <p:cNvPr id="16" name="Straight Connector 15"/>
          <p:cNvCxnSpPr/>
          <p:nvPr/>
        </p:nvCxnSpPr>
        <p:spPr>
          <a:xfrm flipH="1" flipV="1">
            <a:off x="9374974" y="3325605"/>
            <a:ext cx="1141161" cy="548971"/>
          </a:xfrm>
          <a:prstGeom prst="line">
            <a:avLst/>
          </a:prstGeom>
          <a:ln w="15875">
            <a:solidFill>
              <a:schemeClr val="accent5"/>
            </a:solidFill>
            <a:prstDash val="dash"/>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Picture 17" descr="A picture containing lawn mower&#10;&#10;Description automatically generated"/>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10139133" y="2164115"/>
            <a:ext cx="630286" cy="1013268"/>
          </a:xfrm>
          <a:prstGeom prst="rect">
            <a:avLst/>
          </a:prstGeom>
        </p:spPr>
      </p:pic>
      <p:sp>
        <p:nvSpPr>
          <p:cNvPr id="19" name="TextBox 18"/>
          <p:cNvSpPr txBox="1"/>
          <p:nvPr/>
        </p:nvSpPr>
        <p:spPr>
          <a:xfrm flipH="1">
            <a:off x="9951030" y="3245742"/>
            <a:ext cx="940836" cy="241980"/>
          </a:xfrm>
          <a:prstGeom prst="rect">
            <a:avLst/>
          </a:prstGeom>
          <a:solidFill>
            <a:schemeClr val="bg1">
              <a:alpha val="50000"/>
            </a:schemeClr>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Lionel Robot</a:t>
            </a:r>
          </a:p>
        </p:txBody>
      </p:sp>
      <p:cxnSp>
        <p:nvCxnSpPr>
          <p:cNvPr id="20" name="Straight Connector 19"/>
          <p:cNvCxnSpPr/>
          <p:nvPr/>
        </p:nvCxnSpPr>
        <p:spPr>
          <a:xfrm flipH="1">
            <a:off x="9430730" y="2439041"/>
            <a:ext cx="874877" cy="800784"/>
          </a:xfrm>
          <a:prstGeom prst="line">
            <a:avLst/>
          </a:prstGeom>
          <a:ln w="15875">
            <a:solidFill>
              <a:schemeClr val="accent5"/>
            </a:solidFill>
            <a:prstDash val="dash"/>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flipH="1">
            <a:off x="695325" y="1990542"/>
            <a:ext cx="5400675"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Refer to Module 1 for a recap of why we need all these components</a:t>
            </a:r>
          </a:p>
        </p:txBody>
      </p:sp>
      <p:sp>
        <p:nvSpPr>
          <p:cNvPr id="23" name="TextBox 22"/>
          <p:cNvSpPr txBox="1"/>
          <p:nvPr/>
        </p:nvSpPr>
        <p:spPr>
          <a:xfrm flipH="1">
            <a:off x="695325" y="2938114"/>
            <a:ext cx="5400675" cy="20005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summary,</a:t>
            </a: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predefined Reference Points tell you where to place the </a:t>
            </a:r>
            <a:r>
              <a:rPr kumimoji="0" lang="en-AU" sz="15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Reference Beacons</a:t>
            </a: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Reference Beacons enable the </a:t>
            </a:r>
            <a:r>
              <a:rPr kumimoji="0" lang="en-AU" sz="15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Guiding Station </a:t>
            </a: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(once calibrated) to understand its position</a:t>
            </a:r>
          </a:p>
          <a:p>
            <a:pPr marL="285750" marR="0" lvl="0" indent="-285750" algn="l" defTabSz="914400" rtl="0" eaLnBrk="1" fontAlgn="auto" latinLnBrk="0" hangingPunct="1">
              <a:lnSpc>
                <a:spcPct val="100000"/>
              </a:lnSpc>
              <a:spcBef>
                <a:spcPts val="500"/>
              </a:spcBef>
              <a:spcAft>
                <a:spcPts val="500"/>
              </a:spcAft>
              <a:buClrTx/>
              <a:buSzTx/>
              <a:buFont typeface="Arial" panose="020B0604020202020204" pitchFamily="34" charset="0"/>
              <a:buChar char="•"/>
              <a:tabLst/>
              <a:defRPr/>
            </a:pP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Guiding Station enables the </a:t>
            </a:r>
            <a:r>
              <a:rPr kumimoji="0" lang="en-AU" sz="15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robot </a:t>
            </a:r>
            <a:r>
              <a:rPr kumimoji="0" lang="en-AU"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(once calibrated) to understand its position</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774065"/>
          </a:xfrm>
        </p:spPr>
        <p:txBody>
          <a:bodyPr/>
          <a:lstStyle/>
          <a:p>
            <a:r>
              <a:rPr lang="en-AU" dirty="0"/>
              <a:t>The Map Server Interface will guide you through the</a:t>
            </a:r>
            <a:r>
              <a:rPr lang="en-GB" altLang="en-AU" dirty="0"/>
              <a:t> setup</a:t>
            </a:r>
            <a:r>
              <a:rPr lang="en-AU" dirty="0"/>
              <a:t> process step-by-step</a:t>
            </a:r>
          </a:p>
        </p:txBody>
      </p:sp>
      <p:sp>
        <p:nvSpPr>
          <p:cNvPr id="3" name="Text Placeholder 2"/>
          <p:cNvSpPr>
            <a:spLocks noGrp="1"/>
          </p:cNvSpPr>
          <p:nvPr>
            <p:ph type="body" sz="quarter" idx="10"/>
          </p:nvPr>
        </p:nvSpPr>
        <p:spPr/>
        <p:txBody>
          <a:bodyPr/>
          <a:lstStyle/>
          <a:p>
            <a:r>
              <a:rPr lang="en-AU" dirty="0"/>
              <a:t>MODULE 4: EQUIPMENT SET-UP</a:t>
            </a:r>
          </a:p>
        </p:txBody>
      </p:sp>
      <p:sp>
        <p:nvSpPr>
          <p:cNvPr id="6" name="TextBox 5"/>
          <p:cNvSpPr txBox="1"/>
          <p:nvPr/>
        </p:nvSpPr>
        <p:spPr>
          <a:xfrm flipH="1">
            <a:off x="9331960" y="1989455"/>
            <a:ext cx="2346960" cy="3701415"/>
          </a:xfrm>
          <a:prstGeom prst="rect">
            <a:avLst/>
          </a:prstGeom>
          <a:noFill/>
        </p:spPr>
        <p:txBody>
          <a:bodyPr wrap="square" lIns="0" tIns="0" rIns="0" bIns="0" rtlCol="0" anchor="ctr" anchorCtr="0">
            <a:no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GB" alt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we have all our equipment on site?</a:t>
            </a:r>
          </a:p>
        </p:txBody>
      </p:sp>
      <p:pic>
        <p:nvPicPr>
          <p:cNvPr id="8" name="Picture 7"/>
          <p:cNvPicPr>
            <a:picLocks noChangeAspect="1"/>
          </p:cNvPicPr>
          <p:nvPr/>
        </p:nvPicPr>
        <p:blipFill>
          <a:blip r:embed="rId2"/>
          <a:stretch>
            <a:fillRect/>
          </a:stretch>
        </p:blipFill>
        <p:spPr>
          <a:xfrm>
            <a:off x="630008" y="1647437"/>
            <a:ext cx="8280000" cy="4830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552303" y="2101238"/>
            <a:ext cx="2199640" cy="3156561"/>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nvPr>
        </p:nvSpPr>
        <p:spPr/>
        <p:txBody>
          <a:bodyPr/>
          <a:lstStyle/>
          <a:p>
            <a:r>
              <a:rPr lang="en-AU" dirty="0"/>
              <a:t>Equipment Set-Up</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Rectangle: Rounded Corners 3"/>
          <p:cNvSpPr/>
          <p:nvPr/>
        </p:nvSpPr>
        <p:spPr>
          <a:xfrm>
            <a:off x="695325" y="2920241"/>
            <a:ext cx="1913596" cy="540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ctangle: Rounded Corners 4"/>
          <p:cNvSpPr/>
          <p:nvPr/>
        </p:nvSpPr>
        <p:spPr>
          <a:xfrm>
            <a:off x="2917262"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Rounded Corners 5"/>
          <p:cNvSpPr/>
          <p:nvPr/>
        </p:nvSpPr>
        <p:spPr>
          <a:xfrm>
            <a:off x="5139199"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Rounded Corners 6"/>
          <p:cNvSpPr/>
          <p:nvPr/>
        </p:nvSpPr>
        <p:spPr>
          <a:xfrm>
            <a:off x="7361136"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Rounded Corners 7"/>
          <p:cNvSpPr/>
          <p:nvPr/>
        </p:nvSpPr>
        <p:spPr>
          <a:xfrm>
            <a:off x="9583074"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8"/>
          <p:cNvGrpSpPr/>
          <p:nvPr/>
        </p:nvGrpSpPr>
        <p:grpSpPr>
          <a:xfrm>
            <a:off x="1208467" y="3827088"/>
            <a:ext cx="887312" cy="1107907"/>
            <a:chOff x="1007549" y="3770531"/>
            <a:chExt cx="887312" cy="1107907"/>
          </a:xfrm>
        </p:grpSpPr>
        <p:pic>
          <p:nvPicPr>
            <p:cNvPr id="10" name="Picture 9"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007549" y="3770531"/>
              <a:ext cx="370281" cy="1107907"/>
            </a:xfrm>
            <a:prstGeom prst="rect">
              <a:avLst/>
            </a:prstGeom>
          </p:spPr>
        </p:pic>
        <p:pic>
          <p:nvPicPr>
            <p:cNvPr id="11" name="Picture 10"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524580" y="3770531"/>
              <a:ext cx="370281" cy="1107907"/>
            </a:xfrm>
            <a:prstGeom prst="rect">
              <a:avLst/>
            </a:prstGeom>
          </p:spPr>
        </p:pic>
      </p:grpSp>
      <p:pic>
        <p:nvPicPr>
          <p:cNvPr id="12" name="Picture 11"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5490890" y="3218001"/>
            <a:ext cx="1210223" cy="1945594"/>
          </a:xfrm>
          <a:prstGeom prst="rect">
            <a:avLst/>
          </a:prstGeom>
        </p:spPr>
      </p:pic>
      <p:pic>
        <p:nvPicPr>
          <p:cNvPr id="13" name="Picture 12"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3411085" y="3213813"/>
            <a:ext cx="925955" cy="1949782"/>
          </a:xfrm>
          <a:prstGeom prst="rect">
            <a:avLst/>
          </a:prstGeom>
        </p:spPr>
      </p:pic>
      <p:sp>
        <p:nvSpPr>
          <p:cNvPr id="14" name="TextBox 13"/>
          <p:cNvSpPr txBox="1"/>
          <p:nvPr/>
        </p:nvSpPr>
        <p:spPr>
          <a:xfrm flipH="1">
            <a:off x="695325"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Setting up the Reference Beacons</a:t>
            </a:r>
          </a:p>
        </p:txBody>
      </p:sp>
      <p:sp>
        <p:nvSpPr>
          <p:cNvPr id="15" name="TextBox 14"/>
          <p:cNvSpPr txBox="1"/>
          <p:nvPr/>
        </p:nvSpPr>
        <p:spPr>
          <a:xfrm flipH="1">
            <a:off x="2917264"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Guiding Station</a:t>
            </a:r>
          </a:p>
        </p:txBody>
      </p:sp>
      <p:sp>
        <p:nvSpPr>
          <p:cNvPr id="17" name="TextBox 16"/>
          <p:cNvSpPr txBox="1"/>
          <p:nvPr/>
        </p:nvSpPr>
        <p:spPr>
          <a:xfrm flipH="1">
            <a:off x="5139203"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Lionel</a:t>
            </a:r>
          </a:p>
        </p:txBody>
      </p:sp>
      <p:sp>
        <p:nvSpPr>
          <p:cNvPr id="18" name="TextBox 17"/>
          <p:cNvSpPr txBox="1"/>
          <p:nvPr/>
        </p:nvSpPr>
        <p:spPr>
          <a:xfrm flipH="1">
            <a:off x="7361142"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the Guiding Station</a:t>
            </a:r>
          </a:p>
        </p:txBody>
      </p:sp>
      <p:sp>
        <p:nvSpPr>
          <p:cNvPr id="19" name="TextBox 18"/>
          <p:cNvSpPr txBox="1"/>
          <p:nvPr/>
        </p:nvSpPr>
        <p:spPr>
          <a:xfrm flipH="1">
            <a:off x="9583079"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Lionel</a:t>
            </a:r>
          </a:p>
        </p:txBody>
      </p:sp>
      <p:pic>
        <p:nvPicPr>
          <p:cNvPr id="20" name="Picture 19"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7854963" y="3213813"/>
            <a:ext cx="925955" cy="1949782"/>
          </a:xfrm>
          <a:prstGeom prst="rect">
            <a:avLst/>
          </a:prstGeom>
        </p:spPr>
      </p:pic>
      <p:pic>
        <p:nvPicPr>
          <p:cNvPr id="41" name="Picture 40"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9934766" y="3218001"/>
            <a:ext cx="1210223" cy="1945594"/>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35891" y="1583449"/>
            <a:ext cx="8280000" cy="4790593"/>
          </a:xfrm>
          <a:prstGeom prst="rect">
            <a:avLst/>
          </a:prstGeom>
        </p:spPr>
      </p:pic>
      <p:sp>
        <p:nvSpPr>
          <p:cNvPr id="2" name="Title 1"/>
          <p:cNvSpPr>
            <a:spLocks noGrp="1"/>
          </p:cNvSpPr>
          <p:nvPr>
            <p:ph type="title"/>
          </p:nvPr>
        </p:nvSpPr>
        <p:spPr>
          <a:xfrm>
            <a:off x="695999" y="728663"/>
            <a:ext cx="7914601" cy="775597"/>
          </a:xfrm>
        </p:spPr>
        <p:txBody>
          <a:bodyPr/>
          <a:lstStyle/>
          <a:p>
            <a:r>
              <a:rPr lang="en-AU" dirty="0"/>
              <a:t>Place the two Reference Beacons on the Reference Points in the hall</a:t>
            </a:r>
          </a:p>
        </p:txBody>
      </p:sp>
      <p:sp>
        <p:nvSpPr>
          <p:cNvPr id="3" name="Text Placeholder 2"/>
          <p:cNvSpPr>
            <a:spLocks noGrp="1"/>
          </p:cNvSpPr>
          <p:nvPr>
            <p:ph type="body" sz="quarter" idx="10"/>
          </p:nvPr>
        </p:nvSpPr>
        <p:spPr/>
        <p:txBody>
          <a:bodyPr/>
          <a:lstStyle/>
          <a:p>
            <a:r>
              <a:rPr lang="en-AU" dirty="0"/>
              <a:t>MODULE 4: EQUIPMENT SET-UP</a:t>
            </a:r>
          </a:p>
        </p:txBody>
      </p:sp>
      <p:sp>
        <p:nvSpPr>
          <p:cNvPr id="6" name="TextBox 5"/>
          <p:cNvSpPr txBox="1"/>
          <p:nvPr/>
        </p:nvSpPr>
        <p:spPr>
          <a:xfrm flipH="1">
            <a:off x="9346739" y="1634526"/>
            <a:ext cx="2317286" cy="41703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Your August Robotics representative will have pre-defined two Reference Points for the physical hall</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Reference Points allow us to “match” the digital plan with the physical hall</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These points will have been physically marked in the hall by August Robotics (e.g. with a nail on the ground)</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 the two Reference Beacon stands over the two Reference Points</a:t>
            </a:r>
          </a:p>
        </p:txBody>
      </p:sp>
      <p:sp>
        <p:nvSpPr>
          <p:cNvPr id="4" name="TextBox 3"/>
          <p:cNvSpPr txBox="1"/>
          <p:nvPr/>
        </p:nvSpPr>
        <p:spPr>
          <a:xfrm flipH="1">
            <a:off x="5526534" y="4329048"/>
            <a:ext cx="914803"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sp>
        <p:nvSpPr>
          <p:cNvPr id="7" name="TextBox 6"/>
          <p:cNvSpPr txBox="1"/>
          <p:nvPr/>
        </p:nvSpPr>
        <p:spPr>
          <a:xfrm flipH="1">
            <a:off x="7193219" y="4329048"/>
            <a:ext cx="914803"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Reference Point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yellow&#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21886" r="21886"/>
          <a:stretch>
            <a:fillRect/>
          </a:stretch>
        </p:blipFill>
        <p:spPr>
          <a:xfrm>
            <a:off x="1054048" y="1836189"/>
            <a:ext cx="4486621" cy="4486621"/>
          </a:xfrm>
          <a:prstGeom prst="rect">
            <a:avLst/>
          </a:prstGeom>
        </p:spPr>
      </p:pic>
      <p:sp>
        <p:nvSpPr>
          <p:cNvPr id="2" name="Title 1"/>
          <p:cNvSpPr>
            <a:spLocks noGrp="1"/>
          </p:cNvSpPr>
          <p:nvPr>
            <p:ph type="title"/>
          </p:nvPr>
        </p:nvSpPr>
        <p:spPr>
          <a:xfrm>
            <a:off x="695999" y="728663"/>
            <a:ext cx="7914601" cy="775597"/>
          </a:xfrm>
        </p:spPr>
        <p:txBody>
          <a:bodyPr/>
          <a:lstStyle/>
          <a:p>
            <a:r>
              <a:rPr lang="en-AU" dirty="0"/>
              <a:t>Place the two Reference Beacons on the Reference Points in the hall</a:t>
            </a:r>
          </a:p>
        </p:txBody>
      </p:sp>
      <p:sp>
        <p:nvSpPr>
          <p:cNvPr id="3" name="Text Placeholder 2"/>
          <p:cNvSpPr>
            <a:spLocks noGrp="1"/>
          </p:cNvSpPr>
          <p:nvPr>
            <p:ph type="body" sz="quarter" idx="10"/>
          </p:nvPr>
        </p:nvSpPr>
        <p:spPr/>
        <p:txBody>
          <a:bodyPr/>
          <a:lstStyle/>
          <a:p>
            <a:r>
              <a:rPr lang="en-AU" dirty="0"/>
              <a:t>MODULE 4: EQUIPMENT SET-UP</a:t>
            </a:r>
          </a:p>
        </p:txBody>
      </p:sp>
      <p:sp>
        <p:nvSpPr>
          <p:cNvPr id="6" name="TextBox 5"/>
          <p:cNvSpPr txBox="1"/>
          <p:nvPr/>
        </p:nvSpPr>
        <p:spPr>
          <a:xfrm flipH="1">
            <a:off x="9346739" y="1634526"/>
            <a:ext cx="2317286" cy="41703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Your August Robotics representative will have pre-defined two Reference Points for the physical hall</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Reference Points allow us to “match” the digital plan with the physical hall</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These points will have been physically marked in the hall by August Robotics (e.g. with a nail on the ground)</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 the two Reference Beacon stands over the two Reference Points</a:t>
            </a:r>
          </a:p>
        </p:txBody>
      </p:sp>
      <p:sp>
        <p:nvSpPr>
          <p:cNvPr id="9" name="TextBox 8"/>
          <p:cNvSpPr txBox="1"/>
          <p:nvPr/>
        </p:nvSpPr>
        <p:spPr>
          <a:xfrm flipH="1">
            <a:off x="5863087" y="5088672"/>
            <a:ext cx="1576493" cy="8002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Laser light (red dot) directly on top of reference point (black cross)</a:t>
            </a:r>
          </a:p>
        </p:txBody>
      </p:sp>
      <p:cxnSp>
        <p:nvCxnSpPr>
          <p:cNvPr id="10" name="Straight Connector 9"/>
          <p:cNvCxnSpPr/>
          <p:nvPr/>
        </p:nvCxnSpPr>
        <p:spPr>
          <a:xfrm flipH="1">
            <a:off x="3410309" y="5203930"/>
            <a:ext cx="2271623"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70062" y="2008119"/>
            <a:ext cx="0" cy="3999533"/>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flipH="1">
            <a:off x="7395820" y="3735127"/>
            <a:ext cx="1368277" cy="545516"/>
          </a:xfrm>
          <a:prstGeom prst="rect">
            <a:avLst/>
          </a:prstGeom>
          <a:solidFill>
            <a:schemeClr val="bg1"/>
          </a:solidFill>
        </p:spPr>
        <p:txBody>
          <a:bodyPr wrap="square" lIns="0" tIns="72000" rIns="0" bIns="7200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Reference Beacon stand</a:t>
            </a:r>
          </a:p>
        </p:txBody>
      </p:sp>
      <p:sp>
        <p:nvSpPr>
          <p:cNvPr id="19" name="TextBox 18"/>
          <p:cNvSpPr txBox="1"/>
          <p:nvPr/>
        </p:nvSpPr>
        <p:spPr>
          <a:xfrm flipH="1">
            <a:off x="5863086" y="2857805"/>
            <a:ext cx="1576493"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Levelling bubble</a:t>
            </a:r>
          </a:p>
        </p:txBody>
      </p:sp>
      <p:cxnSp>
        <p:nvCxnSpPr>
          <p:cNvPr id="20" name="Straight Connector 19"/>
          <p:cNvCxnSpPr/>
          <p:nvPr/>
        </p:nvCxnSpPr>
        <p:spPr>
          <a:xfrm flipH="1">
            <a:off x="4226944" y="2973063"/>
            <a:ext cx="1454988"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flipH="1">
            <a:off x="5863087" y="3345126"/>
            <a:ext cx="1576493"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Levelling screws</a:t>
            </a:r>
          </a:p>
        </p:txBody>
      </p:sp>
      <p:cxnSp>
        <p:nvCxnSpPr>
          <p:cNvPr id="22" name="Straight Connector 21"/>
          <p:cNvCxnSpPr/>
          <p:nvPr/>
        </p:nvCxnSpPr>
        <p:spPr>
          <a:xfrm flipH="1">
            <a:off x="4733026" y="3460384"/>
            <a:ext cx="948906" cy="0"/>
          </a:xfrm>
          <a:prstGeom prst="line">
            <a:avLst/>
          </a:prstGeom>
          <a:ln w="9525">
            <a:solidFill>
              <a:schemeClr val="accent6"/>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628775"/>
            <a:ext cx="2811196" cy="1551194"/>
          </a:xfrm>
        </p:spPr>
        <p:txBody>
          <a:bodyPr/>
          <a:lstStyle/>
          <a:p>
            <a:r>
              <a:rPr lang="en-AU" dirty="0"/>
              <a:t>Adjust the Reference Beacons and power them on</a:t>
            </a:r>
          </a:p>
        </p:txBody>
      </p:sp>
      <p:sp>
        <p:nvSpPr>
          <p:cNvPr id="4" name="Text Placeholder 3"/>
          <p:cNvSpPr>
            <a:spLocks noGrp="1"/>
          </p:cNvSpPr>
          <p:nvPr>
            <p:ph type="body" sz="quarter" idx="10"/>
          </p:nvPr>
        </p:nvSpPr>
        <p:spPr>
          <a:xfrm>
            <a:off x="695325" y="473100"/>
            <a:ext cx="2811196" cy="152349"/>
          </a:xfrm>
        </p:spPr>
        <p:txBody>
          <a:bodyPr/>
          <a:lstStyle/>
          <a:p>
            <a:r>
              <a:rPr lang="en-AU" dirty="0"/>
              <a:t>MODULE 4: EQUIPMENT SET-UP</a:t>
            </a:r>
          </a:p>
        </p:txBody>
      </p:sp>
      <p:sp>
        <p:nvSpPr>
          <p:cNvPr id="3" name="TextBox 2"/>
          <p:cNvSpPr txBox="1"/>
          <p:nvPr/>
        </p:nvSpPr>
        <p:spPr>
          <a:xfrm flipH="1">
            <a:off x="4490720" y="1634526"/>
            <a:ext cx="7005956" cy="342657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each Reference Beacon stand:</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Turn on the laser using the red switch</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Adjust the position of the stand so the downward laser shines precisely onto the reference point (see photo on previous page)</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Level the Reference Beacon by using the black levelling screws to centre the round bubble</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Mount the blue and green beacon onto the stand</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Check the position of the laser. This may have moved during the above steps. Adjust the position of the stand again so the laser shines precisely onto the reference point</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Repeat the above two steps until the bubble and the laser are both in the correct place</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Connect a small 12V battery to the Reference Beacon. Take care not to move the Reference Beacon</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Turn off the laser using the red switch</a:t>
            </a:r>
          </a:p>
        </p:txBody>
      </p:sp>
      <p:sp>
        <p:nvSpPr>
          <p:cNvPr id="6" name="TextBox 5"/>
          <p:cNvSpPr txBox="1"/>
          <p:nvPr/>
        </p:nvSpPr>
        <p:spPr>
          <a:xfrm flipH="1">
            <a:off x="4490720" y="5632486"/>
            <a:ext cx="700595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following video demonstrates these steps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Adjust the Reference Beacons and power them on</a:t>
            </a:r>
          </a:p>
        </p:txBody>
      </p:sp>
      <p:sp>
        <p:nvSpPr>
          <p:cNvPr id="6" name="Text Placeholder 5"/>
          <p:cNvSpPr>
            <a:spLocks noGrp="1"/>
          </p:cNvSpPr>
          <p:nvPr>
            <p:ph type="body" sz="quarter" idx="10"/>
          </p:nvPr>
        </p:nvSpPr>
        <p:spPr/>
        <p:txBody>
          <a:bodyPr/>
          <a:lstStyle/>
          <a:p>
            <a:r>
              <a:rPr lang="en-AU" dirty="0"/>
              <a:t>MODULE 4: EQUIPMENT SET-UP</a:t>
            </a:r>
          </a:p>
        </p:txBody>
      </p:sp>
      <p:sp>
        <p:nvSpPr>
          <p:cNvPr id="13" name="TextBox 12"/>
          <p:cNvSpPr txBox="1"/>
          <p:nvPr/>
        </p:nvSpPr>
        <p:spPr>
          <a:xfrm flipH="1">
            <a:off x="4369909" y="1268614"/>
            <a:ext cx="700595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video demonstrates the steps on the previous page</a:t>
            </a:r>
          </a:p>
        </p:txBody>
      </p:sp>
      <p:grpSp>
        <p:nvGrpSpPr>
          <p:cNvPr id="14" name="Group 13"/>
          <p:cNvGrpSpPr/>
          <p:nvPr/>
        </p:nvGrpSpPr>
        <p:grpSpPr>
          <a:xfrm>
            <a:off x="4369909" y="5682959"/>
            <a:ext cx="2847664" cy="432000"/>
            <a:chOff x="695325" y="5913337"/>
            <a:chExt cx="2847664" cy="432000"/>
          </a:xfrm>
        </p:grpSpPr>
        <p:sp>
          <p:nvSpPr>
            <p:cNvPr id="15" name="TextBox 14"/>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2"/>
                </a:rPr>
                <a:t>CLICK TO PLAY VIDEO</a:t>
              </a:r>
              <a:endPar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6" name="Graphic 15" descr="Video camera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25" y="5913337"/>
              <a:ext cx="432000" cy="432000"/>
            </a:xfrm>
            <a:prstGeom prst="rect">
              <a:avLst/>
            </a:prstGeom>
          </p:spPr>
        </p:pic>
      </p:grpSp>
      <p:pic>
        <p:nvPicPr>
          <p:cNvPr id="5" name="Picture 4">
            <a:hlinkClick r:id="rId2"/>
          </p:cNvPr>
          <p:cNvPicPr>
            <a:picLocks noChangeAspect="1"/>
          </p:cNvPicPr>
          <p:nvPr/>
        </p:nvPicPr>
        <p:blipFill>
          <a:blip r:embed="rId5"/>
          <a:stretch>
            <a:fillRect/>
          </a:stretch>
        </p:blipFill>
        <p:spPr>
          <a:xfrm>
            <a:off x="4419600" y="1627633"/>
            <a:ext cx="7200000" cy="4012335"/>
          </a:xfrm>
          <a:prstGeom prst="rect">
            <a:avLst/>
          </a:prstGeom>
        </p:spPr>
      </p:pic>
      <p:grpSp>
        <p:nvGrpSpPr>
          <p:cNvPr id="7" name="Group 6"/>
          <p:cNvGrpSpPr/>
          <p:nvPr/>
        </p:nvGrpSpPr>
        <p:grpSpPr>
          <a:xfrm>
            <a:off x="7569600" y="3183800"/>
            <a:ext cx="900000" cy="900000"/>
            <a:chOff x="4248150" y="2838450"/>
            <a:chExt cx="900000" cy="900000"/>
          </a:xfrm>
        </p:grpSpPr>
        <p:sp>
          <p:nvSpPr>
            <p:cNvPr id="8" name="Oval 7"/>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Isosceles Triangle 8"/>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3" name="Rectangle 2">
            <a:extLst>
              <a:ext uri="{FF2B5EF4-FFF2-40B4-BE49-F238E27FC236}">
                <a16:creationId xmlns:a16="http://schemas.microsoft.com/office/drawing/2014/main" id="{68E1BD61-338B-5E1D-57C6-68B46425025D}"/>
              </a:ext>
            </a:extLst>
          </p:cNvPr>
          <p:cNvSpPr/>
          <p:nvPr/>
        </p:nvSpPr>
        <p:spPr>
          <a:xfrm>
            <a:off x="10556590" y="0"/>
            <a:ext cx="1635410" cy="12686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HK" sz="1800" b="0" i="0" u="none" strike="noStrike" kern="1200" cap="none" spc="0" normalizeH="0" baseline="0" noProof="0" dirty="0">
                <a:ln>
                  <a:noFill/>
                </a:ln>
                <a:solidFill>
                  <a:prstClr val="white"/>
                </a:solidFill>
                <a:effectLst/>
                <a:uLnTx/>
                <a:uFillTx/>
                <a:latin typeface="Arial"/>
                <a:ea typeface="+mn-ea"/>
                <a:cs typeface="+mn-cs"/>
              </a:rPr>
              <a:t>If we hide this, we won’t have it in the pdf </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are we?</a:t>
            </a:r>
          </a:p>
        </p:txBody>
      </p:sp>
      <p:sp>
        <p:nvSpPr>
          <p:cNvPr id="3" name="Text Placeholder 2"/>
          <p:cNvSpPr>
            <a:spLocks noGrp="1"/>
          </p:cNvSpPr>
          <p:nvPr>
            <p:ph type="body" sz="quarter" idx="10"/>
          </p:nvPr>
        </p:nvSpPr>
        <p:spPr/>
        <p:txBody>
          <a:bodyPr/>
          <a:lstStyle/>
          <a:p>
            <a:r>
              <a:rPr lang="en-AU" dirty="0"/>
              <a:t>Module 1: OVERVIEW</a:t>
            </a:r>
          </a:p>
        </p:txBody>
      </p:sp>
      <p:sp>
        <p:nvSpPr>
          <p:cNvPr id="23" name="Rectangle 22"/>
          <p:cNvSpPr/>
          <p:nvPr/>
        </p:nvSpPr>
        <p:spPr>
          <a:xfrm>
            <a:off x="20935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Overview</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Introducing the components of the Lionel system – Robot, Guiding Station, Reference Beacon, Map Server – and how they work together</a:t>
            </a:r>
          </a:p>
        </p:txBody>
      </p:sp>
      <p:sp>
        <p:nvSpPr>
          <p:cNvPr id="24" name="Rectangle: Rounded Corners 23"/>
          <p:cNvSpPr/>
          <p:nvPr/>
        </p:nvSpPr>
        <p:spPr>
          <a:xfrm>
            <a:off x="273313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1</a:t>
            </a:r>
          </a:p>
        </p:txBody>
      </p:sp>
      <p:sp>
        <p:nvSpPr>
          <p:cNvPr id="25" name="Rectangle 24"/>
          <p:cNvSpPr/>
          <p:nvPr/>
        </p:nvSpPr>
        <p:spPr>
          <a:xfrm>
            <a:off x="489000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Map Upload</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Walking through how to use the User Portal to upload, process and edit your maps</a:t>
            </a:r>
          </a:p>
        </p:txBody>
      </p:sp>
      <p:sp>
        <p:nvSpPr>
          <p:cNvPr id="26" name="Rectangle: Rounded Corners 25"/>
          <p:cNvSpPr/>
          <p:nvPr/>
        </p:nvSpPr>
        <p:spPr>
          <a:xfrm>
            <a:off x="5529580" y="1802443"/>
            <a:ext cx="1132840" cy="3835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2</a:t>
            </a:r>
          </a:p>
        </p:txBody>
      </p:sp>
      <p:sp>
        <p:nvSpPr>
          <p:cNvPr id="27" name="Rectangle 26"/>
          <p:cNvSpPr/>
          <p:nvPr/>
        </p:nvSpPr>
        <p:spPr>
          <a:xfrm>
            <a:off x="7686450" y="199421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On-Site Preparation</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steps to take on-site before the job: charging batteries, opening the Map Server Box, syncing the latest map and preparing the paint</a:t>
            </a:r>
          </a:p>
        </p:txBody>
      </p:sp>
      <p:sp>
        <p:nvSpPr>
          <p:cNvPr id="28" name="Rectangle: Rounded Corners 27"/>
          <p:cNvSpPr/>
          <p:nvPr/>
        </p:nvSpPr>
        <p:spPr>
          <a:xfrm>
            <a:off x="8326030" y="1802443"/>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3</a:t>
            </a:r>
          </a:p>
        </p:txBody>
      </p:sp>
      <p:sp>
        <p:nvSpPr>
          <p:cNvPr id="29" name="Rectangle 28"/>
          <p:cNvSpPr/>
          <p:nvPr/>
        </p:nvSpPr>
        <p:spPr>
          <a:xfrm>
            <a:off x="695325" y="4395178"/>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Equipment Set-Up</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how to set up and calibrate the equipment on-site (the Reference Beacons, Guiding Station and Lionel Robot)</a:t>
            </a:r>
          </a:p>
        </p:txBody>
      </p:sp>
      <p:sp>
        <p:nvSpPr>
          <p:cNvPr id="30" name="Rectangle: Rounded Corners 29"/>
          <p:cNvSpPr/>
          <p:nvPr/>
        </p:nvSpPr>
        <p:spPr>
          <a:xfrm>
            <a:off x="13349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4</a:t>
            </a:r>
          </a:p>
        </p:txBody>
      </p:sp>
      <p:sp>
        <p:nvSpPr>
          <p:cNvPr id="31" name="Rectangle 30"/>
          <p:cNvSpPr/>
          <p:nvPr/>
        </p:nvSpPr>
        <p:spPr>
          <a:xfrm>
            <a:off x="3491775" y="4395178"/>
            <a:ext cx="2412000" cy="19135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Job Supervision</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how to use the Map Server to monitor Lionel as it marks your floors</a:t>
            </a:r>
          </a:p>
        </p:txBody>
      </p:sp>
      <p:sp>
        <p:nvSpPr>
          <p:cNvPr id="32" name="Rectangle: Rounded Corners 31"/>
          <p:cNvSpPr/>
          <p:nvPr/>
        </p:nvSpPr>
        <p:spPr>
          <a:xfrm>
            <a:off x="41313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5</a:t>
            </a:r>
          </a:p>
        </p:txBody>
      </p:sp>
      <p:sp>
        <p:nvSpPr>
          <p:cNvPr id="33" name="Rectangle 32"/>
          <p:cNvSpPr/>
          <p:nvPr/>
        </p:nvSpPr>
        <p:spPr>
          <a:xfrm>
            <a:off x="6288225" y="4395179"/>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Clean Up</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the steps you need to take after Lionel completes a job to care for the equipment</a:t>
            </a:r>
          </a:p>
        </p:txBody>
      </p:sp>
      <p:sp>
        <p:nvSpPr>
          <p:cNvPr id="34" name="Rectangle: Rounded Corners 33"/>
          <p:cNvSpPr/>
          <p:nvPr/>
        </p:nvSpPr>
        <p:spPr>
          <a:xfrm>
            <a:off x="692780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6</a:t>
            </a:r>
          </a:p>
        </p:txBody>
      </p:sp>
      <p:sp>
        <p:nvSpPr>
          <p:cNvPr id="35" name="Rectangle 34"/>
          <p:cNvSpPr/>
          <p:nvPr/>
        </p:nvSpPr>
        <p:spPr>
          <a:xfrm>
            <a:off x="9084675" y="4395177"/>
            <a:ext cx="2412000" cy="1913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88000" rIns="144000" bIns="144000" rtlCol="0" anchor="t"/>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Proactive Care &amp; Troubleshooting</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Demonstrating the proactive maintenance processes you need to perform and the common reactive troubleshooting methods </a:t>
            </a:r>
          </a:p>
        </p:txBody>
      </p:sp>
      <p:sp>
        <p:nvSpPr>
          <p:cNvPr id="36" name="Rectangle: Rounded Corners 35"/>
          <p:cNvSpPr/>
          <p:nvPr/>
        </p:nvSpPr>
        <p:spPr>
          <a:xfrm>
            <a:off x="9724255" y="4203404"/>
            <a:ext cx="1132840" cy="383549"/>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7</a:t>
            </a:r>
          </a:p>
        </p:txBody>
      </p:sp>
      <p:sp>
        <p:nvSpPr>
          <p:cNvPr id="37" name="Rectangle: Rounded Corners 36"/>
          <p:cNvSpPr/>
          <p:nvPr/>
        </p:nvSpPr>
        <p:spPr>
          <a:xfrm>
            <a:off x="10047288" y="1200236"/>
            <a:ext cx="288000" cy="13619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8" name="TextBox 37"/>
          <p:cNvSpPr txBox="1"/>
          <p:nvPr/>
        </p:nvSpPr>
        <p:spPr>
          <a:xfrm flipH="1">
            <a:off x="10454003" y="1183697"/>
            <a:ext cx="1132839"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 the office</a:t>
            </a:r>
          </a:p>
        </p:txBody>
      </p:sp>
      <p:sp>
        <p:nvSpPr>
          <p:cNvPr id="39" name="Rectangle: Rounded Corners 38"/>
          <p:cNvSpPr/>
          <p:nvPr/>
        </p:nvSpPr>
        <p:spPr>
          <a:xfrm>
            <a:off x="10047288" y="1432694"/>
            <a:ext cx="288000" cy="13619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36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0" name="TextBox 39"/>
          <p:cNvSpPr txBox="1"/>
          <p:nvPr/>
        </p:nvSpPr>
        <p:spPr>
          <a:xfrm flipH="1">
            <a:off x="10454003" y="1416155"/>
            <a:ext cx="1132839"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On-site</a:t>
            </a:r>
          </a:p>
        </p:txBody>
      </p:sp>
      <p:sp>
        <p:nvSpPr>
          <p:cNvPr id="41" name="Rectangle 40"/>
          <p:cNvSpPr/>
          <p:nvPr/>
        </p:nvSpPr>
        <p:spPr>
          <a:xfrm>
            <a:off x="460069" y="4099539"/>
            <a:ext cx="11271862"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p:cNvSpPr/>
          <p:nvPr/>
        </p:nvSpPr>
        <p:spPr>
          <a:xfrm>
            <a:off x="4633768" y="1732107"/>
            <a:ext cx="5557520" cy="2362200"/>
          </a:xfrm>
          <a:prstGeom prst="rect">
            <a:avLst/>
          </a:prstGeom>
          <a:solidFill>
            <a:srgbClr val="3A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3"/>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Map Server recaps the above steps</a:t>
            </a:r>
          </a:p>
        </p:txBody>
      </p:sp>
      <p:sp>
        <p:nvSpPr>
          <p:cNvPr id="3" name="Text Placeholder 2"/>
          <p:cNvSpPr>
            <a:spLocks noGrp="1"/>
          </p:cNvSpPr>
          <p:nvPr>
            <p:ph type="body" sz="quarter" idx="10"/>
          </p:nvPr>
        </p:nvSpPr>
        <p:spPr/>
        <p:txBody>
          <a:bodyPr/>
          <a:lstStyle/>
          <a:p>
            <a:r>
              <a:rPr lang="en-AU" dirty="0"/>
              <a:t>MODULE 4: EQUIPMENT SET-UP</a:t>
            </a:r>
          </a:p>
        </p:txBody>
      </p:sp>
      <p:pic>
        <p:nvPicPr>
          <p:cNvPr id="5" name="Picture 4"/>
          <p:cNvPicPr>
            <a:picLocks noChangeAspect="1"/>
          </p:cNvPicPr>
          <p:nvPr/>
        </p:nvPicPr>
        <p:blipFill>
          <a:blip r:embed="rId2"/>
          <a:stretch>
            <a:fillRect/>
          </a:stretch>
        </p:blipFill>
        <p:spPr>
          <a:xfrm>
            <a:off x="639339" y="1406505"/>
            <a:ext cx="8640000" cy="5053043"/>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2774238" y="2101238"/>
            <a:ext cx="2199640" cy="3156561"/>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nvPr>
        </p:nvSpPr>
        <p:spPr/>
        <p:txBody>
          <a:bodyPr/>
          <a:lstStyle/>
          <a:p>
            <a:r>
              <a:rPr lang="en-AU" dirty="0"/>
              <a:t>Module 4, Equipment Set-Up</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Rectangle: Rounded Corners 3"/>
          <p:cNvSpPr/>
          <p:nvPr/>
        </p:nvSpPr>
        <p:spPr>
          <a:xfrm>
            <a:off x="695325"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ctangle: Rounded Corners 4"/>
          <p:cNvSpPr/>
          <p:nvPr/>
        </p:nvSpPr>
        <p:spPr>
          <a:xfrm>
            <a:off x="2917262" y="2920241"/>
            <a:ext cx="1913596" cy="540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Rounded Corners 5"/>
          <p:cNvSpPr/>
          <p:nvPr/>
        </p:nvSpPr>
        <p:spPr>
          <a:xfrm>
            <a:off x="5139199"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Rounded Corners 6"/>
          <p:cNvSpPr/>
          <p:nvPr/>
        </p:nvSpPr>
        <p:spPr>
          <a:xfrm>
            <a:off x="7361136"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Rounded Corners 7"/>
          <p:cNvSpPr/>
          <p:nvPr/>
        </p:nvSpPr>
        <p:spPr>
          <a:xfrm>
            <a:off x="9583074"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8"/>
          <p:cNvGrpSpPr/>
          <p:nvPr/>
        </p:nvGrpSpPr>
        <p:grpSpPr>
          <a:xfrm>
            <a:off x="1208467" y="3827088"/>
            <a:ext cx="887312" cy="1107907"/>
            <a:chOff x="1007549" y="3770531"/>
            <a:chExt cx="887312" cy="1107907"/>
          </a:xfrm>
        </p:grpSpPr>
        <p:pic>
          <p:nvPicPr>
            <p:cNvPr id="10" name="Picture 9"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007549" y="3770531"/>
              <a:ext cx="370281" cy="1107907"/>
            </a:xfrm>
            <a:prstGeom prst="rect">
              <a:avLst/>
            </a:prstGeom>
          </p:spPr>
        </p:pic>
        <p:pic>
          <p:nvPicPr>
            <p:cNvPr id="11" name="Picture 10"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524580" y="3770531"/>
              <a:ext cx="370281" cy="1107907"/>
            </a:xfrm>
            <a:prstGeom prst="rect">
              <a:avLst/>
            </a:prstGeom>
          </p:spPr>
        </p:pic>
      </p:grpSp>
      <p:pic>
        <p:nvPicPr>
          <p:cNvPr id="12" name="Picture 11"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5490890" y="3218001"/>
            <a:ext cx="1210223" cy="1945594"/>
          </a:xfrm>
          <a:prstGeom prst="rect">
            <a:avLst/>
          </a:prstGeom>
        </p:spPr>
      </p:pic>
      <p:pic>
        <p:nvPicPr>
          <p:cNvPr id="13" name="Picture 12"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3411085" y="3213813"/>
            <a:ext cx="925955" cy="1949782"/>
          </a:xfrm>
          <a:prstGeom prst="rect">
            <a:avLst/>
          </a:prstGeom>
        </p:spPr>
      </p:pic>
      <p:sp>
        <p:nvSpPr>
          <p:cNvPr id="14" name="TextBox 13"/>
          <p:cNvSpPr txBox="1"/>
          <p:nvPr/>
        </p:nvSpPr>
        <p:spPr>
          <a:xfrm flipH="1">
            <a:off x="695325"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Reference Beacons</a:t>
            </a:r>
          </a:p>
        </p:txBody>
      </p:sp>
      <p:sp>
        <p:nvSpPr>
          <p:cNvPr id="15" name="TextBox 14"/>
          <p:cNvSpPr txBox="1"/>
          <p:nvPr/>
        </p:nvSpPr>
        <p:spPr>
          <a:xfrm flipH="1">
            <a:off x="2917264"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Setting up the Guiding Station</a:t>
            </a:r>
          </a:p>
        </p:txBody>
      </p:sp>
      <p:sp>
        <p:nvSpPr>
          <p:cNvPr id="17" name="TextBox 16"/>
          <p:cNvSpPr txBox="1"/>
          <p:nvPr/>
        </p:nvSpPr>
        <p:spPr>
          <a:xfrm flipH="1">
            <a:off x="5139203"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Lionel</a:t>
            </a:r>
          </a:p>
        </p:txBody>
      </p:sp>
      <p:sp>
        <p:nvSpPr>
          <p:cNvPr id="18" name="TextBox 17"/>
          <p:cNvSpPr txBox="1"/>
          <p:nvPr/>
        </p:nvSpPr>
        <p:spPr>
          <a:xfrm flipH="1">
            <a:off x="7361142"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the Guiding Station</a:t>
            </a:r>
          </a:p>
        </p:txBody>
      </p:sp>
      <p:sp>
        <p:nvSpPr>
          <p:cNvPr id="19" name="TextBox 18"/>
          <p:cNvSpPr txBox="1"/>
          <p:nvPr/>
        </p:nvSpPr>
        <p:spPr>
          <a:xfrm flipH="1">
            <a:off x="9583079"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Lionel</a:t>
            </a:r>
          </a:p>
        </p:txBody>
      </p:sp>
      <p:pic>
        <p:nvPicPr>
          <p:cNvPr id="20" name="Picture 19"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7854963" y="3213813"/>
            <a:ext cx="925955" cy="1949782"/>
          </a:xfrm>
          <a:prstGeom prst="rect">
            <a:avLst/>
          </a:prstGeom>
        </p:spPr>
      </p:pic>
      <p:pic>
        <p:nvPicPr>
          <p:cNvPr id="41" name="Picture 40"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9934766" y="3218001"/>
            <a:ext cx="1210223" cy="1945594"/>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30008" y="1616805"/>
            <a:ext cx="8280000" cy="4848842"/>
          </a:xfrm>
          <a:prstGeom prst="rect">
            <a:avLst/>
          </a:prstGeom>
        </p:spPr>
      </p:pic>
      <p:sp>
        <p:nvSpPr>
          <p:cNvPr id="4" name="Title 3"/>
          <p:cNvSpPr>
            <a:spLocks noGrp="1"/>
          </p:cNvSpPr>
          <p:nvPr>
            <p:ph type="title"/>
          </p:nvPr>
        </p:nvSpPr>
        <p:spPr>
          <a:xfrm>
            <a:off x="695999" y="728663"/>
            <a:ext cx="7914601" cy="775597"/>
          </a:xfrm>
        </p:spPr>
        <p:txBody>
          <a:bodyPr/>
          <a:lstStyle/>
          <a:p>
            <a:r>
              <a:rPr lang="en-AU" dirty="0"/>
              <a:t>Place the Guiding Station in its Suggested Home Base in the hall</a:t>
            </a:r>
          </a:p>
        </p:txBody>
      </p:sp>
      <p:sp>
        <p:nvSpPr>
          <p:cNvPr id="5" name="Text Placeholder 4"/>
          <p:cNvSpPr>
            <a:spLocks noGrp="1"/>
          </p:cNvSpPr>
          <p:nvPr>
            <p:ph type="body" sz="quarter" idx="10"/>
          </p:nvPr>
        </p:nvSpPr>
        <p:spPr/>
        <p:txBody>
          <a:bodyPr/>
          <a:lstStyle/>
          <a:p>
            <a:r>
              <a:rPr lang="en-AU" dirty="0"/>
              <a:t>MODULE 4: EQUIPMENT SET-UP</a:t>
            </a:r>
          </a:p>
        </p:txBody>
      </p:sp>
      <p:sp>
        <p:nvSpPr>
          <p:cNvPr id="10" name="TextBox 9"/>
          <p:cNvSpPr txBox="1"/>
          <p:nvPr/>
        </p:nvSpPr>
        <p:spPr>
          <a:xfrm flipH="1">
            <a:off x="9346739" y="1634526"/>
            <a:ext cx="2317286" cy="41139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Your August Robotics representative will provide a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“Suggested Home Base” for the Guiding Station</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 rough area in which you should place the Guiding Station</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From its Home Base, the Guiding Station will “look” for the Reference Beacon so the system can determine the Guiding Station’s precise position</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Home Base is highlighted digitally on the interface (in blue)</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 the Guiding Station in its Home Base in the hall</a:t>
            </a:r>
          </a:p>
        </p:txBody>
      </p:sp>
      <p:sp>
        <p:nvSpPr>
          <p:cNvPr id="3" name="TextBox 2"/>
          <p:cNvSpPr txBox="1"/>
          <p:nvPr/>
        </p:nvSpPr>
        <p:spPr>
          <a:xfrm flipH="1">
            <a:off x="6203222" y="4041226"/>
            <a:ext cx="1575606"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Guiding Station’s Suggested Home Base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55399" t="-24" r="429" b="21465"/>
          <a:stretch>
            <a:fillRect/>
          </a:stretch>
        </p:blipFill>
        <p:spPr>
          <a:xfrm rot="10800000">
            <a:off x="4192024" y="3031637"/>
            <a:ext cx="2067854" cy="2067854"/>
          </a:xfrm>
          <a:prstGeom prst="rect">
            <a:avLst/>
          </a:prstGeom>
        </p:spPr>
      </p:pic>
      <p:sp>
        <p:nvSpPr>
          <p:cNvPr id="2" name="Title 1"/>
          <p:cNvSpPr>
            <a:spLocks noGrp="1"/>
          </p:cNvSpPr>
          <p:nvPr>
            <p:ph type="title"/>
          </p:nvPr>
        </p:nvSpPr>
        <p:spPr>
          <a:xfrm>
            <a:off x="695999" y="728663"/>
            <a:ext cx="7914601" cy="775597"/>
          </a:xfrm>
        </p:spPr>
        <p:txBody>
          <a:bodyPr/>
          <a:lstStyle/>
          <a:p>
            <a:r>
              <a:rPr lang="en-AU" dirty="0"/>
              <a:t>Ensure the Guiding Station is placed in the correct orientation in the hall</a:t>
            </a:r>
          </a:p>
        </p:txBody>
      </p:sp>
      <p:sp>
        <p:nvSpPr>
          <p:cNvPr id="3" name="Text Placeholder 2"/>
          <p:cNvSpPr>
            <a:spLocks noGrp="1"/>
          </p:cNvSpPr>
          <p:nvPr>
            <p:ph type="body" sz="quarter" idx="10"/>
          </p:nvPr>
        </p:nvSpPr>
        <p:spPr/>
        <p:txBody>
          <a:bodyPr/>
          <a:lstStyle/>
          <a:p>
            <a:r>
              <a:rPr lang="en-AU" dirty="0"/>
              <a:t>MODULE 4: EQUIPMENT SET-UP</a:t>
            </a:r>
          </a:p>
        </p:txBody>
      </p:sp>
      <p:sp>
        <p:nvSpPr>
          <p:cNvPr id="5" name="TextBox 4"/>
          <p:cNvSpPr txBox="1"/>
          <p:nvPr/>
        </p:nvSpPr>
        <p:spPr>
          <a:xfrm flipH="1">
            <a:off x="9346739" y="1634526"/>
            <a:ext cx="2317286" cy="245708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 the Guiding Station in the correct orientation. Match the X-Y sticker on the Guiding Station to X-Y direction on the map</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Ensure that all four feet of the Guiding Station are in contact with the ground and that the Guiding Station is stable</a:t>
            </a:r>
          </a:p>
        </p:txBody>
      </p:sp>
      <p:pic>
        <p:nvPicPr>
          <p:cNvPr id="4" name="Graphic 3" descr="Badge Tick1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5950" y="2426090"/>
            <a:ext cx="540000" cy="540000"/>
          </a:xfrm>
          <a:prstGeom prst="rect">
            <a:avLst/>
          </a:prstGeom>
        </p:spPr>
      </p:pic>
      <p:pic>
        <p:nvPicPr>
          <p:cNvPr id="6" name="Graphic 5" descr="Badge Cross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7941" y="2426090"/>
            <a:ext cx="540000" cy="540000"/>
          </a:xfrm>
          <a:prstGeom prst="rect">
            <a:avLst/>
          </a:prstGeom>
        </p:spPr>
      </p:pic>
      <p:sp>
        <p:nvSpPr>
          <p:cNvPr id="7" name="TextBox 6"/>
          <p:cNvSpPr txBox="1"/>
          <p:nvPr/>
        </p:nvSpPr>
        <p:spPr>
          <a:xfrm flipH="1">
            <a:off x="4192023" y="1996564"/>
            <a:ext cx="2067855" cy="20005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Sticker on GS</a:t>
            </a:r>
          </a:p>
        </p:txBody>
      </p:sp>
      <p:pic>
        <p:nvPicPr>
          <p:cNvPr id="13" name="Picture 12" descr="A picture containing text&#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55399" t="-24" r="429" b="21465"/>
          <a:stretch>
            <a:fillRect/>
          </a:stretch>
        </p:blipFill>
        <p:spPr>
          <a:xfrm>
            <a:off x="6704014" y="3031637"/>
            <a:ext cx="2067854" cy="2067854"/>
          </a:xfrm>
          <a:prstGeom prst="rect">
            <a:avLst/>
          </a:prstGeom>
        </p:spPr>
      </p:pic>
      <p:sp>
        <p:nvSpPr>
          <p:cNvPr id="14" name="TextBox 13"/>
          <p:cNvSpPr txBox="1"/>
          <p:nvPr/>
        </p:nvSpPr>
        <p:spPr>
          <a:xfrm flipH="1">
            <a:off x="6704014" y="1996564"/>
            <a:ext cx="2067855" cy="20005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Sticker on GS</a:t>
            </a:r>
          </a:p>
        </p:txBody>
      </p:sp>
      <p:pic>
        <p:nvPicPr>
          <p:cNvPr id="10" name="Picture 9"/>
          <p:cNvPicPr>
            <a:picLocks noChangeAspect="1"/>
          </p:cNvPicPr>
          <p:nvPr/>
        </p:nvPicPr>
        <p:blipFill>
          <a:blip r:embed="rId7"/>
          <a:stretch>
            <a:fillRect/>
          </a:stretch>
        </p:blipFill>
        <p:spPr>
          <a:xfrm>
            <a:off x="704893" y="2074409"/>
            <a:ext cx="3042996" cy="3111894"/>
          </a:xfrm>
          <a:prstGeom prst="rect">
            <a:avLst/>
          </a:prstGeom>
        </p:spPr>
      </p:pic>
      <p:cxnSp>
        <p:nvCxnSpPr>
          <p:cNvPr id="16" name="Straight Arrow Connector 15"/>
          <p:cNvCxnSpPr/>
          <p:nvPr/>
        </p:nvCxnSpPr>
        <p:spPr>
          <a:xfrm flipV="1">
            <a:off x="1290642" y="4160519"/>
            <a:ext cx="0" cy="5423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271594" y="4702853"/>
            <a:ext cx="5423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flipH="1">
            <a:off x="1233757" y="4107078"/>
            <a:ext cx="427867" cy="2000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Y</a:t>
            </a:r>
          </a:p>
        </p:txBody>
      </p:sp>
      <p:sp>
        <p:nvSpPr>
          <p:cNvPr id="21" name="TextBox 20"/>
          <p:cNvSpPr txBox="1"/>
          <p:nvPr/>
        </p:nvSpPr>
        <p:spPr>
          <a:xfrm flipH="1">
            <a:off x="1522896" y="4428449"/>
            <a:ext cx="427867" cy="2000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srgbClr val="679941"/>
                </a:solidFill>
                <a:effectLst/>
                <a:uLnTx/>
                <a:uFillTx/>
                <a:latin typeface="Segoe UI" panose="020B0502040204020203" pitchFamily="34" charset="0"/>
                <a:ea typeface="+mn-ea"/>
                <a:cs typeface="Segoe UI" panose="020B0502040204020203" pitchFamily="34" charset="0"/>
              </a:rPr>
              <a:t>X</a:t>
            </a:r>
          </a:p>
        </p:txBody>
      </p:sp>
      <p:sp>
        <p:nvSpPr>
          <p:cNvPr id="8" name="Rectangle 7"/>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628775"/>
            <a:ext cx="2811196" cy="1938992"/>
          </a:xfrm>
        </p:spPr>
        <p:txBody>
          <a:bodyPr/>
          <a:lstStyle/>
          <a:p>
            <a:r>
              <a:rPr lang="en-AU" dirty="0"/>
              <a:t>Add the components to the Guiding Station and power it on</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TextBox 3"/>
          <p:cNvSpPr txBox="1"/>
          <p:nvPr/>
        </p:nvSpPr>
        <p:spPr>
          <a:xfrm flipH="1">
            <a:off x="4490720" y="1634526"/>
            <a:ext cx="7005956" cy="15850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the Guiding Station:</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Connect a large 24V battery to the Guiding Station’s power cable</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 a Mesh Router into the holder on the side of the Guiding Station and attach the router power and LAN cable</a:t>
            </a:r>
          </a:p>
          <a:p>
            <a:pPr marL="342900" marR="0" lvl="0" indent="-34290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Turn on the Guiding Station using the red switch. A red LED light indicates that the Guiding Station is powered on. Make sure the Emergency Stop button is not pressed</a:t>
            </a:r>
          </a:p>
        </p:txBody>
      </p:sp>
      <p:sp>
        <p:nvSpPr>
          <p:cNvPr id="5" name="TextBox 4"/>
          <p:cNvSpPr txBox="1"/>
          <p:nvPr/>
        </p:nvSpPr>
        <p:spPr>
          <a:xfrm flipH="1">
            <a:off x="4490720" y="5632486"/>
            <a:ext cx="700595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following video demonstrates these steps</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628775"/>
            <a:ext cx="2811196" cy="1938992"/>
          </a:xfrm>
        </p:spPr>
        <p:txBody>
          <a:bodyPr/>
          <a:lstStyle/>
          <a:p>
            <a:r>
              <a:rPr lang="en-AU" dirty="0"/>
              <a:t>Add the components to the Guiding Station and power it on</a:t>
            </a:r>
          </a:p>
        </p:txBody>
      </p:sp>
      <p:sp>
        <p:nvSpPr>
          <p:cNvPr id="6" name="Text Placeholder 5"/>
          <p:cNvSpPr>
            <a:spLocks noGrp="1"/>
          </p:cNvSpPr>
          <p:nvPr>
            <p:ph type="body" sz="quarter" idx="10"/>
          </p:nvPr>
        </p:nvSpPr>
        <p:spPr/>
        <p:txBody>
          <a:bodyPr/>
          <a:lstStyle/>
          <a:p>
            <a:r>
              <a:rPr lang="en-AU" dirty="0"/>
              <a:t>MODULE 4: EQUIPMENT SET-UP</a:t>
            </a:r>
          </a:p>
        </p:txBody>
      </p:sp>
      <p:grpSp>
        <p:nvGrpSpPr>
          <p:cNvPr id="12" name="Group 11"/>
          <p:cNvGrpSpPr/>
          <p:nvPr/>
        </p:nvGrpSpPr>
        <p:grpSpPr>
          <a:xfrm>
            <a:off x="4369909" y="5682959"/>
            <a:ext cx="2847664" cy="432000"/>
            <a:chOff x="695325" y="5913337"/>
            <a:chExt cx="2847664" cy="432000"/>
          </a:xfrm>
        </p:grpSpPr>
        <p:sp>
          <p:nvSpPr>
            <p:cNvPr id="13" name="TextBox 12"/>
            <p:cNvSpPr txBox="1"/>
            <p:nvPr/>
          </p:nvSpPr>
          <p:spPr>
            <a:xfrm flipH="1">
              <a:off x="1225703" y="6029310"/>
              <a:ext cx="2317286" cy="200055"/>
            </a:xfrm>
            <a:prstGeom prst="rect">
              <a:avLst/>
            </a:prstGeom>
            <a:noFill/>
            <a:ln w="19050">
              <a:noFill/>
            </a:ln>
            <a:effectLst>
              <a:glow rad="50800">
                <a:schemeClr val="accent5">
                  <a:satMod val="175000"/>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2"/>
                </a:rPr>
                <a:t>CLICK TO PLAY VIDEO</a:t>
              </a:r>
              <a:endPar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4" name="Graphic 13" descr="Video camera outlin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325" y="5913337"/>
              <a:ext cx="432000" cy="432000"/>
            </a:xfrm>
            <a:prstGeom prst="rect">
              <a:avLst/>
            </a:prstGeom>
          </p:spPr>
        </p:pic>
      </p:grpSp>
      <p:sp>
        <p:nvSpPr>
          <p:cNvPr id="15" name="TextBox 14"/>
          <p:cNvSpPr txBox="1"/>
          <p:nvPr/>
        </p:nvSpPr>
        <p:spPr>
          <a:xfrm flipH="1">
            <a:off x="4369909" y="1268614"/>
            <a:ext cx="7005956" cy="2000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This video demonstrates the steps on the previous page</a:t>
            </a:r>
          </a:p>
        </p:txBody>
      </p:sp>
      <p:pic>
        <p:nvPicPr>
          <p:cNvPr id="4" name="Picture 3">
            <a:hlinkClick r:id="rId2"/>
          </p:cNvPr>
          <p:cNvPicPr>
            <a:picLocks noChangeAspect="1"/>
          </p:cNvPicPr>
          <p:nvPr/>
        </p:nvPicPr>
        <p:blipFill>
          <a:blip r:embed="rId4"/>
          <a:stretch>
            <a:fillRect/>
          </a:stretch>
        </p:blipFill>
        <p:spPr>
          <a:xfrm>
            <a:off x="4369909" y="1628775"/>
            <a:ext cx="7200000" cy="4003812"/>
          </a:xfrm>
          <a:prstGeom prst="rect">
            <a:avLst/>
          </a:prstGeom>
        </p:spPr>
      </p:pic>
      <p:grpSp>
        <p:nvGrpSpPr>
          <p:cNvPr id="5" name="Group 4"/>
          <p:cNvGrpSpPr/>
          <p:nvPr/>
        </p:nvGrpSpPr>
        <p:grpSpPr>
          <a:xfrm>
            <a:off x="7519909" y="3180681"/>
            <a:ext cx="900000" cy="900000"/>
            <a:chOff x="4248150" y="2838450"/>
            <a:chExt cx="900000" cy="900000"/>
          </a:xfrm>
        </p:grpSpPr>
        <p:sp>
          <p:nvSpPr>
            <p:cNvPr id="8" name="Oval 7"/>
            <p:cNvSpPr/>
            <p:nvPr/>
          </p:nvSpPr>
          <p:spPr>
            <a:xfrm>
              <a:off x="4248150" y="2838450"/>
              <a:ext cx="900000" cy="9000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Isosceles Triangle 8"/>
            <p:cNvSpPr/>
            <p:nvPr/>
          </p:nvSpPr>
          <p:spPr>
            <a:xfrm rot="5400000">
              <a:off x="4567024" y="3142565"/>
              <a:ext cx="338453" cy="291770"/>
            </a:xfrm>
            <a:prstGeom prst="triangl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Map Server recaps the above steps</a:t>
            </a:r>
          </a:p>
        </p:txBody>
      </p:sp>
      <p:sp>
        <p:nvSpPr>
          <p:cNvPr id="3" name="Text Placeholder 2"/>
          <p:cNvSpPr>
            <a:spLocks noGrp="1"/>
          </p:cNvSpPr>
          <p:nvPr>
            <p:ph type="body" sz="quarter" idx="10"/>
          </p:nvPr>
        </p:nvSpPr>
        <p:spPr/>
        <p:txBody>
          <a:bodyPr/>
          <a:lstStyle/>
          <a:p>
            <a:r>
              <a:rPr lang="en-AU" dirty="0"/>
              <a:t>MODULE 4: EQUIPMENT SET-UP</a:t>
            </a:r>
          </a:p>
        </p:txBody>
      </p:sp>
      <p:pic>
        <p:nvPicPr>
          <p:cNvPr id="6" name="Picture 5"/>
          <p:cNvPicPr>
            <a:picLocks noChangeAspect="1"/>
          </p:cNvPicPr>
          <p:nvPr/>
        </p:nvPicPr>
        <p:blipFill>
          <a:blip r:embed="rId2"/>
          <a:stretch>
            <a:fillRect/>
          </a:stretch>
        </p:blipFill>
        <p:spPr>
          <a:xfrm>
            <a:off x="635292" y="1436915"/>
            <a:ext cx="8640000" cy="505406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p:cNvSpPr/>
          <p:nvPr/>
        </p:nvSpPr>
        <p:spPr>
          <a:xfrm>
            <a:off x="4996177" y="2101238"/>
            <a:ext cx="2199640" cy="3156561"/>
          </a:xfrm>
          <a:prstGeom prst="roundRect">
            <a:avLst>
              <a:gd name="adj" fmla="val 3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nvPr>
        </p:nvSpPr>
        <p:spPr/>
        <p:txBody>
          <a:bodyPr/>
          <a:lstStyle/>
          <a:p>
            <a:r>
              <a:rPr lang="en-AU" dirty="0"/>
              <a:t>Module 4, Equipment Set-Up</a:t>
            </a:r>
          </a:p>
        </p:txBody>
      </p:sp>
      <p:sp>
        <p:nvSpPr>
          <p:cNvPr id="3" name="Text Placeholder 2"/>
          <p:cNvSpPr>
            <a:spLocks noGrp="1"/>
          </p:cNvSpPr>
          <p:nvPr>
            <p:ph type="body" sz="quarter" idx="10"/>
          </p:nvPr>
        </p:nvSpPr>
        <p:spPr/>
        <p:txBody>
          <a:bodyPr/>
          <a:lstStyle/>
          <a:p>
            <a:r>
              <a:rPr lang="en-AU" dirty="0"/>
              <a:t>MODULE 4: EQUIPMENT SET-UP</a:t>
            </a:r>
          </a:p>
        </p:txBody>
      </p:sp>
      <p:sp>
        <p:nvSpPr>
          <p:cNvPr id="4" name="Rectangle: Rounded Corners 3"/>
          <p:cNvSpPr/>
          <p:nvPr/>
        </p:nvSpPr>
        <p:spPr>
          <a:xfrm>
            <a:off x="695325"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ctangle: Rounded Corners 4"/>
          <p:cNvSpPr/>
          <p:nvPr/>
        </p:nvSpPr>
        <p:spPr>
          <a:xfrm>
            <a:off x="2917262"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Rounded Corners 5"/>
          <p:cNvSpPr/>
          <p:nvPr/>
        </p:nvSpPr>
        <p:spPr>
          <a:xfrm>
            <a:off x="5139199" y="2920241"/>
            <a:ext cx="1913596" cy="540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Rounded Corners 6"/>
          <p:cNvSpPr/>
          <p:nvPr/>
        </p:nvSpPr>
        <p:spPr>
          <a:xfrm>
            <a:off x="7361136"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Rounded Corners 7"/>
          <p:cNvSpPr/>
          <p:nvPr/>
        </p:nvSpPr>
        <p:spPr>
          <a:xfrm>
            <a:off x="9583074" y="2920241"/>
            <a:ext cx="1913596" cy="5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8"/>
          <p:cNvGrpSpPr/>
          <p:nvPr/>
        </p:nvGrpSpPr>
        <p:grpSpPr>
          <a:xfrm>
            <a:off x="1208467" y="3827088"/>
            <a:ext cx="887312" cy="1107907"/>
            <a:chOff x="1007549" y="3770531"/>
            <a:chExt cx="887312" cy="1107907"/>
          </a:xfrm>
        </p:grpSpPr>
        <p:pic>
          <p:nvPicPr>
            <p:cNvPr id="10" name="Picture 9"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007549" y="3770531"/>
              <a:ext cx="370281" cy="1107907"/>
            </a:xfrm>
            <a:prstGeom prst="rect">
              <a:avLst/>
            </a:prstGeom>
          </p:spPr>
        </p:pic>
        <p:pic>
          <p:nvPicPr>
            <p:cNvPr id="11" name="Picture 10" descr="A picture containing engineering drawing&#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95" b="95270" l="34211" r="71617">
                          <a14:foregroundMark x1="52444" y1="6892" x2="52444" y2="48649"/>
                          <a14:foregroundMark x1="43797" y1="4324" x2="41165" y2="41622"/>
                          <a14:foregroundMark x1="41165" y1="41622" x2="52632" y2="46216"/>
                          <a14:foregroundMark x1="52632" y1="46216" x2="61278" y2="39865"/>
                          <a14:foregroundMark x1="61278" y1="39865" x2="57707" y2="30811"/>
                          <a14:foregroundMark x1="57707" y1="30811" x2="61654" y2="12838"/>
                          <a14:foregroundMark x1="61654" y1="12838" x2="50188" y2="4595"/>
                          <a14:foregroundMark x1="50188" y1="4595" x2="45865" y2="13919"/>
                          <a14:foregroundMark x1="45865" y1="13919" x2="46992" y2="17027"/>
                          <a14:foregroundMark x1="57331" y1="24054" x2="55451" y2="31081"/>
                          <a14:foregroundMark x1="47744" y1="81351" x2="48496" y2="81622"/>
                          <a14:foregroundMark x1="56203" y1="91216" x2="56767" y2="90541"/>
                          <a14:foregroundMark x1="56579" y1="95000" x2="58459" y2="95270"/>
                        </a14:backgroundRemoval>
                      </a14:imgEffect>
                    </a14:imgLayer>
                  </a14:imgProps>
                </a:ext>
                <a:ext uri="{28A0092B-C50C-407E-A947-70E740481C1C}">
                  <a14:useLocalDpi xmlns:a14="http://schemas.microsoft.com/office/drawing/2010/main" val="0"/>
                </a:ext>
              </a:extLst>
            </a:blip>
            <a:srcRect l="29932" r="23579"/>
            <a:stretch>
              <a:fillRect/>
            </a:stretch>
          </p:blipFill>
          <p:spPr>
            <a:xfrm>
              <a:off x="1524580" y="3770531"/>
              <a:ext cx="370281" cy="1107907"/>
            </a:xfrm>
            <a:prstGeom prst="rect">
              <a:avLst/>
            </a:prstGeom>
          </p:spPr>
        </p:pic>
      </p:grpSp>
      <p:pic>
        <p:nvPicPr>
          <p:cNvPr id="12" name="Picture 11"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5490890" y="3218001"/>
            <a:ext cx="1210223" cy="1945594"/>
          </a:xfrm>
          <a:prstGeom prst="rect">
            <a:avLst/>
          </a:prstGeom>
        </p:spPr>
      </p:pic>
      <p:pic>
        <p:nvPicPr>
          <p:cNvPr id="13" name="Picture 12"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3411085" y="3213813"/>
            <a:ext cx="925955" cy="1949782"/>
          </a:xfrm>
          <a:prstGeom prst="rect">
            <a:avLst/>
          </a:prstGeom>
        </p:spPr>
      </p:pic>
      <p:sp>
        <p:nvSpPr>
          <p:cNvPr id="14" name="TextBox 13"/>
          <p:cNvSpPr txBox="1"/>
          <p:nvPr/>
        </p:nvSpPr>
        <p:spPr>
          <a:xfrm flipH="1">
            <a:off x="695325"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Reference Beacons</a:t>
            </a:r>
          </a:p>
        </p:txBody>
      </p:sp>
      <p:sp>
        <p:nvSpPr>
          <p:cNvPr id="15" name="TextBox 14"/>
          <p:cNvSpPr txBox="1"/>
          <p:nvPr/>
        </p:nvSpPr>
        <p:spPr>
          <a:xfrm flipH="1">
            <a:off x="2917264"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Setting up the Guiding Station</a:t>
            </a:r>
          </a:p>
        </p:txBody>
      </p:sp>
      <p:sp>
        <p:nvSpPr>
          <p:cNvPr id="17" name="TextBox 16"/>
          <p:cNvSpPr txBox="1"/>
          <p:nvPr/>
        </p:nvSpPr>
        <p:spPr>
          <a:xfrm flipH="1">
            <a:off x="5139203"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srgbClr val="4A6B2C"/>
                </a:solidFill>
                <a:effectLst/>
                <a:uLnTx/>
                <a:uFillTx/>
                <a:latin typeface="Segoe UI" panose="020B0502040204020203" pitchFamily="34" charset="0"/>
                <a:ea typeface="+mn-ea"/>
                <a:cs typeface="Segoe UI" panose="020B0502040204020203" pitchFamily="34" charset="0"/>
              </a:rPr>
              <a:t>Setting up Lionel</a:t>
            </a:r>
          </a:p>
        </p:txBody>
      </p:sp>
      <p:sp>
        <p:nvSpPr>
          <p:cNvPr id="18" name="TextBox 17"/>
          <p:cNvSpPr txBox="1"/>
          <p:nvPr/>
        </p:nvSpPr>
        <p:spPr>
          <a:xfrm flipH="1">
            <a:off x="7361142" y="2260486"/>
            <a:ext cx="191359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the Guiding Station</a:t>
            </a:r>
          </a:p>
        </p:txBody>
      </p:sp>
      <p:sp>
        <p:nvSpPr>
          <p:cNvPr id="19" name="TextBox 18"/>
          <p:cNvSpPr txBox="1"/>
          <p:nvPr/>
        </p:nvSpPr>
        <p:spPr>
          <a:xfrm flipH="1">
            <a:off x="9583079" y="2522096"/>
            <a:ext cx="1913596" cy="2616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AU" sz="17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Calibrating Lionel</a:t>
            </a:r>
          </a:p>
        </p:txBody>
      </p:sp>
      <p:pic>
        <p:nvPicPr>
          <p:cNvPr id="20" name="Picture 19" descr="A picture containing lighter&#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821" b="92837" l="9827" r="89981">
                        <a14:foregroundMark x1="47977" y1="4821" x2="47784" y2="6061"/>
                        <a14:foregroundMark x1="47592" y1="91047" x2="59345" y2="92837"/>
                        <a14:foregroundMark x1="59345" y1="92837" x2="61272" y2="89532"/>
                      </a14:backgroundRemoval>
                    </a14:imgEffect>
                  </a14:imgLayer>
                </a14:imgProps>
              </a:ext>
              <a:ext uri="{28A0092B-C50C-407E-A947-70E740481C1C}">
                <a14:useLocalDpi xmlns:a14="http://schemas.microsoft.com/office/drawing/2010/main" val="0"/>
              </a:ext>
            </a:extLst>
          </a:blip>
          <a:srcRect l="17258" r="17259" b="1428"/>
          <a:stretch>
            <a:fillRect/>
          </a:stretch>
        </p:blipFill>
        <p:spPr>
          <a:xfrm>
            <a:off x="7854963" y="3213813"/>
            <a:ext cx="925955" cy="1949782"/>
          </a:xfrm>
          <a:prstGeom prst="rect">
            <a:avLst/>
          </a:prstGeom>
        </p:spPr>
      </p:pic>
      <p:pic>
        <p:nvPicPr>
          <p:cNvPr id="41" name="Picture 40" descr="A picture containing lawn mower&#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195" b="91165" l="10000" r="90000">
                        <a14:foregroundMark x1="50492" y1="8195" x2="50492" y2="8707"/>
                        <a14:foregroundMark x1="71475" y1="59795" x2="72295" y2="63892"/>
                        <a14:foregroundMark x1="52459" y1="91037" x2="57377" y2="91165"/>
                      </a14:backgroundRemoval>
                    </a14:imgEffect>
                  </a14:imgLayer>
                </a14:imgProps>
              </a:ext>
              <a:ext uri="{28A0092B-C50C-407E-A947-70E740481C1C}">
                <a14:useLocalDpi xmlns:a14="http://schemas.microsoft.com/office/drawing/2010/main" val="0"/>
              </a:ext>
            </a:extLst>
          </a:blip>
          <a:srcRect l="19350" t="6363" r="9938" b="4849"/>
          <a:stretch>
            <a:fillRect/>
          </a:stretch>
        </p:blipFill>
        <p:spPr>
          <a:xfrm>
            <a:off x="9934766" y="3218001"/>
            <a:ext cx="1210223" cy="194559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164"/>
          <a:stretch/>
        </p:blipFill>
        <p:spPr>
          <a:xfrm>
            <a:off x="629879" y="1564404"/>
            <a:ext cx="8280000" cy="4609373"/>
          </a:xfrm>
          <a:prstGeom prst="rect">
            <a:avLst/>
          </a:prstGeom>
        </p:spPr>
      </p:pic>
      <p:sp>
        <p:nvSpPr>
          <p:cNvPr id="4" name="Title 3"/>
          <p:cNvSpPr>
            <a:spLocks noGrp="1"/>
          </p:cNvSpPr>
          <p:nvPr>
            <p:ph type="title"/>
          </p:nvPr>
        </p:nvSpPr>
        <p:spPr>
          <a:xfrm>
            <a:off x="695999" y="728663"/>
            <a:ext cx="7914601" cy="775597"/>
          </a:xfrm>
        </p:spPr>
        <p:txBody>
          <a:bodyPr/>
          <a:lstStyle/>
          <a:p>
            <a:r>
              <a:rPr lang="en-AU" dirty="0"/>
              <a:t>Place the Lionel Robot in its Suggested Home Base in the hall</a:t>
            </a:r>
          </a:p>
        </p:txBody>
      </p:sp>
      <p:sp>
        <p:nvSpPr>
          <p:cNvPr id="5" name="Text Placeholder 4"/>
          <p:cNvSpPr>
            <a:spLocks noGrp="1"/>
          </p:cNvSpPr>
          <p:nvPr>
            <p:ph type="body" sz="quarter" idx="10"/>
          </p:nvPr>
        </p:nvSpPr>
        <p:spPr/>
        <p:txBody>
          <a:bodyPr/>
          <a:lstStyle/>
          <a:p>
            <a:r>
              <a:rPr lang="en-AU" dirty="0"/>
              <a:t>MODULE 4: EQUIPMENT SET-UP</a:t>
            </a:r>
          </a:p>
        </p:txBody>
      </p:sp>
      <p:sp>
        <p:nvSpPr>
          <p:cNvPr id="10" name="TextBox 9"/>
          <p:cNvSpPr txBox="1"/>
          <p:nvPr/>
        </p:nvSpPr>
        <p:spPr>
          <a:xfrm flipH="1">
            <a:off x="9346739" y="1634526"/>
            <a:ext cx="2317286" cy="391389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Your August Robotics representative will provide a </a:t>
            </a: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“Suggested Home Base” for the Lionel robot</a:t>
            </a: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 rough area in which you should place the robot as its starting position</a:t>
            </a: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Home Base is the rough area the Guiding Station will “look” to find the Lionel robot so the system can determine Lionel’s position</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Home Base is highlighted digitally on the interface (in blue)</a:t>
            </a: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 the physical robot in its Home Base in the hall</a:t>
            </a:r>
          </a:p>
        </p:txBody>
      </p:sp>
      <p:sp>
        <p:nvSpPr>
          <p:cNvPr id="6" name="TextBox 5"/>
          <p:cNvSpPr txBox="1"/>
          <p:nvPr/>
        </p:nvSpPr>
        <p:spPr>
          <a:xfrm flipH="1">
            <a:off x="6692135" y="5790783"/>
            <a:ext cx="1575606"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100" b="1" i="0" u="none" strike="noStrike" kern="1200" cap="none" spc="0" normalizeH="0" baseline="0" noProof="0" dirty="0">
                <a:ln>
                  <a:noFill/>
                </a:ln>
                <a:solidFill>
                  <a:srgbClr val="4192EC"/>
                </a:solidFill>
                <a:effectLst/>
                <a:uLnTx/>
                <a:uFillTx/>
                <a:latin typeface="Segoe UI" panose="020B0502040204020203" pitchFamily="34" charset="0"/>
                <a:ea typeface="+mn-ea"/>
                <a:cs typeface="Segoe UI" panose="020B0502040204020203" pitchFamily="34" charset="0"/>
              </a:rPr>
              <a:t>Lionel’s Suggested Home Base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99" y="728663"/>
            <a:ext cx="7914601" cy="775597"/>
          </a:xfrm>
        </p:spPr>
        <p:txBody>
          <a:bodyPr/>
          <a:lstStyle/>
          <a:p>
            <a:r>
              <a:rPr lang="en-AU" dirty="0"/>
              <a:t>Ensure the Lionel robot is placed in the correct orientation</a:t>
            </a:r>
          </a:p>
        </p:txBody>
      </p:sp>
      <p:sp>
        <p:nvSpPr>
          <p:cNvPr id="3" name="Text Placeholder 2"/>
          <p:cNvSpPr>
            <a:spLocks noGrp="1"/>
          </p:cNvSpPr>
          <p:nvPr>
            <p:ph type="body" sz="quarter" idx="10"/>
          </p:nvPr>
        </p:nvSpPr>
        <p:spPr/>
        <p:txBody>
          <a:bodyPr/>
          <a:lstStyle/>
          <a:p>
            <a:r>
              <a:rPr lang="en-AU" dirty="0"/>
              <a:t>MODULE 4: EQUIPMENT SET-UP</a:t>
            </a:r>
          </a:p>
        </p:txBody>
      </p:sp>
      <p:sp>
        <p:nvSpPr>
          <p:cNvPr id="5" name="TextBox 4"/>
          <p:cNvSpPr txBox="1"/>
          <p:nvPr/>
        </p:nvSpPr>
        <p:spPr>
          <a:xfrm flipH="1">
            <a:off x="9346739" y="1634526"/>
            <a:ext cx="2317286" cy="225679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00"/>
              </a:spcBef>
              <a:spcAft>
                <a:spcPts val="500"/>
              </a:spcAft>
              <a:buClrTx/>
              <a:buSzTx/>
              <a:buFontTx/>
              <a:buNone/>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Regardless whether you use the Suggested Home Base or the Customised Home Base... </a:t>
            </a:r>
          </a:p>
          <a:p>
            <a:pPr marL="0" marR="0" lvl="0" indent="0" algn="l" defTabSz="914400" rtl="0" eaLnBrk="1" fontAlgn="auto" latinLnBrk="0" hangingPunct="1">
              <a:lnSpc>
                <a:spcPct val="100000"/>
              </a:lnSpc>
              <a:spcBef>
                <a:spcPts val="500"/>
              </a:spcBef>
              <a:spcAft>
                <a:spcPts val="500"/>
              </a:spcAft>
              <a:buClrTx/>
              <a:buSzTx/>
              <a:buFontTx/>
              <a:buNone/>
              <a:tabLst/>
              <a:defRPr/>
            </a:pPr>
            <a:endPar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500"/>
              </a:spcBef>
              <a:spcAft>
                <a:spcPts val="500"/>
              </a:spcAft>
              <a:buClrTx/>
              <a:buSzTx/>
              <a:buFont typeface="Wingdings" panose="05000000000000000000" pitchFamily="2" charset="2"/>
              <a:buChar char="q"/>
              <a:tabLst/>
              <a:defRPr/>
            </a:pPr>
            <a:r>
              <a:rPr kumimoji="0" lang="en-AU"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Place the Lionel in the correct orientation, ensuring it matches the orientation the Lionel icon is facing in the Map Server Interface</a:t>
            </a:r>
          </a:p>
        </p:txBody>
      </p:sp>
      <p:sp>
        <p:nvSpPr>
          <p:cNvPr id="13" name="TextBox 12"/>
          <p:cNvSpPr txBox="1"/>
          <p:nvPr/>
        </p:nvSpPr>
        <p:spPr>
          <a:xfrm flipH="1">
            <a:off x="1198245" y="2449450"/>
            <a:ext cx="2880000" cy="20005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View on Map server</a:t>
            </a:r>
          </a:p>
        </p:txBody>
      </p:sp>
      <p:sp>
        <p:nvSpPr>
          <p:cNvPr id="14" name="TextBox 13"/>
          <p:cNvSpPr txBox="1"/>
          <p:nvPr/>
        </p:nvSpPr>
        <p:spPr>
          <a:xfrm flipH="1">
            <a:off x="5175890" y="2449450"/>
            <a:ext cx="2880000" cy="20005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500"/>
              </a:spcBef>
              <a:spcAft>
                <a:spcPts val="500"/>
              </a:spcAft>
              <a:buClrTx/>
              <a:buSzTx/>
              <a:buFontTx/>
              <a:buNone/>
              <a:tabLst/>
              <a:defRPr/>
            </a:pPr>
            <a:r>
              <a:rPr kumimoji="0" lang="en-AU" sz="13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Lionel in the hall</a:t>
            </a:r>
          </a:p>
        </p:txBody>
      </p:sp>
      <p:pic>
        <p:nvPicPr>
          <p:cNvPr id="7" name="Picture 6" descr="A picture containing device&#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5380487" y="3428999"/>
            <a:ext cx="2470808" cy="1647205"/>
          </a:xfrm>
          <a:prstGeom prst="rect">
            <a:avLst/>
          </a:prstGeom>
        </p:spPr>
      </p:pic>
      <p:pic>
        <p:nvPicPr>
          <p:cNvPr id="10" name="Graphic 9" descr="Badge Tick1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5890" y="1743754"/>
            <a:ext cx="540000" cy="540000"/>
          </a:xfrm>
          <a:prstGeom prst="rect">
            <a:avLst/>
          </a:prstGeom>
        </p:spPr>
      </p:pic>
      <p:pic>
        <p:nvPicPr>
          <p:cNvPr id="6" name="Picture 5"/>
          <p:cNvPicPr>
            <a:picLocks noChangeAspect="1"/>
          </p:cNvPicPr>
          <p:nvPr/>
        </p:nvPicPr>
        <p:blipFill>
          <a:blip r:embed="rId5"/>
          <a:srcRect l="8435" r="5537"/>
          <a:stretch>
            <a:fillRect/>
          </a:stretch>
        </p:blipFill>
        <p:spPr>
          <a:xfrm>
            <a:off x="1093095" y="2920403"/>
            <a:ext cx="3425947" cy="2814626"/>
          </a:xfrm>
          <a:prstGeom prst="rect">
            <a:avLst/>
          </a:prstGeom>
        </p:spPr>
      </p:pic>
      <p:sp>
        <p:nvSpPr>
          <p:cNvPr id="8" name="Rectangle 7"/>
          <p:cNvSpPr/>
          <p:nvPr/>
        </p:nvSpPr>
        <p:spPr>
          <a:xfrm>
            <a:off x="10032000" y="-346812"/>
            <a:ext cx="2160000" cy="330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Updated since Jan 2022</a:t>
            </a:r>
            <a:endParaRPr kumimoji="0" lang="zh-CN" alt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Sld>
  <p:clrMapOvr>
    <a:masterClrMapping/>
  </p:clrMapOvr>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4A6B2C"/>
      </a:dk2>
      <a:lt2>
        <a:srgbClr val="E7E6E6"/>
      </a:lt2>
      <a:accent1>
        <a:srgbClr val="679941"/>
      </a:accent1>
      <a:accent2>
        <a:srgbClr val="98D36B"/>
      </a:accent2>
      <a:accent3>
        <a:srgbClr val="E6F1DE"/>
      </a:accent3>
      <a:accent4>
        <a:srgbClr val="BBECEA"/>
      </a:accent4>
      <a:accent5>
        <a:srgbClr val="4192EC"/>
      </a:accent5>
      <a:accent6>
        <a:srgbClr val="B0BAC9"/>
      </a:accent6>
      <a:hlink>
        <a:srgbClr val="4192EC"/>
      </a:hlink>
      <a:folHlink>
        <a:srgbClr val="4192EC"/>
      </a:folHlink>
    </a:clrScheme>
    <a:fontScheme name="August Robotic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spcBef>
            <a:spcPts val="300"/>
          </a:spcBef>
          <a:spcAft>
            <a:spcPts val="300"/>
          </a:spcAft>
          <a:defRPr sz="1400"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
      <a:dk1>
        <a:sysClr val="windowText" lastClr="000000"/>
      </a:dk1>
      <a:lt1>
        <a:sysClr val="window" lastClr="FFFFFF"/>
      </a:lt1>
      <a:dk2>
        <a:srgbClr val="4A6B2C"/>
      </a:dk2>
      <a:lt2>
        <a:srgbClr val="E7E6E6"/>
      </a:lt2>
      <a:accent1>
        <a:srgbClr val="679941"/>
      </a:accent1>
      <a:accent2>
        <a:srgbClr val="98D36B"/>
      </a:accent2>
      <a:accent3>
        <a:srgbClr val="E6F1DE"/>
      </a:accent3>
      <a:accent4>
        <a:srgbClr val="BBECEA"/>
      </a:accent4>
      <a:accent5>
        <a:srgbClr val="4192EC"/>
      </a:accent5>
      <a:accent6>
        <a:srgbClr val="B0BAC9"/>
      </a:accent6>
      <a:hlink>
        <a:srgbClr val="4192EC"/>
      </a:hlink>
      <a:folHlink>
        <a:srgbClr val="4192EC"/>
      </a:folHlink>
    </a:clrScheme>
    <a:fontScheme name="August Robotic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spcBef>
            <a:spcPts val="300"/>
          </a:spcBef>
          <a:spcAft>
            <a:spcPts val="300"/>
          </a:spcAft>
          <a:defRPr sz="1400"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1_Office Theme">
      <a:dk1>
        <a:srgbClr val="000000"/>
      </a:dk1>
      <a:lt1>
        <a:srgbClr val="FFFFFF"/>
      </a:lt1>
      <a:dk2>
        <a:srgbClr val="A7A7A7"/>
      </a:dk2>
      <a:lt2>
        <a:srgbClr val="535353"/>
      </a:lt2>
      <a:accent1>
        <a:srgbClr val="679941"/>
      </a:accent1>
      <a:accent2>
        <a:srgbClr val="98D36B"/>
      </a:accent2>
      <a:accent3>
        <a:srgbClr val="E6F1DE"/>
      </a:accent3>
      <a:accent4>
        <a:srgbClr val="BBECEA"/>
      </a:accent4>
      <a:accent5>
        <a:srgbClr val="4192EC"/>
      </a:accent5>
      <a:accent6>
        <a:srgbClr val="B0BAC9"/>
      </a:accent6>
      <a:hlink>
        <a:srgbClr val="0000FF"/>
      </a:hlink>
      <a:folHlink>
        <a:srgbClr val="FF00FF"/>
      </a:folHlink>
    </a:clrScheme>
    <a:fontScheme name="1_Office Theme">
      <a:majorFont>
        <a:latin typeface="Calibri"/>
        <a:ea typeface="Calibri"/>
        <a:cs typeface="Calibri"/>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14409</Words>
  <Application>Microsoft Office PowerPoint</Application>
  <PresentationFormat>Widescreen</PresentationFormat>
  <Paragraphs>1882</Paragraphs>
  <Slides>175</Slides>
  <Notes>2</Notes>
  <HiddenSlides>6</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175</vt:i4>
      </vt:variant>
    </vt:vector>
  </HeadingPairs>
  <TitlesOfParts>
    <vt:vector size="184" baseType="lpstr">
      <vt:lpstr>Arial</vt:lpstr>
      <vt:lpstr>Calibri</vt:lpstr>
      <vt:lpstr>Segoe UI</vt:lpstr>
      <vt:lpstr>Verdana</vt:lpstr>
      <vt:lpstr>Wingdings</vt:lpstr>
      <vt:lpstr>1_Office Theme</vt:lpstr>
      <vt:lpstr>2_Office Theme</vt:lpstr>
      <vt:lpstr>3_Office Theme</vt:lpstr>
      <vt:lpstr>Paintbrush Picture</vt:lpstr>
      <vt:lpstr>PowerPoint Presentation</vt:lpstr>
      <vt:lpstr>Contents</vt:lpstr>
      <vt:lpstr>Module 0: Introduction</vt:lpstr>
      <vt:lpstr>This training course contains 7 modules</vt:lpstr>
      <vt:lpstr>In addition to our training sessions, we will provide ongoing support </vt:lpstr>
      <vt:lpstr>August Robotics is a global leader in mobile robotics</vt:lpstr>
      <vt:lpstr>Lionel is August Robotics’ flagship solution</vt:lpstr>
      <vt:lpstr>Module 1: Overview</vt:lpstr>
      <vt:lpstr>Where are we?</vt:lpstr>
      <vt:lpstr>The Lionel system takes your digital floor plan…</vt:lpstr>
      <vt:lpstr>… and marks the essential information on the physical floor</vt:lpstr>
      <vt:lpstr>How does the system work?</vt:lpstr>
      <vt:lpstr>How does the system work on-site?</vt:lpstr>
      <vt:lpstr>How does the system work on-site?</vt:lpstr>
      <vt:lpstr>How does the system work on-site?</vt:lpstr>
      <vt:lpstr>How does the system work on-site?</vt:lpstr>
      <vt:lpstr>How does the system work on-site?</vt:lpstr>
      <vt:lpstr>How does the system work on-site?</vt:lpstr>
      <vt:lpstr>Appendix: The four key pieces of hardware</vt:lpstr>
      <vt:lpstr>The Lionel system includes hardware and software components</vt:lpstr>
      <vt:lpstr>The Lionel system includes hardware and software components</vt:lpstr>
      <vt:lpstr>Lionel Robot: overview of parts</vt:lpstr>
      <vt:lpstr>Lionel Robot: the parts you interact with day-to-day</vt:lpstr>
      <vt:lpstr>The Guiding Station</vt:lpstr>
      <vt:lpstr>The Reference Beacons</vt:lpstr>
      <vt:lpstr>The Map Server Box</vt:lpstr>
      <vt:lpstr>Appendix: Lionel Robot Technical Specifications</vt:lpstr>
      <vt:lpstr>Appendix: Guiding Station Technical Specifications</vt:lpstr>
      <vt:lpstr>Module 2: Map Upload</vt:lpstr>
      <vt:lpstr>Where are we?</vt:lpstr>
      <vt:lpstr>How does this all work together?</vt:lpstr>
      <vt:lpstr>A CAD template will provided for each of your halls</vt:lpstr>
      <vt:lpstr>First, log into the User Portal</vt:lpstr>
      <vt:lpstr>You can navigate the User Portal using the buttons on the left</vt:lpstr>
      <vt:lpstr>To upload a new map, begin by clicking “Add”</vt:lpstr>
      <vt:lpstr>Select “Upload a Map”</vt:lpstr>
      <vt:lpstr>[Optional] If the hall is not in the system, you need to add a new venue / hall…</vt:lpstr>
      <vt:lpstr>Start off by specifying the name of the show </vt:lpstr>
      <vt:lpstr>Upload your map</vt:lpstr>
      <vt:lpstr>Confirm the target layout is named ‘Model’ </vt:lpstr>
      <vt:lpstr>Identify the layers related to Devices</vt:lpstr>
      <vt:lpstr>Next, identify the layers related to the marks</vt:lpstr>
      <vt:lpstr>Identify the layers related to obstacles and hall features</vt:lpstr>
      <vt:lpstr>Parse the map</vt:lpstr>
      <vt:lpstr>Module 3: On-Site Preparation</vt:lpstr>
      <vt:lpstr>Where are we?</vt:lpstr>
      <vt:lpstr>What is in Module 3, On-Site Preparation?</vt:lpstr>
      <vt:lpstr>What is in Module 3, On-Site Preparation?</vt:lpstr>
      <vt:lpstr>Before the day of the job, you will need to charge your batteries</vt:lpstr>
      <vt:lpstr>The charging station</vt:lpstr>
      <vt:lpstr>Use the charging station to charge all your batteries at once</vt:lpstr>
      <vt:lpstr>What is in Module 3, On-Site Preparation?</vt:lpstr>
      <vt:lpstr>How does this all work together?</vt:lpstr>
      <vt:lpstr>On the day of the job, turn on the Map Server</vt:lpstr>
      <vt:lpstr>Turn on the Tablet and open Settings to connect to the Map Server Wi-Fi</vt:lpstr>
      <vt:lpstr>Connect Tablet to Map Server (MSP1-00xx) Wi-Fi</vt:lpstr>
      <vt:lpstr>Open the Map Server Interface   </vt:lpstr>
      <vt:lpstr>Log into the Map Server Interface</vt:lpstr>
      <vt:lpstr>Connect the Map Server (MSP) to the internet  </vt:lpstr>
      <vt:lpstr>What is in Module 3, On-Site Preparation?</vt:lpstr>
      <vt:lpstr>If you already have the map on the Map Server,  you do not need to download/pull maps again</vt:lpstr>
      <vt:lpstr>Pull maps from your User Portal to the Map Server</vt:lpstr>
      <vt:lpstr>Pull maps from your User Portal to the Map Server</vt:lpstr>
      <vt:lpstr>Select a map to view / inspect</vt:lpstr>
      <vt:lpstr>Inspect the map: Navigation</vt:lpstr>
      <vt:lpstr>Inspect the map: Legend</vt:lpstr>
      <vt:lpstr>Inspect the map: Overview</vt:lpstr>
      <vt:lpstr>What is in Module 3, On-Site Preparation?</vt:lpstr>
      <vt:lpstr>Prepare the paint</vt:lpstr>
      <vt:lpstr>Module 4: Equipment Set-Up</vt:lpstr>
      <vt:lpstr>Where are we?</vt:lpstr>
      <vt:lpstr>Simple steps to start running: </vt:lpstr>
      <vt:lpstr>Open the Map Server Box, flip the power switch</vt:lpstr>
      <vt:lpstr>Turn on the Tablet and open Settings to connect to the Map Server Wi-Fi</vt:lpstr>
      <vt:lpstr>Connect Tablet to Map Server (MSP1-00xx) Wi-Fi</vt:lpstr>
      <vt:lpstr>Open the Map Server Interface   </vt:lpstr>
      <vt:lpstr>Log into the Map Server Interface</vt:lpstr>
      <vt:lpstr>Connect the Map Server (MSP) to the internet  </vt:lpstr>
      <vt:lpstr>If you have not pulled the map/s yet, please use the process in Module 3</vt:lpstr>
      <vt:lpstr>Select the maps from your User Portal that you would like to mark</vt:lpstr>
      <vt:lpstr>Preview job and click Confirm</vt:lpstr>
      <vt:lpstr>Equipment Set-up</vt:lpstr>
      <vt:lpstr>Recap of how the system works</vt:lpstr>
      <vt:lpstr>The Map Server Interface will guide you through the setup process step-by-step</vt:lpstr>
      <vt:lpstr>Equipment Set-Up</vt:lpstr>
      <vt:lpstr>Place the two Reference Beacons on the Reference Points in the hall</vt:lpstr>
      <vt:lpstr>Place the two Reference Beacons on the Reference Points in the hall</vt:lpstr>
      <vt:lpstr>Adjust the Reference Beacons and power them on</vt:lpstr>
      <vt:lpstr>Adjust the Reference Beacons and power them on</vt:lpstr>
      <vt:lpstr>The Map Server recaps the above steps</vt:lpstr>
      <vt:lpstr>Module 4, Equipment Set-Up</vt:lpstr>
      <vt:lpstr>Place the Guiding Station in its Suggested Home Base in the hall</vt:lpstr>
      <vt:lpstr>Ensure the Guiding Station is placed in the correct orientation in the hall</vt:lpstr>
      <vt:lpstr>Add the components to the Guiding Station and power it on</vt:lpstr>
      <vt:lpstr>Add the components to the Guiding Station and power it on</vt:lpstr>
      <vt:lpstr>The Map Server recaps the above steps</vt:lpstr>
      <vt:lpstr>Module 4, Equipment Set-Up</vt:lpstr>
      <vt:lpstr>Place the Lionel Robot in its Suggested Home Base in the hall</vt:lpstr>
      <vt:lpstr>Ensure the Lionel robot is placed in the correct orientation</vt:lpstr>
      <vt:lpstr>Add the battery and Mesh Router to Lionel</vt:lpstr>
      <vt:lpstr>Add the battery and Mesh Router to Lionel</vt:lpstr>
      <vt:lpstr>Load the paint into Lionel</vt:lpstr>
      <vt:lpstr>Load the paint into Lionel</vt:lpstr>
      <vt:lpstr>The Map Server recaps the above steps</vt:lpstr>
      <vt:lpstr>What is next?</vt:lpstr>
      <vt:lpstr>Module 4, Equipment Set-Up</vt:lpstr>
      <vt:lpstr>Guiding Station states</vt:lpstr>
      <vt:lpstr>Guiding Station start ‘Uninitialised’ state</vt:lpstr>
      <vt:lpstr>Select a Guiding Station</vt:lpstr>
      <vt:lpstr>‘Initialise’ the Guiding Station</vt:lpstr>
      <vt:lpstr>‘Initialise’ the Guiding Station</vt:lpstr>
      <vt:lpstr>‘Locate’ the Guiding Station </vt:lpstr>
      <vt:lpstr>‘Locate’ the Guiding Station</vt:lpstr>
      <vt:lpstr>Guiding Station located successfully</vt:lpstr>
      <vt:lpstr>Module 4, Equipment Set-Up</vt:lpstr>
      <vt:lpstr>To calibrate the Lionel robot, we need to use the Map Server Interface to progress it to an ‘Idle’ state</vt:lpstr>
      <vt:lpstr>‘Locate’ Lionel</vt:lpstr>
      <vt:lpstr>‘Locate’ Lionel</vt:lpstr>
      <vt:lpstr>‘Locate’ Lionel</vt:lpstr>
      <vt:lpstr>You have successfully calibrated Lionel</vt:lpstr>
      <vt:lpstr>Start your map</vt:lpstr>
      <vt:lpstr>Lionel will now start running the job</vt:lpstr>
      <vt:lpstr>Module 5: Job Supervision</vt:lpstr>
      <vt:lpstr>Where are we?</vt:lpstr>
      <vt:lpstr>What is in Module 5, Job Supervision</vt:lpstr>
      <vt:lpstr>What does Lionel do when it is running the job?</vt:lpstr>
      <vt:lpstr>Lionel has a range of sensors</vt:lpstr>
      <vt:lpstr>... meaning it can autonomously detect and plan around both static and dynamic obstacles</vt:lpstr>
      <vt:lpstr>As a last line of defence, you can physically push the emergency stop button</vt:lpstr>
      <vt:lpstr>Use the Map Server on the Tablet to supervise the Job</vt:lpstr>
      <vt:lpstr>Equipment Status: check the status of the robot(s) and Guiding Station(s)</vt:lpstr>
      <vt:lpstr>Equipment Status: if a piece of equipment is in an ‘Error’ state...</vt:lpstr>
      <vt:lpstr>Equipment Status: if Lionel needs new paint...</vt:lpstr>
      <vt:lpstr>Add Equipment: You can add extra Lionel robots and/or Guiding Stations to your job</vt:lpstr>
      <vt:lpstr>Add Equipment: Use this page to add extra Lionel robots and/or Guiding Stations to your job</vt:lpstr>
      <vt:lpstr>View Mark: You can use this feature to check the quality of your marks</vt:lpstr>
      <vt:lpstr>You can also monitor the job remotely on your laptop or your phone</vt:lpstr>
      <vt:lpstr>Remember:   If you do not need to add extra equipment and encounter no errors, you do not need to do anything during the job</vt:lpstr>
      <vt:lpstr>Module 6: Clean Up</vt:lpstr>
      <vt:lpstr>Where are we?</vt:lpstr>
      <vt:lpstr>What is in Module 6, Clean Up?</vt:lpstr>
      <vt:lpstr>Clean: the paint tank and its pipe </vt:lpstr>
      <vt:lpstr>Clean: the spray nozzle</vt:lpstr>
      <vt:lpstr>Clean: Lionel’s pipes</vt:lpstr>
      <vt:lpstr>Replace: the spray nozzle’s foam cap</vt:lpstr>
      <vt:lpstr>After cleaning Lionel, pack up all the equipment and charge the batteries</vt:lpstr>
      <vt:lpstr>Module 7: Proactive Care &amp; Troubleshooting</vt:lpstr>
      <vt:lpstr>Where are we?</vt:lpstr>
      <vt:lpstr>There are four categories of care and troubleshooting</vt:lpstr>
      <vt:lpstr>There are four categories of care and troubleshooting</vt:lpstr>
      <vt:lpstr>Proactive Care for Lionel:  General Check-Up</vt:lpstr>
      <vt:lpstr>Proactive Care for Lionel:  Paint System</vt:lpstr>
      <vt:lpstr>Proactive Care for Lionel:  Base</vt:lpstr>
      <vt:lpstr>Proactive Care for Guiding Station:  General Check-Up</vt:lpstr>
      <vt:lpstr>Proactive Care for Reference Beacons:  General Check-Up</vt:lpstr>
      <vt:lpstr>Proactive Care for All Batteries</vt:lpstr>
      <vt:lpstr>There are four categories of care and troubleshooting</vt:lpstr>
      <vt:lpstr>Issue 1: Mark quality is poor (1/4)</vt:lpstr>
      <vt:lpstr>Issue 1: Mark quality is poor (2/4)</vt:lpstr>
      <vt:lpstr>Issue 1: Mark quality is poor (3/4)</vt:lpstr>
      <vt:lpstr>Issue 1: Mark quality is poor (4/4)</vt:lpstr>
      <vt:lpstr>Issue 2: Right location, wrong mark</vt:lpstr>
      <vt:lpstr>Issue 3: Lionel or Guiding Station unable to connect</vt:lpstr>
      <vt:lpstr>Issue 4: Guiding Station cannot locate the Reference Beacon</vt:lpstr>
      <vt:lpstr>Issue 5: Lionel cannot locate the Guiding Station</vt:lpstr>
      <vt:lpstr>Issue 6: Lionel tries but fails to localise</vt:lpstr>
      <vt:lpstr>The Map Server Interface will provide error codes for issues and suggested actions</vt:lpstr>
      <vt:lpstr>If you need help, you can speak to our Global Support team</vt:lpstr>
      <vt:lpstr>If you need help, you can speak to our Global Support team</vt:lpstr>
      <vt:lpstr>Advanced Operations</vt:lpstr>
      <vt:lpstr>In this section, we introduce 2 Advanced Operations features for advanced users</vt:lpstr>
      <vt:lpstr>Change the settings according to your job needs</vt:lpstr>
      <vt:lpstr>Priority Area: Mark your highest priority area first</vt:lpstr>
      <vt:lpstr>Contact August Robotics for Assistance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jillin.yan@augustrobotics.com</dc:creator>
  <cp:lastModifiedBy>Vuyo Makhuvha</cp:lastModifiedBy>
  <cp:revision>226</cp:revision>
  <dcterms:created xsi:type="dcterms:W3CDTF">2022-07-31T23:51:00Z</dcterms:created>
  <dcterms:modified xsi:type="dcterms:W3CDTF">2024-03-11T03:59:11Z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ABC03E115FF74C2487F3126FF04B9896</vt:lpwstr>
  </property>
  <property fmtid="{D5CDD505-2E9C-101B-9397-08002B2CF9AE}" pid="3" name="KSOProductBuildVer">
    <vt:lpwstr>2057-11.2.0.11537</vt:lpwstr>
  </property>
</Properties>
</file>